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17.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18.xml" ContentType="application/vnd.openxmlformats-officedocument.presentationml.notes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9"/>
  </p:notesMasterIdLst>
  <p:sldIdLst>
    <p:sldId id="257" r:id="rId2"/>
    <p:sldId id="895" r:id="rId3"/>
    <p:sldId id="805" r:id="rId4"/>
    <p:sldId id="761" r:id="rId5"/>
    <p:sldId id="889" r:id="rId6"/>
    <p:sldId id="890" r:id="rId7"/>
    <p:sldId id="806" r:id="rId8"/>
    <p:sldId id="817" r:id="rId9"/>
    <p:sldId id="818" r:id="rId10"/>
    <p:sldId id="807" r:id="rId11"/>
    <p:sldId id="824" r:id="rId12"/>
    <p:sldId id="839" r:id="rId13"/>
    <p:sldId id="830" r:id="rId14"/>
    <p:sldId id="322" r:id="rId15"/>
    <p:sldId id="700" r:id="rId16"/>
    <p:sldId id="848" r:id="rId17"/>
    <p:sldId id="826" r:id="rId18"/>
    <p:sldId id="825" r:id="rId19"/>
    <p:sldId id="822" r:id="rId20"/>
    <p:sldId id="327" r:id="rId21"/>
    <p:sldId id="328" r:id="rId22"/>
    <p:sldId id="828" r:id="rId23"/>
    <p:sldId id="832" r:id="rId24"/>
    <p:sldId id="827" r:id="rId25"/>
    <p:sldId id="840" r:id="rId26"/>
    <p:sldId id="324" r:id="rId27"/>
    <p:sldId id="829" r:id="rId28"/>
    <p:sldId id="326" r:id="rId29"/>
    <p:sldId id="841" r:id="rId30"/>
    <p:sldId id="834" r:id="rId31"/>
    <p:sldId id="415" r:id="rId32"/>
    <p:sldId id="911" r:id="rId33"/>
    <p:sldId id="924" r:id="rId34"/>
    <p:sldId id="925" r:id="rId35"/>
    <p:sldId id="917" r:id="rId36"/>
    <p:sldId id="920" r:id="rId37"/>
    <p:sldId id="921" r:id="rId38"/>
    <p:sldId id="922" r:id="rId39"/>
    <p:sldId id="923" r:id="rId40"/>
    <p:sldId id="913" r:id="rId41"/>
    <p:sldId id="821" r:id="rId42"/>
    <p:sldId id="417" r:id="rId43"/>
    <p:sldId id="909" r:id="rId44"/>
    <p:sldId id="835" r:id="rId45"/>
    <p:sldId id="842" r:id="rId46"/>
    <p:sldId id="363" r:id="rId47"/>
    <p:sldId id="426" r:id="rId48"/>
    <p:sldId id="364" r:id="rId49"/>
    <p:sldId id="365" r:id="rId50"/>
    <p:sldId id="366" r:id="rId51"/>
    <p:sldId id="837" r:id="rId52"/>
    <p:sldId id="264" r:id="rId53"/>
    <p:sldId id="367" r:id="rId54"/>
    <p:sldId id="418" r:id="rId55"/>
    <p:sldId id="836" r:id="rId56"/>
    <p:sldId id="809" r:id="rId57"/>
    <p:sldId id="820" r:id="rId58"/>
    <p:sldId id="851" r:id="rId59"/>
    <p:sldId id="694" r:id="rId60"/>
    <p:sldId id="844" r:id="rId61"/>
    <p:sldId id="644" r:id="rId62"/>
    <p:sldId id="843" r:id="rId63"/>
    <p:sldId id="679" r:id="rId64"/>
    <p:sldId id="846" r:id="rId65"/>
    <p:sldId id="677" r:id="rId66"/>
    <p:sldId id="847" r:id="rId67"/>
    <p:sldId id="792" r:id="rId68"/>
    <p:sldId id="793" r:id="rId69"/>
    <p:sldId id="794" r:id="rId70"/>
    <p:sldId id="283" r:id="rId71"/>
    <p:sldId id="763" r:id="rId72"/>
    <p:sldId id="795" r:id="rId73"/>
    <p:sldId id="764" r:id="rId74"/>
    <p:sldId id="765" r:id="rId75"/>
    <p:sldId id="278" r:id="rId76"/>
    <p:sldId id="852" r:id="rId77"/>
    <p:sldId id="796" r:id="rId78"/>
    <p:sldId id="854" r:id="rId79"/>
    <p:sldId id="723" r:id="rId80"/>
    <p:sldId id="762" r:id="rId81"/>
    <p:sldId id="728" r:id="rId82"/>
    <p:sldId id="731" r:id="rId83"/>
    <p:sldId id="294" r:id="rId84"/>
    <p:sldId id="853" r:id="rId85"/>
    <p:sldId id="474" r:id="rId86"/>
    <p:sldId id="377" r:id="rId87"/>
    <p:sldId id="450" r:id="rId88"/>
    <p:sldId id="378" r:id="rId89"/>
    <p:sldId id="811" r:id="rId90"/>
    <p:sldId id="855" r:id="rId91"/>
    <p:sldId id="863" r:id="rId92"/>
    <p:sldId id="330" r:id="rId93"/>
    <p:sldId id="856" r:id="rId94"/>
    <p:sldId id="331" r:id="rId95"/>
    <p:sldId id="857" r:id="rId96"/>
    <p:sldId id="427" r:id="rId97"/>
    <p:sldId id="332" r:id="rId98"/>
    <p:sldId id="861" r:id="rId99"/>
    <p:sldId id="333" r:id="rId100"/>
    <p:sldId id="864" r:id="rId101"/>
    <p:sldId id="334" r:id="rId102"/>
    <p:sldId id="858" r:id="rId103"/>
    <p:sldId id="335" r:id="rId104"/>
    <p:sldId id="859" r:id="rId105"/>
    <p:sldId id="336" r:id="rId106"/>
    <p:sldId id="862" r:id="rId107"/>
    <p:sldId id="337" r:id="rId108"/>
    <p:sldId id="812" r:id="rId109"/>
    <p:sldId id="865" r:id="rId110"/>
    <p:sldId id="871" r:id="rId111"/>
    <p:sldId id="339" r:id="rId112"/>
    <p:sldId id="425" r:id="rId113"/>
    <p:sldId id="340" r:id="rId114"/>
    <p:sldId id="341" r:id="rId115"/>
    <p:sldId id="344" r:id="rId116"/>
    <p:sldId id="342" r:id="rId117"/>
    <p:sldId id="343" r:id="rId118"/>
    <p:sldId id="345" r:id="rId119"/>
    <p:sldId id="348" r:id="rId120"/>
    <p:sldId id="349" r:id="rId121"/>
    <p:sldId id="354" r:id="rId122"/>
    <p:sldId id="872" r:id="rId123"/>
    <p:sldId id="346" r:id="rId124"/>
    <p:sldId id="347" r:id="rId125"/>
    <p:sldId id="353" r:id="rId126"/>
    <p:sldId id="873" r:id="rId127"/>
    <p:sldId id="351" r:id="rId128"/>
    <p:sldId id="866" r:id="rId129"/>
    <p:sldId id="874" r:id="rId130"/>
    <p:sldId id="350" r:id="rId131"/>
    <p:sldId id="813" r:id="rId132"/>
    <p:sldId id="875" r:id="rId133"/>
    <p:sldId id="878" r:id="rId134"/>
    <p:sldId id="309" r:id="rId135"/>
    <p:sldId id="394" r:id="rId136"/>
    <p:sldId id="473" r:id="rId137"/>
    <p:sldId id="442" r:id="rId138"/>
    <p:sldId id="475" r:id="rId139"/>
    <p:sldId id="395" r:id="rId140"/>
    <p:sldId id="443" r:id="rId141"/>
    <p:sldId id="455" r:id="rId142"/>
    <p:sldId id="414" r:id="rId143"/>
    <p:sldId id="412" r:id="rId144"/>
    <p:sldId id="803" r:id="rId145"/>
    <p:sldId id="454" r:id="rId146"/>
    <p:sldId id="879" r:id="rId147"/>
    <p:sldId id="588" r:id="rId148"/>
    <p:sldId id="927" r:id="rId149"/>
    <p:sldId id="880" r:id="rId150"/>
    <p:sldId id="392" r:id="rId151"/>
    <p:sldId id="926" r:id="rId152"/>
    <p:sldId id="393" r:id="rId153"/>
    <p:sldId id="452" r:id="rId154"/>
    <p:sldId id="448" r:id="rId155"/>
    <p:sldId id="453" r:id="rId156"/>
    <p:sldId id="447" r:id="rId157"/>
    <p:sldId id="456" r:id="rId158"/>
    <p:sldId id="769" r:id="rId159"/>
    <p:sldId id="814" r:id="rId160"/>
    <p:sldId id="881" r:id="rId161"/>
    <p:sldId id="896" r:id="rId162"/>
    <p:sldId id="397" r:id="rId163"/>
    <p:sldId id="398" r:id="rId164"/>
    <p:sldId id="399" r:id="rId165"/>
    <p:sldId id="781" r:id="rId166"/>
    <p:sldId id="457" r:id="rId167"/>
    <p:sldId id="400" r:id="rId168"/>
    <p:sldId id="402" r:id="rId169"/>
    <p:sldId id="897" r:id="rId170"/>
    <p:sldId id="403" r:id="rId171"/>
    <p:sldId id="404" r:id="rId172"/>
    <p:sldId id="459" r:id="rId173"/>
    <p:sldId id="816" r:id="rId174"/>
    <p:sldId id="891" r:id="rId175"/>
    <p:sldId id="892" r:id="rId176"/>
    <p:sldId id="419" r:id="rId177"/>
    <p:sldId id="906" r:id="rId178"/>
    <p:sldId id="357" r:id="rId179"/>
    <p:sldId id="358" r:id="rId180"/>
    <p:sldId id="797" r:id="rId181"/>
    <p:sldId id="359" r:id="rId182"/>
    <p:sldId id="893" r:id="rId183"/>
    <p:sldId id="361" r:id="rId184"/>
    <p:sldId id="894" r:id="rId185"/>
    <p:sldId id="360" r:id="rId186"/>
    <p:sldId id="421" r:id="rId187"/>
    <p:sldId id="905" r:id="rId188"/>
    <p:sldId id="422" r:id="rId189"/>
    <p:sldId id="815" r:id="rId190"/>
    <p:sldId id="883" r:id="rId191"/>
    <p:sldId id="886" r:id="rId192"/>
    <p:sldId id="301" r:id="rId193"/>
    <p:sldId id="297" r:id="rId194"/>
    <p:sldId id="904" r:id="rId195"/>
    <p:sldId id="298" r:id="rId196"/>
    <p:sldId id="902" r:id="rId197"/>
    <p:sldId id="903" r:id="rId198"/>
    <p:sldId id="887" r:id="rId199"/>
    <p:sldId id="302" r:id="rId200"/>
    <p:sldId id="900" r:id="rId201"/>
    <p:sldId id="888" r:id="rId202"/>
    <p:sldId id="798" r:id="rId203"/>
    <p:sldId id="899" r:id="rId204"/>
    <p:sldId id="300" r:id="rId205"/>
    <p:sldId id="898" r:id="rId206"/>
    <p:sldId id="268" r:id="rId207"/>
    <p:sldId id="269" r:id="rId208"/>
    <p:sldId id="270" r:id="rId209"/>
    <p:sldId id="726" r:id="rId210"/>
    <p:sldId id="755" r:id="rId211"/>
    <p:sldId id="275" r:id="rId212"/>
    <p:sldId id="790" r:id="rId213"/>
    <p:sldId id="730" r:id="rId214"/>
    <p:sldId id="727" r:id="rId215"/>
    <p:sldId id="735" r:id="rId216"/>
    <p:sldId id="729" r:id="rId217"/>
    <p:sldId id="752" r:id="rId218"/>
    <p:sldId id="747" r:id="rId219"/>
    <p:sldId id="751" r:id="rId220"/>
    <p:sldId id="748" r:id="rId221"/>
    <p:sldId id="725" r:id="rId222"/>
    <p:sldId id="753" r:id="rId223"/>
    <p:sldId id="739" r:id="rId224"/>
    <p:sldId id="718" r:id="rId225"/>
    <p:sldId id="719" r:id="rId226"/>
    <p:sldId id="722" r:id="rId227"/>
    <p:sldId id="721" r:id="rId228"/>
    <p:sldId id="720" r:id="rId229"/>
    <p:sldId id="740" r:id="rId230"/>
    <p:sldId id="741" r:id="rId231"/>
    <p:sldId id="782" r:id="rId232"/>
    <p:sldId id="784" r:id="rId233"/>
    <p:sldId id="850" r:id="rId234"/>
    <p:sldId id="631" r:id="rId235"/>
    <p:sldId id="594" r:id="rId236"/>
    <p:sldId id="908" r:id="rId237"/>
    <p:sldId id="907" r:id="rId2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408" autoAdjust="0"/>
  </p:normalViewPr>
  <p:slideViewPr>
    <p:cSldViewPr snapToGrid="0">
      <p:cViewPr varScale="1">
        <p:scale>
          <a:sx n="97" d="100"/>
          <a:sy n="97" d="100"/>
        </p:scale>
        <p:origin x="9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customXml" Target="../customXml/item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customXml" Target="../customXml/item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customXml" Target="../customXml/item3.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9CAA4-AEE7-4EF7-9A5C-A2A8C1EE1416}" type="datetimeFigureOut">
              <a:rPr lang="fr-FR" smtClean="0"/>
              <a:t>16/11/2023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62439-3E20-4C36-8115-BDD6A3F51A53}" type="slidenum">
              <a:rPr lang="fr-FR" smtClean="0"/>
              <a:t>‹N°›</a:t>
            </a:fld>
            <a:endParaRPr lang="fr-FR"/>
          </a:p>
        </p:txBody>
      </p:sp>
    </p:spTree>
    <p:extLst>
      <p:ext uri="{BB962C8B-B14F-4D97-AF65-F5344CB8AC3E}">
        <p14:creationId xmlns:p14="http://schemas.microsoft.com/office/powerpoint/2010/main" val="4021235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63.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03.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64.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04.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65.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68.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71.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09.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72.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lemonde.fr/signataires/philippe-escande/"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www.lemonde.fr/signataires/philippe-escande/" TargetMode="External"/><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youtube.com/watch?v=_2u_eHHzRto"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airn.info/publications-de-Camille-Alloing--58838.ht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youtube.com/watch?v=nb__JsMV9tQ"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youtube.com/watch?v=_2u_eHHzRto"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youtube.com/watch?v=_2u_eHHzRto"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youtube.com/watch?v=_2u_eHHzRto"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holbertonturingoath.org/accueil"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holbertonturingoath.org/accueil"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holbertonturingoath.org/accuei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holbertonturingoath.org/accuei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airn.info/publications-de-Camille-Alloing--58838.ht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youtube.com/watch?v=nb__JsMV9tQ"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www.idixa.net/Pixa/pagixa-1205080928.html" TargetMode="External"/><Relationship Id="rId7" Type="http://schemas.openxmlformats.org/officeDocument/2006/relationships/hyperlink" Target="https://www.idixa.net/Pixa/pagixa-1901191200.html" TargetMode="External"/><Relationship Id="rId2" Type="http://schemas.openxmlformats.org/officeDocument/2006/relationships/slide" Target="../slides/slide114.xml"/><Relationship Id="rId1" Type="http://schemas.openxmlformats.org/officeDocument/2006/relationships/notesMaster" Target="../notesMasters/notesMaster1.xml"/><Relationship Id="rId6" Type="http://schemas.openxmlformats.org/officeDocument/2006/relationships/hyperlink" Target="http://www.idixa.net/Pixa/pagixa-1204251141.html" TargetMode="External"/><Relationship Id="rId5" Type="http://schemas.openxmlformats.org/officeDocument/2006/relationships/hyperlink" Target="http://www.idixa.net/Pixa/pagixa-0701261303.html" TargetMode="External"/><Relationship Id="rId4" Type="http://schemas.openxmlformats.org/officeDocument/2006/relationships/hyperlink" Target="https://www.idixa.net/Pixa/pagixa-1810211121.html"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airn.info/publications-de-Camille-Alloing--58838.htm"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youtube.com/watch?v=nb__JsMV9tQ"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8" Type="http://schemas.openxmlformats.org/officeDocument/2006/relationships/hyperlink" Target="https://cvpip.wp.imt.fr/accueil/" TargetMode="External"/><Relationship Id="rId13" Type="http://schemas.openxmlformats.org/officeDocument/2006/relationships/hyperlink" Target="https://www.universalis.fr/encyclopedie/externalite-economie/" TargetMode="External"/><Relationship Id="rId3" Type="http://schemas.openxmlformats.org/officeDocument/2006/relationships/hyperlink" Target="https://theconversation.com/profiles/armen-khatchatourov-697408" TargetMode="External"/><Relationship Id="rId7" Type="http://schemas.openxmlformats.org/officeDocument/2006/relationships/hyperlink" Target="https://iste-editions.fr/products/les-identites-numeriques-en-tension" TargetMode="External"/><Relationship Id="rId12" Type="http://schemas.openxmlformats.org/officeDocument/2006/relationships/hyperlink" Target="https://papers.ssrn.com/sol3/papers.cfm?abstract_id=2533057" TargetMode="External"/><Relationship Id="rId2" Type="http://schemas.openxmlformats.org/officeDocument/2006/relationships/slide" Target="../slides/slide127.xml"/><Relationship Id="rId1" Type="http://schemas.openxmlformats.org/officeDocument/2006/relationships/notesMaster" Target="../notesMasters/notesMaster1.xml"/><Relationship Id="rId6" Type="http://schemas.openxmlformats.org/officeDocument/2006/relationships/hyperlink" Target="https://www.sup.org/books/title/?id=8862" TargetMode="External"/><Relationship Id="rId11" Type="http://schemas.openxmlformats.org/officeDocument/2006/relationships/hyperlink" Target="http://creativecommons.org/licenses/by/4.0/" TargetMode="External"/><Relationship Id="rId5" Type="http://schemas.openxmlformats.org/officeDocument/2006/relationships/hyperlink" Target="https://www.economie.gouv.fr/entreprises/reglement-general-sur-protection-des-donnees-rgpd" TargetMode="External"/><Relationship Id="rId10" Type="http://schemas.openxmlformats.org/officeDocument/2006/relationships/hyperlink" Target="https://www.cnil.fr/fr/definition/reconnaissance-faciale" TargetMode="External"/><Relationship Id="rId4" Type="http://schemas.openxmlformats.org/officeDocument/2006/relationships/hyperlink" Target="https://theconversation.com/profiles/pierre-antoine-chardel-331203" TargetMode="External"/><Relationship Id="rId9" Type="http://schemas.openxmlformats.org/officeDocument/2006/relationships/hyperlink" Target="https://www.universalis.fr/encyclopedie/surcharge-cognitive/" TargetMode="External"/></Relationships>
</file>

<file path=ppt/notesSlides/_rels/notesSlide87.xml.rels><?xml version="1.0" encoding="UTF-8" standalone="yes"?>
<Relationships xmlns="http://schemas.openxmlformats.org/package/2006/relationships"><Relationship Id="rId8" Type="http://schemas.openxmlformats.org/officeDocument/2006/relationships/hyperlink" Target="https://cvpip.wp.imt.fr/accueil/" TargetMode="External"/><Relationship Id="rId13" Type="http://schemas.openxmlformats.org/officeDocument/2006/relationships/hyperlink" Target="https://www.universalis.fr/encyclopedie/externalite-economie/" TargetMode="External"/><Relationship Id="rId3" Type="http://schemas.openxmlformats.org/officeDocument/2006/relationships/hyperlink" Target="https://theconversation.com/profiles/armen-khatchatourov-697408" TargetMode="External"/><Relationship Id="rId7" Type="http://schemas.openxmlformats.org/officeDocument/2006/relationships/hyperlink" Target="https://iste-editions.fr/products/les-identites-numeriques-en-tension" TargetMode="External"/><Relationship Id="rId12" Type="http://schemas.openxmlformats.org/officeDocument/2006/relationships/hyperlink" Target="https://papers.ssrn.com/sol3/papers.cfm?abstract_id=2533057" TargetMode="External"/><Relationship Id="rId2" Type="http://schemas.openxmlformats.org/officeDocument/2006/relationships/slide" Target="../slides/slide128.xml"/><Relationship Id="rId1" Type="http://schemas.openxmlformats.org/officeDocument/2006/relationships/notesMaster" Target="../notesMasters/notesMaster1.xml"/><Relationship Id="rId6" Type="http://schemas.openxmlformats.org/officeDocument/2006/relationships/hyperlink" Target="https://www.sup.org/books/title/?id=8862" TargetMode="External"/><Relationship Id="rId11" Type="http://schemas.openxmlformats.org/officeDocument/2006/relationships/hyperlink" Target="http://creativecommons.org/licenses/by/4.0/" TargetMode="External"/><Relationship Id="rId5" Type="http://schemas.openxmlformats.org/officeDocument/2006/relationships/hyperlink" Target="https://www.economie.gouv.fr/entreprises/reglement-general-sur-protection-des-donnees-rgpd" TargetMode="External"/><Relationship Id="rId10" Type="http://schemas.openxmlformats.org/officeDocument/2006/relationships/hyperlink" Target="https://www.cnil.fr/fr/definition/reconnaissance-faciale" TargetMode="External"/><Relationship Id="rId4" Type="http://schemas.openxmlformats.org/officeDocument/2006/relationships/hyperlink" Target="https://theconversation.com/profiles/pierre-antoine-chardel-331203" TargetMode="External"/><Relationship Id="rId9" Type="http://schemas.openxmlformats.org/officeDocument/2006/relationships/hyperlink" Target="https://www.universalis.fr/encyclopedie/surcharge-cognitive/" TargetMode="External"/></Relationships>
</file>

<file path=ppt/notesSlides/_rels/notesSlide88.xml.rels><?xml version="1.0" encoding="UTF-8" standalone="yes"?>
<Relationships xmlns="http://schemas.openxmlformats.org/package/2006/relationships"><Relationship Id="rId8" Type="http://schemas.openxmlformats.org/officeDocument/2006/relationships/hyperlink" Target="https://www.ifri.org/en/publications/notes-de-lifri/asie-visions/chinas-social-credit-system-chimera-real-claws" TargetMode="External"/><Relationship Id="rId3" Type="http://schemas.openxmlformats.org/officeDocument/2006/relationships/hyperlink" Target="https://www.lemonde.fr/idees/article/2021/09/13/si-le-retour-de-la-revolution-culturelle-en-chine-est-peu-probable-la-marche-vers-la-dictature-numerique-n-a-jamais-ete-autant-d-actualite_6094440_3232.html" TargetMode="External"/><Relationship Id="rId7" Type="http://schemas.openxmlformats.org/officeDocument/2006/relationships/hyperlink" Target="https://www.ifri.org/fr/publications/notes-de-lifri/asie-visions/chinas-social-credit-system-chimera-real-claws" TargetMode="External"/><Relationship Id="rId2" Type="http://schemas.openxmlformats.org/officeDocument/2006/relationships/slide" Target="../slides/slide130.xml"/><Relationship Id="rId1" Type="http://schemas.openxmlformats.org/officeDocument/2006/relationships/notesMaster" Target="../notesMasters/notesMaster1.xml"/><Relationship Id="rId6" Type="http://schemas.openxmlformats.org/officeDocument/2006/relationships/hyperlink" Target="https://www.lemonde.fr/economie/article/2018/06/15/en-chine-des-citoyens-sous-surveillance_5315522_3234.html" TargetMode="External"/><Relationship Id="rId5" Type="http://schemas.openxmlformats.org/officeDocument/2006/relationships/hyperlink" Target="http://institut-thomas-more.org/2019/07/29/le-systeme-de-credit-social-%e2%80%a2-comment-la-chine-evalue-recompense-et-punit-sa-population/#_ftn26" TargetMode="External"/><Relationship Id="rId4" Type="http://schemas.openxmlformats.org/officeDocument/2006/relationships/hyperlink" Target="https://www.lemonde.fr/signataires/brice-pedroletti/" TargetMode="External"/><Relationship Id="rId9" Type="http://schemas.openxmlformats.org/officeDocument/2006/relationships/hyperlink" Target="https://www.lemonde.fr/international/article/2019/12/27/big-brother-quand-les-chinois-se-rebiffent_6024144_3210.html"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fr.wiktionary.org/wiki/Annexe:Glossaire_grammatical#A" TargetMode="External"/><Relationship Id="rId7" Type="http://schemas.openxmlformats.org/officeDocument/2006/relationships/hyperlink" Target="https://fr.wiktionary.org/wiki/individu" TargetMode="External"/><Relationship Id="rId2" Type="http://schemas.openxmlformats.org/officeDocument/2006/relationships/slide" Target="../slides/slide150.xml"/><Relationship Id="rId1" Type="http://schemas.openxmlformats.org/officeDocument/2006/relationships/notesMaster" Target="../notesMasters/notesMaster1.xml"/><Relationship Id="rId6" Type="http://schemas.openxmlformats.org/officeDocument/2006/relationships/hyperlink" Target="https://fr.wiktionary.org/wiki/soci%C3%A9t%C3%A9" TargetMode="External"/><Relationship Id="rId5" Type="http://schemas.openxmlformats.org/officeDocument/2006/relationships/hyperlink" Target="https://fr.wikipedia.org/wiki/T%C3%A9l%C3%A9rama" TargetMode="External"/><Relationship Id="rId4" Type="http://schemas.openxmlformats.org/officeDocument/2006/relationships/hyperlink" Target="https://fr.wiktionary.org/wiki/innovation" TargetMode="Externa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fr.wiktionary.org/wiki/Annexe:Glossaire_grammatical#A" TargetMode="External"/><Relationship Id="rId7" Type="http://schemas.openxmlformats.org/officeDocument/2006/relationships/hyperlink" Target="https://fr.wiktionary.org/wiki/individu" TargetMode="External"/><Relationship Id="rId2" Type="http://schemas.openxmlformats.org/officeDocument/2006/relationships/slide" Target="../slides/slide151.xml"/><Relationship Id="rId1" Type="http://schemas.openxmlformats.org/officeDocument/2006/relationships/notesMaster" Target="../notesMasters/notesMaster1.xml"/><Relationship Id="rId6" Type="http://schemas.openxmlformats.org/officeDocument/2006/relationships/hyperlink" Target="https://fr.wiktionary.org/wiki/soci%C3%A9t%C3%A9" TargetMode="External"/><Relationship Id="rId5" Type="http://schemas.openxmlformats.org/officeDocument/2006/relationships/hyperlink" Target="https://fr.wikipedia.org/wiki/T%C3%A9l%C3%A9rama" TargetMode="External"/><Relationship Id="rId4" Type="http://schemas.openxmlformats.org/officeDocument/2006/relationships/hyperlink" Target="https://fr.wiktionary.org/wiki/innovation" TargetMode="Externa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a:t>
            </a:fld>
            <a:endParaRPr/>
          </a:p>
        </p:txBody>
      </p:sp>
    </p:spTree>
    <p:extLst>
      <p:ext uri="{BB962C8B-B14F-4D97-AF65-F5344CB8AC3E}">
        <p14:creationId xmlns:p14="http://schemas.microsoft.com/office/powerpoint/2010/main" val="4177752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Autres exemples :</a:t>
            </a:r>
            <a:endParaRPr/>
          </a:p>
          <a:p>
            <a:pPr marL="0" lvl="0" indent="0" algn="l" rtl="0">
              <a:spcBef>
                <a:spcPts val="0"/>
              </a:spcBef>
              <a:spcAft>
                <a:spcPts val="0"/>
              </a:spcAft>
              <a:buNone/>
            </a:pPr>
            <a:r>
              <a:rPr lang="fr-FR"/>
              <a:t>- Taren Stinebrickner-Kauffman (née le 14 novembre 1981) est une militante australo-américaine. Elle est la fondatrice et directrice jusqu'en 2016 de l'organisation SumOfUs.</a:t>
            </a:r>
            <a:endParaRPr/>
          </a:p>
          <a:p>
            <a:pPr marL="0" lvl="0" indent="0" algn="l" rtl="0">
              <a:spcBef>
                <a:spcPts val="0"/>
              </a:spcBef>
              <a:spcAft>
                <a:spcPts val="0"/>
              </a:spcAft>
              <a:buNone/>
            </a:pPr>
            <a:endParaRPr/>
          </a:p>
          <a:p>
            <a:pPr marL="0" lvl="0" indent="0" algn="l" rtl="0">
              <a:spcBef>
                <a:spcPts val="0"/>
              </a:spcBef>
              <a:spcAft>
                <a:spcPts val="0"/>
              </a:spcAft>
              <a:buNone/>
            </a:pPr>
            <a:r>
              <a:rPr lang="fr-FR"/>
              <a:t>Sur les « civic tech » :</a:t>
            </a:r>
            <a:endParaRPr/>
          </a:p>
          <a:p>
            <a:pPr marL="171450" lvl="0" indent="-171450" algn="l" rtl="0">
              <a:spcBef>
                <a:spcPts val="0"/>
              </a:spcBef>
              <a:spcAft>
                <a:spcPts val="0"/>
              </a:spcAft>
              <a:buClr>
                <a:schemeClr val="dk1"/>
              </a:buClr>
              <a:buSzPts val="1200"/>
              <a:buFont typeface="Calibri"/>
              <a:buChar char="-"/>
            </a:pPr>
            <a:r>
              <a:rPr lang="fr-FR"/>
              <a:t>http://civictechno.fr/ </a:t>
            </a:r>
            <a:endParaRPr/>
          </a:p>
          <a:p>
            <a:pPr marL="171450" lvl="0" indent="-171450" algn="l" rtl="0">
              <a:spcBef>
                <a:spcPts val="0"/>
              </a:spcBef>
              <a:spcAft>
                <a:spcPts val="0"/>
              </a:spcAft>
              <a:buClr>
                <a:schemeClr val="dk1"/>
              </a:buClr>
              <a:buSzPts val="1200"/>
              <a:buFont typeface="Calibri"/>
              <a:buChar char="-"/>
            </a:pPr>
            <a:r>
              <a:rPr lang="fr-FR"/>
              <a:t>https://fr.wikipedia.org/wiki/Technologie_civique</a:t>
            </a:r>
            <a:endParaRPr/>
          </a:p>
          <a:p>
            <a:pPr marL="171450" lvl="0" indent="-171450" algn="l" rtl="0">
              <a:spcBef>
                <a:spcPts val="0"/>
              </a:spcBef>
              <a:spcAft>
                <a:spcPts val="0"/>
              </a:spcAft>
              <a:buClr>
                <a:schemeClr val="dk1"/>
              </a:buClr>
              <a:buSzPts val="1200"/>
              <a:buFont typeface="Calibri"/>
              <a:buChar char="-"/>
            </a:pPr>
            <a:r>
              <a:rPr lang="fr-FR"/>
              <a:t>https://www.lemonde.fr/pixels/article/2019/12/09/civic-tech-la-cnil-appelle-a-la-vigilance_6022224_4408996.html</a:t>
            </a:r>
            <a:endParaRPr/>
          </a:p>
          <a:p>
            <a:pPr marL="171450" lvl="0" indent="-171450" algn="l" rtl="0">
              <a:spcBef>
                <a:spcPts val="0"/>
              </a:spcBef>
              <a:spcAft>
                <a:spcPts val="0"/>
              </a:spcAft>
              <a:buClr>
                <a:schemeClr val="dk1"/>
              </a:buClr>
              <a:buSzPts val="1200"/>
              <a:buFont typeface="Calibri"/>
              <a:buChar char="-"/>
            </a:pPr>
            <a:r>
              <a:rPr lang="fr-FR"/>
              <a:t>https://www.consultvox.co/blog/civic-tech-definition-apports/</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https://prezi.com/siukx_zakf-4/les-7-familles-de-linnovation-democratique/</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https://laviedesidees.fr/Citoyen-hackeur.html</a:t>
            </a:r>
            <a:endParaRPr/>
          </a:p>
        </p:txBody>
      </p:sp>
      <p:sp>
        <p:nvSpPr>
          <p:cNvPr id="752" name="Google Shape;752;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a:t>
            </a:fld>
            <a:endParaRPr/>
          </a:p>
        </p:txBody>
      </p:sp>
    </p:spTree>
    <p:extLst>
      <p:ext uri="{BB962C8B-B14F-4D97-AF65-F5344CB8AC3E}">
        <p14:creationId xmlns:p14="http://schemas.microsoft.com/office/powerpoint/2010/main" val="15994894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Voir le film </a:t>
            </a:r>
            <a:r>
              <a:rPr lang="fr-FR" i="1" dirty="0" err="1"/>
              <a:t>coded</a:t>
            </a:r>
            <a:r>
              <a:rPr lang="fr-FR" i="1" dirty="0"/>
              <a:t> </a:t>
            </a:r>
            <a:r>
              <a:rPr lang="fr-FR" i="1" dirty="0" err="1"/>
              <a:t>bias</a:t>
            </a:r>
            <a:endParaRPr lang="fr-FR" i="1" dirty="0"/>
          </a:p>
        </p:txBody>
      </p:sp>
      <p:sp>
        <p:nvSpPr>
          <p:cNvPr id="4" name="Espace réservé du numéro de diapositive 3"/>
          <p:cNvSpPr>
            <a:spLocks noGrp="1"/>
          </p:cNvSpPr>
          <p:nvPr>
            <p:ph type="sldNum" sz="quarter" idx="5"/>
          </p:nvPr>
        </p:nvSpPr>
        <p:spPr/>
        <p:txBody>
          <a:bodyPr/>
          <a:lstStyle/>
          <a:p>
            <a:fld id="{EE5C0A75-B43F-4D16-9787-0C2CEED058D3}" type="slidenum">
              <a:rPr lang="fr-FR" smtClean="0"/>
              <a:t>158</a:t>
            </a:fld>
            <a:endParaRPr lang="fr-FR"/>
          </a:p>
        </p:txBody>
      </p:sp>
    </p:spTree>
    <p:extLst>
      <p:ext uri="{BB962C8B-B14F-4D97-AF65-F5344CB8AC3E}">
        <p14:creationId xmlns:p14="http://schemas.microsoft.com/office/powerpoint/2010/main" val="19931803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0" name="Google Shape;1320;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7" name="Google Shape;1327;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u="sng" dirty="0"/>
              <a:t>Remarques</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0" u="none" dirty="0"/>
              <a:t>Hologramme de Michal Jackson ou de </a:t>
            </a:r>
            <a:r>
              <a:rPr lang="fr-FR" b="0" u="none" dirty="0" err="1"/>
              <a:t>Tupac</a:t>
            </a:r>
            <a:r>
              <a:rPr lang="fr-FR" b="0" u="none" dirty="0"/>
              <a:t>, mélange de la “</a:t>
            </a:r>
            <a:r>
              <a:rPr lang="fr-FR" b="0" u="none" dirty="0" err="1"/>
              <a:t>spectralité</a:t>
            </a:r>
            <a:r>
              <a:rPr lang="fr-FR" b="0" u="none" dirty="0"/>
              <a:t>” technologique de l’image et du spectacle dit “vivant” </a:t>
            </a:r>
            <a:endParaRPr dirty="0"/>
          </a:p>
          <a:p>
            <a:pPr marL="0" lvl="0" indent="0" algn="l" rtl="0">
              <a:spcBef>
                <a:spcPts val="0"/>
              </a:spcBef>
              <a:spcAft>
                <a:spcPts val="0"/>
              </a:spcAft>
              <a:buNone/>
            </a:pPr>
            <a:r>
              <a:rPr lang="fr-FR" b="0" u="none" dirty="0"/>
              <a:t>- voir Wikipédia, art. “hologramme) : “</a:t>
            </a:r>
            <a:r>
              <a:rPr lang="fr-FR" b="0" i="0" dirty="0">
                <a:solidFill>
                  <a:srgbClr val="202122"/>
                </a:solidFill>
                <a:latin typeface="Arial"/>
                <a:ea typeface="Arial"/>
                <a:cs typeface="Arial"/>
                <a:sym typeface="Arial"/>
              </a:rPr>
              <a:t>Le 15 avril 2012, à l'occasion du </a:t>
            </a:r>
            <a:r>
              <a:rPr lang="fr-FR" b="0" i="0" u="sng" strike="noStrike" dirty="0">
                <a:solidFill>
                  <a:schemeClr val="hlink"/>
                </a:solidFill>
                <a:latin typeface="Arial"/>
                <a:ea typeface="Arial"/>
                <a:cs typeface="Arial"/>
                <a:sym typeface="Arial"/>
                <a:hlinkClick r:id="rId3"/>
              </a:rPr>
              <a:t>festival </a:t>
            </a:r>
            <a:r>
              <a:rPr lang="fr-FR" b="0" i="0" u="sng" strike="noStrike" dirty="0" err="1">
                <a:solidFill>
                  <a:schemeClr val="hlink"/>
                </a:solidFill>
                <a:latin typeface="Arial"/>
                <a:ea typeface="Arial"/>
                <a:cs typeface="Arial"/>
                <a:sym typeface="Arial"/>
                <a:hlinkClick r:id="rId3"/>
              </a:rPr>
              <a:t>Coachella</a:t>
            </a:r>
            <a:r>
              <a:rPr lang="fr-FR" b="0" i="0" dirty="0">
                <a:solidFill>
                  <a:srgbClr val="202122"/>
                </a:solidFill>
                <a:latin typeface="Arial"/>
                <a:ea typeface="Arial"/>
                <a:cs typeface="Arial"/>
                <a:sym typeface="Arial"/>
              </a:rPr>
              <a:t>, a eu lieu le premier duo entre l'artiste hip-hop </a:t>
            </a:r>
            <a:r>
              <a:rPr lang="fr-FR" b="0" i="0" u="sng" strike="noStrike" dirty="0" err="1">
                <a:solidFill>
                  <a:schemeClr val="hlink"/>
                </a:solidFill>
                <a:latin typeface="Arial"/>
                <a:ea typeface="Arial"/>
                <a:cs typeface="Arial"/>
                <a:sym typeface="Arial"/>
                <a:hlinkClick r:id="rId4"/>
              </a:rPr>
              <a:t>Snoop</a:t>
            </a:r>
            <a:r>
              <a:rPr lang="fr-FR" b="0" i="0" u="sng" strike="noStrike" dirty="0">
                <a:solidFill>
                  <a:schemeClr val="hlink"/>
                </a:solidFill>
                <a:latin typeface="Arial"/>
                <a:ea typeface="Arial"/>
                <a:cs typeface="Arial"/>
                <a:sym typeface="Arial"/>
                <a:hlinkClick r:id="rId4"/>
              </a:rPr>
              <a:t> </a:t>
            </a:r>
            <a:r>
              <a:rPr lang="fr-FR" b="0" i="0" u="sng" strike="noStrike" dirty="0" err="1">
                <a:solidFill>
                  <a:schemeClr val="hlink"/>
                </a:solidFill>
                <a:latin typeface="Arial"/>
                <a:ea typeface="Arial"/>
                <a:cs typeface="Arial"/>
                <a:sym typeface="Arial"/>
                <a:hlinkClick r:id="rId4"/>
              </a:rPr>
              <a:t>Dogg</a:t>
            </a:r>
            <a:r>
              <a:rPr lang="fr-FR" b="0" i="0" dirty="0">
                <a:solidFill>
                  <a:srgbClr val="202122"/>
                </a:solidFill>
                <a:latin typeface="Arial"/>
                <a:ea typeface="Arial"/>
                <a:cs typeface="Arial"/>
                <a:sym typeface="Arial"/>
              </a:rPr>
              <a:t> et une reproduction holographique (calculée en 3D mais toujours affichée en 2D) du rappeur mythique </a:t>
            </a:r>
            <a:r>
              <a:rPr lang="fr-FR" b="0" i="0" u="sng" strike="noStrike" dirty="0" err="1">
                <a:solidFill>
                  <a:schemeClr val="hlink"/>
                </a:solidFill>
                <a:latin typeface="Arial"/>
                <a:ea typeface="Arial"/>
                <a:cs typeface="Arial"/>
                <a:sym typeface="Arial"/>
                <a:hlinkClick r:id="rId5"/>
              </a:rPr>
              <a:t>Tupac</a:t>
            </a:r>
            <a:r>
              <a:rPr lang="fr-FR" b="0" i="0" u="sng" strike="noStrike" dirty="0">
                <a:solidFill>
                  <a:schemeClr val="hlink"/>
                </a:solidFill>
                <a:latin typeface="Arial"/>
                <a:ea typeface="Arial"/>
                <a:cs typeface="Arial"/>
                <a:sym typeface="Arial"/>
                <a:hlinkClick r:id="rId5"/>
              </a:rPr>
              <a:t> </a:t>
            </a:r>
            <a:r>
              <a:rPr lang="fr-FR" b="0" i="0" u="sng" strike="noStrike" dirty="0" err="1">
                <a:solidFill>
                  <a:schemeClr val="hlink"/>
                </a:solidFill>
                <a:latin typeface="Arial"/>
                <a:ea typeface="Arial"/>
                <a:cs typeface="Arial"/>
                <a:sym typeface="Arial"/>
                <a:hlinkClick r:id="rId5"/>
              </a:rPr>
              <a:t>Shakur</a:t>
            </a:r>
            <a:r>
              <a:rPr lang="fr-FR" b="0" i="0" dirty="0">
                <a:solidFill>
                  <a:srgbClr val="202122"/>
                </a:solidFill>
                <a:latin typeface="Arial"/>
                <a:ea typeface="Arial"/>
                <a:cs typeface="Arial"/>
                <a:sym typeface="Arial"/>
              </a:rPr>
              <a:t>. Celle-ci fut créée par le studio AV Concepts d'après une idée originale de </a:t>
            </a:r>
            <a:r>
              <a:rPr lang="fr-FR" b="0" i="0" u="sng" strike="noStrike" dirty="0">
                <a:solidFill>
                  <a:schemeClr val="hlink"/>
                </a:solidFill>
                <a:latin typeface="Arial"/>
                <a:ea typeface="Arial"/>
                <a:cs typeface="Arial"/>
                <a:sym typeface="Arial"/>
                <a:hlinkClick r:id="rId6"/>
              </a:rPr>
              <a:t>Dr Dre</a:t>
            </a:r>
            <a:r>
              <a:rPr lang="fr-FR" b="0" i="0" dirty="0">
                <a:solidFill>
                  <a:srgbClr val="202122"/>
                </a:solidFill>
                <a:latin typeface="Arial"/>
                <a:ea typeface="Arial"/>
                <a:cs typeface="Arial"/>
                <a:sym typeface="Arial"/>
              </a:rPr>
              <a:t> et grâce à l'approbation d'</a:t>
            </a:r>
            <a:r>
              <a:rPr lang="fr-FR" b="0" i="0" dirty="0" err="1">
                <a:solidFill>
                  <a:srgbClr val="202122"/>
                </a:solidFill>
                <a:latin typeface="Arial"/>
                <a:ea typeface="Arial"/>
                <a:cs typeface="Arial"/>
                <a:sym typeface="Arial"/>
              </a:rPr>
              <a:t>Afeni</a:t>
            </a:r>
            <a:r>
              <a:rPr lang="fr-FR" b="0" i="0" dirty="0">
                <a:solidFill>
                  <a:srgbClr val="202122"/>
                </a:solidFill>
                <a:latin typeface="Arial"/>
                <a:ea typeface="Arial"/>
                <a:cs typeface="Arial"/>
                <a:sym typeface="Arial"/>
              </a:rPr>
              <a:t> </a:t>
            </a:r>
            <a:r>
              <a:rPr lang="fr-FR" b="0" i="0" dirty="0" err="1">
                <a:solidFill>
                  <a:srgbClr val="202122"/>
                </a:solidFill>
                <a:latin typeface="Arial"/>
                <a:ea typeface="Arial"/>
                <a:cs typeface="Arial"/>
                <a:sym typeface="Arial"/>
              </a:rPr>
              <a:t>Shakur</a:t>
            </a:r>
            <a:r>
              <a:rPr lang="fr-FR" b="0" i="0" dirty="0">
                <a:solidFill>
                  <a:srgbClr val="202122"/>
                </a:solidFill>
                <a:latin typeface="Arial"/>
                <a:ea typeface="Arial"/>
                <a:cs typeface="Arial"/>
                <a:sym typeface="Arial"/>
              </a:rPr>
              <a:t> (la mère de l'artiste mort en 1996). La création de l'hologramme, qui dura plus de quatre mois et qui coûta quelques centaines de milliers de dollars, ne fut pas de tout repos selon les dires de Nick Smith, président de la firme chargée de la production... »</a:t>
            </a:r>
            <a:endParaRPr dirty="0"/>
          </a:p>
          <a:p>
            <a:pPr marL="0" lvl="0" indent="0" algn="l" rtl="0">
              <a:spcBef>
                <a:spcPts val="0"/>
              </a:spcBef>
              <a:spcAft>
                <a:spcPts val="0"/>
              </a:spcAft>
              <a:buNone/>
            </a:pPr>
            <a:r>
              <a:rPr lang="fr-FR" dirty="0"/>
              <a:t>- https://www.huffingtonpost.fr/2014/05/19/michael-jackson-hologramme-billboard-music-awards-video_n_5349741.html </a:t>
            </a:r>
            <a:endParaRPr b="0" u="none"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Sources :</a:t>
            </a:r>
            <a:endParaRPr dirty="0"/>
          </a:p>
          <a:p>
            <a:pPr marL="228600" lvl="0" indent="-228600" algn="l" rtl="0">
              <a:spcBef>
                <a:spcPts val="0"/>
              </a:spcBef>
              <a:spcAft>
                <a:spcPts val="0"/>
              </a:spcAft>
              <a:buClr>
                <a:schemeClr val="dk1"/>
              </a:buClr>
              <a:buSzPts val="1200"/>
              <a:buFont typeface="Calibri"/>
              <a:buAutoNum type="arabicParenR"/>
            </a:pPr>
            <a:r>
              <a:rPr lang="fr-FR" b="1" u="sng" dirty="0"/>
              <a:t>Projet de Gordon Bell de conservation de l’ensemble de sa vie (notion de </a:t>
            </a:r>
            <a:r>
              <a:rPr lang="fr-FR" b="1" u="sng" dirty="0" err="1"/>
              <a:t>Lifelog</a:t>
            </a:r>
            <a:r>
              <a:rPr lang="fr-FR" b="1" u="sng" dirty="0"/>
              <a:t>)</a:t>
            </a:r>
            <a:endParaRPr dirty="0"/>
          </a:p>
          <a:p>
            <a:pPr marL="0" lvl="0" indent="0" algn="l" rtl="0">
              <a:spcBef>
                <a:spcPts val="0"/>
              </a:spcBef>
              <a:spcAft>
                <a:spcPts val="0"/>
              </a:spcAft>
              <a:buClr>
                <a:schemeClr val="dk1"/>
              </a:buClr>
              <a:buSzPts val="1200"/>
              <a:buFont typeface="Calibri"/>
              <a:buNone/>
            </a:pPr>
            <a:r>
              <a:rPr lang="fr-FR" b="0" u="sng" dirty="0"/>
              <a:t>https://fr.wikipedia.org/wiki/Gordon_Bell_(ing%C3%A9nieur) </a:t>
            </a:r>
            <a:endParaRPr dirty="0"/>
          </a:p>
          <a:p>
            <a:pPr marL="0" lvl="0" indent="0" algn="l" rtl="0">
              <a:spcBef>
                <a:spcPts val="0"/>
              </a:spcBef>
              <a:spcAft>
                <a:spcPts val="0"/>
              </a:spcAft>
              <a:buClr>
                <a:schemeClr val="dk1"/>
              </a:buClr>
              <a:buSzPts val="1200"/>
              <a:buFont typeface="Calibri"/>
              <a:buNone/>
            </a:pPr>
            <a:r>
              <a:rPr lang="fr-FR" b="0" u="sng" dirty="0"/>
              <a:t>https://gordonbell.azurewebsites.net/</a:t>
            </a:r>
            <a:endParaRPr dirty="0"/>
          </a:p>
          <a:p>
            <a:pPr marL="0" lvl="0" indent="0" algn="l" rtl="0">
              <a:spcBef>
                <a:spcPts val="0"/>
              </a:spcBef>
              <a:spcAft>
                <a:spcPts val="0"/>
              </a:spcAft>
              <a:buClr>
                <a:schemeClr val="dk1"/>
              </a:buClr>
              <a:buSzPts val="1200"/>
              <a:buFont typeface="Calibri"/>
              <a:buNone/>
            </a:pPr>
            <a:r>
              <a:rPr lang="fr-FR" b="0" u="sng" dirty="0"/>
              <a:t>https://fr.wikipedia.org/wiki/MyLifeBits</a:t>
            </a:r>
            <a:endParaRPr dirty="0"/>
          </a:p>
          <a:p>
            <a:pPr marL="0" lvl="0" indent="0" algn="l" rtl="0">
              <a:spcBef>
                <a:spcPts val="0"/>
              </a:spcBef>
              <a:spcAft>
                <a:spcPts val="0"/>
              </a:spcAft>
              <a:buClr>
                <a:schemeClr val="dk1"/>
              </a:buClr>
              <a:buSzPts val="1200"/>
              <a:buFont typeface="Calibri"/>
              <a:buNone/>
            </a:pPr>
            <a:r>
              <a:rPr lang="fr-FR" b="0" u="sng" dirty="0"/>
              <a:t>https://en.wikipedia.org/wiki/Lifelog</a:t>
            </a:r>
            <a:endParaRPr dirty="0"/>
          </a:p>
          <a:p>
            <a:pPr marL="0" lvl="0" indent="0" algn="l" rtl="0">
              <a:spcBef>
                <a:spcPts val="0"/>
              </a:spcBef>
              <a:spcAft>
                <a:spcPts val="0"/>
              </a:spcAft>
              <a:buClr>
                <a:schemeClr val="dk1"/>
              </a:buClr>
              <a:buSzPts val="1200"/>
              <a:buFont typeface="Calibri"/>
              <a:buNone/>
            </a:pPr>
            <a:r>
              <a:rPr lang="fr-FR" b="0" u="sng" dirty="0"/>
              <a:t>https://www.microsoft.com/en-us/research/publication/mylifebits-a-personal-database-for-everything/</a:t>
            </a:r>
            <a:endParaRPr dirty="0"/>
          </a:p>
          <a:p>
            <a:pPr marL="228600" lvl="0" indent="-152400" algn="l" rtl="0">
              <a:spcBef>
                <a:spcPts val="0"/>
              </a:spcBef>
              <a:spcAft>
                <a:spcPts val="0"/>
              </a:spcAft>
              <a:buClr>
                <a:schemeClr val="dk1"/>
              </a:buClr>
              <a:buSzPts val="1200"/>
              <a:buFont typeface="Calibri"/>
              <a:buNone/>
            </a:pPr>
            <a:endParaRPr b="1" u="sng" dirty="0"/>
          </a:p>
          <a:p>
            <a:pPr marL="228600" lvl="0" indent="-228600" algn="l" rtl="0">
              <a:spcBef>
                <a:spcPts val="0"/>
              </a:spcBef>
              <a:spcAft>
                <a:spcPts val="0"/>
              </a:spcAft>
              <a:buClr>
                <a:schemeClr val="dk1"/>
              </a:buClr>
              <a:buSzPts val="1200"/>
              <a:buFont typeface="Calibri"/>
              <a:buAutoNum type="arabicParenR"/>
            </a:pPr>
            <a:r>
              <a:rPr lang="fr-FR" b="1" u="sng" dirty="0"/>
              <a:t>Sur le “deuil numérique”</a:t>
            </a:r>
            <a:endParaRPr dirty="0"/>
          </a:p>
          <a:p>
            <a:pPr marL="0" lvl="0" indent="0" algn="l" rtl="0">
              <a:spcBef>
                <a:spcPts val="0"/>
              </a:spcBef>
              <a:spcAft>
                <a:spcPts val="0"/>
              </a:spcAft>
              <a:buNone/>
            </a:pPr>
            <a:r>
              <a:rPr lang="fr-FR" sz="1200" u="sng" dirty="0">
                <a:solidFill>
                  <a:srgbClr val="00FFFF"/>
                </a:solidFill>
                <a:latin typeface="Cambria"/>
                <a:ea typeface="Cambria"/>
                <a:cs typeface="Cambria"/>
                <a:sym typeface="Cambria"/>
              </a:rPr>
              <a:t>https://www.liberation.fr/apps/2015/08/facebook/#chapitre-1</a:t>
            </a:r>
            <a:endParaRPr dirty="0"/>
          </a:p>
          <a:p>
            <a:pPr marL="0" lvl="0" indent="0" algn="l" rtl="0">
              <a:spcBef>
                <a:spcPts val="0"/>
              </a:spcBef>
              <a:spcAft>
                <a:spcPts val="0"/>
              </a:spcAft>
              <a:buNone/>
            </a:pPr>
            <a:r>
              <a:rPr lang="fr-FR" sz="1100" u="sng" dirty="0">
                <a:solidFill>
                  <a:schemeClr val="hlink"/>
                </a:solidFill>
                <a:hlinkClick r:id="rId7"/>
              </a:rPr>
              <a:t>https://www.youtube.com/watch?v=IgsTTcUCETU</a:t>
            </a:r>
            <a:endParaRPr sz="1200" dirty="0">
              <a:solidFill>
                <a:srgbClr val="00FFFF"/>
              </a:solidFill>
              <a:latin typeface="Cambria"/>
              <a:ea typeface="Cambria"/>
              <a:cs typeface="Cambria"/>
              <a:sym typeface="Cambria"/>
            </a:endParaRPr>
          </a:p>
          <a:p>
            <a:pPr marL="0" marR="0" lvl="0" indent="0" algn="l" rtl="0">
              <a:lnSpc>
                <a:spcPct val="100000"/>
              </a:lnSpc>
              <a:spcBef>
                <a:spcPts val="0"/>
              </a:spcBef>
              <a:spcAft>
                <a:spcPts val="0"/>
              </a:spcAft>
              <a:buClr>
                <a:srgbClr val="0563C1"/>
              </a:buClr>
              <a:buSzPts val="1200"/>
              <a:buFont typeface="Calibri"/>
              <a:buNone/>
            </a:pPr>
            <a:r>
              <a:rPr lang="fr-FR" u="sng" dirty="0">
                <a:solidFill>
                  <a:schemeClr val="hlink"/>
                </a:solidFill>
                <a:hlinkClick r:id="rId8"/>
              </a:rPr>
              <a:t>https://www.cairn.info/revue-chimeres-2008-1-page-133.htm#re16no16</a:t>
            </a:r>
            <a:r>
              <a:rPr lang="fr-FR" dirty="0"/>
              <a:t> </a:t>
            </a:r>
            <a:endParaRPr b="1" u="sng" dirty="0"/>
          </a:p>
          <a:p>
            <a:pPr marL="0" lvl="0" indent="0" algn="l" rtl="0">
              <a:spcBef>
                <a:spcPts val="0"/>
              </a:spcBef>
              <a:spcAft>
                <a:spcPts val="0"/>
              </a:spcAft>
              <a:buClr>
                <a:schemeClr val="dk1"/>
              </a:buClr>
              <a:buSzPts val="1200"/>
              <a:buFont typeface="Calibri"/>
              <a:buNone/>
            </a:pPr>
            <a:r>
              <a:rPr lang="fr-FR" dirty="0"/>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endParaRPr b="1" u="sng"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2) Travail artistes contemporains</a:t>
            </a:r>
            <a:endParaRPr b="1" u="sng" dirty="0"/>
          </a:p>
          <a:p>
            <a:pPr marL="0" lvl="0" indent="0" algn="l" rtl="0">
              <a:spcBef>
                <a:spcPts val="0"/>
              </a:spcBef>
              <a:spcAft>
                <a:spcPts val="0"/>
              </a:spcAft>
              <a:buNone/>
            </a:pPr>
            <a:r>
              <a:rPr lang="fr-FR" u="sng" dirty="0">
                <a:solidFill>
                  <a:schemeClr val="hlink"/>
                </a:solidFill>
                <a:hlinkClick r:id="rId9"/>
              </a:rPr>
              <a:t>https://etoy.com/projects/mission-eternity/</a:t>
            </a:r>
            <a:r>
              <a:rPr lang="fr-FR" dirty="0"/>
              <a:t> </a:t>
            </a:r>
            <a:endParaRPr dirty="0"/>
          </a:p>
          <a:p>
            <a:pPr marL="0" lvl="0" indent="0" algn="l" rtl="0">
              <a:spcBef>
                <a:spcPts val="0"/>
              </a:spcBef>
              <a:spcAft>
                <a:spcPts val="0"/>
              </a:spcAft>
              <a:buNone/>
            </a:pPr>
            <a:r>
              <a:rPr lang="fr-FR" u="sng" dirty="0">
                <a:solidFill>
                  <a:schemeClr val="hlink"/>
                </a:solidFill>
                <a:hlinkClick r:id="rId10"/>
              </a:rPr>
              <a:t>https://www.youtube.com/watch?v=PP4uvFQcbD4</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3) Sur la “</a:t>
            </a:r>
            <a:r>
              <a:rPr lang="fr-FR" b="1" u="sng" dirty="0" err="1"/>
              <a:t>spectralité</a:t>
            </a:r>
            <a:r>
              <a:rPr lang="fr-FR" b="1" u="sng" dirty="0"/>
              <a:t>” pour Derrida</a:t>
            </a:r>
            <a:endParaRPr dirty="0"/>
          </a:p>
          <a:p>
            <a:pPr marL="0" lvl="0" indent="0" algn="l" rtl="0">
              <a:spcBef>
                <a:spcPts val="0"/>
              </a:spcBef>
              <a:spcAft>
                <a:spcPts val="0"/>
              </a:spcAft>
              <a:buNone/>
            </a:pPr>
            <a:r>
              <a:rPr lang="fr-FR" b="0" u="none" dirty="0"/>
              <a:t>Pierre Delain, </a:t>
            </a:r>
            <a:r>
              <a:rPr lang="fr-FR" b="0" u="none" dirty="0" err="1"/>
              <a:t>derridex</a:t>
            </a:r>
            <a:endParaRPr b="0" u="none" dirty="0"/>
          </a:p>
          <a:p>
            <a:pPr marL="0" lvl="0" indent="0" algn="l" rtl="0">
              <a:spcBef>
                <a:spcPts val="0"/>
              </a:spcBef>
              <a:spcAft>
                <a:spcPts val="0"/>
              </a:spcAft>
              <a:buNone/>
            </a:pPr>
            <a:r>
              <a:rPr lang="fr-FR" dirty="0"/>
              <a:t>“</a:t>
            </a:r>
            <a:r>
              <a:rPr lang="fr-FR" i="0" dirty="0">
                <a:solidFill>
                  <a:srgbClr val="333333"/>
                </a:solidFill>
                <a:latin typeface="Times New Roman"/>
                <a:ea typeface="Times New Roman"/>
                <a:cs typeface="Times New Roman"/>
                <a:sym typeface="Times New Roman"/>
              </a:rPr>
              <a:t>1. Télé-techno-discursivités.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nommer un ensemble complexe aux frontières floues, un vaste conglomérat regroupant les médias, la science, la technique, la télévision, l'audiovisuel, l'Internet etc..., Jacques Derrida se sert d'une série de syntagmes plus ou moins interchangeables : </a:t>
            </a:r>
            <a:r>
              <a:rPr lang="fr-FR" i="0" dirty="0" err="1">
                <a:solidFill>
                  <a:srgbClr val="333333"/>
                </a:solidFill>
                <a:latin typeface="Times New Roman"/>
                <a:ea typeface="Times New Roman"/>
                <a:cs typeface="Times New Roman"/>
                <a:sym typeface="Times New Roman"/>
              </a:rPr>
              <a:t>télé-communications</a:t>
            </a:r>
            <a:r>
              <a:rPr lang="fr-FR" i="0" dirty="0">
                <a:solidFill>
                  <a:srgbClr val="333333"/>
                </a:solidFill>
                <a:latin typeface="Times New Roman"/>
                <a:ea typeface="Times New Roman"/>
                <a:cs typeface="Times New Roman"/>
                <a:sym typeface="Times New Roman"/>
              </a:rPr>
              <a:t>, télé-technique, télé-techno-science, techno-télé-discursivité, etc.... Cet ensemble comprend aussi le </a:t>
            </a:r>
            <a:r>
              <a:rPr lang="fr-FR" i="0" u="sng" strike="noStrike" dirty="0">
                <a:solidFill>
                  <a:schemeClr val="hlink"/>
                </a:solidFill>
                <a:latin typeface="Times New Roman"/>
                <a:ea typeface="Times New Roman"/>
                <a:cs typeface="Times New Roman"/>
                <a:sym typeface="Times New Roman"/>
                <a:hlinkClick r:id="rId11"/>
              </a:rPr>
              <a:t>cinéma</a:t>
            </a:r>
            <a:r>
              <a:rPr lang="fr-FR" i="0" dirty="0">
                <a:solidFill>
                  <a:srgbClr val="333333"/>
                </a:solidFill>
                <a:latin typeface="Times New Roman"/>
                <a:ea typeface="Times New Roman"/>
                <a:cs typeface="Times New Roman"/>
                <a:sym typeface="Times New Roman"/>
              </a:rPr>
              <a:t>, mais la </a:t>
            </a:r>
            <a:r>
              <a:rPr lang="fr-FR" i="0" u="sng" strike="noStrike" dirty="0">
                <a:solidFill>
                  <a:schemeClr val="hlink"/>
                </a:solidFill>
                <a:latin typeface="Times New Roman"/>
                <a:ea typeface="Times New Roman"/>
                <a:cs typeface="Times New Roman"/>
                <a:sym typeface="Times New Roman"/>
                <a:hlinkClick r:id="rId12"/>
              </a:rPr>
              <a:t>photo</a:t>
            </a:r>
            <a:r>
              <a:rPr lang="fr-FR" i="0" dirty="0">
                <a:solidFill>
                  <a:srgbClr val="333333"/>
                </a:solidFill>
                <a:latin typeface="Times New Roman"/>
                <a:ea typeface="Times New Roman"/>
                <a:cs typeface="Times New Roman"/>
                <a:sym typeface="Times New Roman"/>
              </a:rPr>
              <a:t>, silencieuse, s'en distingue. En tant que savoir-faire pratique, il est </a:t>
            </a:r>
            <a:r>
              <a:rPr lang="fr-FR" i="0" u="sng" strike="noStrike" dirty="0">
                <a:solidFill>
                  <a:schemeClr val="hlink"/>
                </a:solidFill>
                <a:latin typeface="Times New Roman"/>
                <a:ea typeface="Times New Roman"/>
                <a:cs typeface="Times New Roman"/>
                <a:sym typeface="Times New Roman"/>
                <a:hlinkClick r:id="rId13"/>
              </a:rPr>
              <a:t>performatif</a:t>
            </a:r>
            <a:r>
              <a:rPr lang="fr-FR" i="0" dirty="0">
                <a:solidFill>
                  <a:srgbClr val="333333"/>
                </a:solidFill>
                <a:latin typeface="Times New Roman"/>
                <a:ea typeface="Times New Roman"/>
                <a:cs typeface="Times New Roman"/>
                <a:sym typeface="Times New Roman"/>
              </a:rPr>
              <a:t>. Un acte techno-scientifique est toujours une intervention, une mise en œuvre, un </a:t>
            </a:r>
            <a:r>
              <a:rPr lang="fr-FR" i="1" dirty="0">
                <a:solidFill>
                  <a:srgbClr val="333333"/>
                </a:solidFill>
                <a:latin typeface="Times New Roman"/>
                <a:ea typeface="Times New Roman"/>
                <a:cs typeface="Times New Roman"/>
                <a:sym typeface="Times New Roman"/>
              </a:rPr>
              <a:t>faire</a:t>
            </a:r>
            <a:r>
              <a:rPr lang="fr-FR" i="0" dirty="0">
                <a:solidFill>
                  <a:srgbClr val="333333"/>
                </a:solidFill>
                <a:latin typeface="Times New Roman"/>
                <a:ea typeface="Times New Roman"/>
                <a:cs typeface="Times New Roman"/>
                <a:sym typeface="Times New Roman"/>
              </a:rPr>
              <a:t>. Il joue avec les distances, les vitesses, le lieu; il délocalise, éloigne et rapproche. Pour qui ne sait pas comment "marchent" les technologies, leur fonctionnement </a:t>
            </a:r>
            <a:r>
              <a:rPr lang="fr-FR" i="0" u="sng" strike="noStrike" dirty="0">
                <a:solidFill>
                  <a:schemeClr val="hlink"/>
                </a:solidFill>
                <a:latin typeface="Times New Roman"/>
                <a:ea typeface="Times New Roman"/>
                <a:cs typeface="Times New Roman"/>
                <a:sym typeface="Times New Roman"/>
                <a:hlinkClick r:id="rId14"/>
              </a:rPr>
              <a:t>quasi-miraculeux</a:t>
            </a:r>
            <a:r>
              <a:rPr lang="fr-FR" i="0" dirty="0">
                <a:solidFill>
                  <a:srgbClr val="333333"/>
                </a:solidFill>
                <a:latin typeface="Times New Roman"/>
                <a:ea typeface="Times New Roman"/>
                <a:cs typeface="Times New Roman"/>
                <a:sym typeface="Times New Roman"/>
              </a:rPr>
              <a:t> produit une croyance, un acte de foi.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ne sont pas nouvelles dans leur </a:t>
            </a:r>
            <a:r>
              <a:rPr lang="fr-FR" i="0" u="sng" strike="noStrike" dirty="0">
                <a:solidFill>
                  <a:schemeClr val="hlink"/>
                </a:solidFill>
                <a:latin typeface="Times New Roman"/>
                <a:ea typeface="Times New Roman"/>
                <a:cs typeface="Times New Roman"/>
                <a:sym typeface="Times New Roman"/>
                <a:hlinkClick r:id="rId15"/>
              </a:rPr>
              <a:t>principe</a:t>
            </a:r>
            <a:r>
              <a:rPr lang="fr-FR" i="0" dirty="0">
                <a:solidFill>
                  <a:srgbClr val="333333"/>
                </a:solidFill>
                <a:latin typeface="Times New Roman"/>
                <a:ea typeface="Times New Roman"/>
                <a:cs typeface="Times New Roman"/>
                <a:sym typeface="Times New Roman"/>
              </a:rPr>
              <a:t>. Dès le 17ème siècle, on commence à </a:t>
            </a:r>
            <a:r>
              <a:rPr lang="fr-FR" i="1" dirty="0">
                <a:solidFill>
                  <a:srgbClr val="333333"/>
                </a:solidFill>
                <a:latin typeface="Times New Roman"/>
                <a:ea typeface="Times New Roman"/>
                <a:cs typeface="Times New Roman"/>
                <a:sym typeface="Times New Roman"/>
              </a:rPr>
              <a:t>inventer</a:t>
            </a:r>
            <a:r>
              <a:rPr lang="fr-FR" i="0" dirty="0">
                <a:solidFill>
                  <a:srgbClr val="333333"/>
                </a:solidFill>
                <a:latin typeface="Times New Roman"/>
                <a:ea typeface="Times New Roman"/>
                <a:cs typeface="Times New Roman"/>
                <a:sym typeface="Times New Roman"/>
              </a:rPr>
              <a:t> à la façon moderne : en fabriquant des </a:t>
            </a:r>
            <a:r>
              <a:rPr lang="fr-FR" i="0" u="sng" strike="noStrike" dirty="0">
                <a:solidFill>
                  <a:schemeClr val="hlink"/>
                </a:solidFill>
                <a:latin typeface="Times New Roman"/>
                <a:ea typeface="Times New Roman"/>
                <a:cs typeface="Times New Roman"/>
                <a:sym typeface="Times New Roman"/>
                <a:hlinkClick r:id="rId16"/>
              </a:rPr>
              <a:t>dispositifs techniques</a:t>
            </a:r>
            <a:r>
              <a:rPr lang="fr-FR" i="0" dirty="0">
                <a:solidFill>
                  <a:srgbClr val="333333"/>
                </a:solidFill>
                <a:latin typeface="Times New Roman"/>
                <a:ea typeface="Times New Roman"/>
                <a:cs typeface="Times New Roman"/>
                <a:sym typeface="Times New Roman"/>
              </a:rPr>
              <a:t> ou des machines, en </a:t>
            </a:r>
            <a:r>
              <a:rPr lang="fr-FR" i="0" u="sng" strike="noStrike" dirty="0">
                <a:solidFill>
                  <a:schemeClr val="hlink"/>
                </a:solidFill>
                <a:latin typeface="Times New Roman"/>
                <a:ea typeface="Times New Roman"/>
                <a:cs typeface="Times New Roman"/>
                <a:sym typeface="Times New Roman"/>
                <a:hlinkClick r:id="rId17"/>
              </a:rPr>
              <a:t>suscitant</a:t>
            </a:r>
            <a:r>
              <a:rPr lang="fr-FR" i="0" dirty="0">
                <a:solidFill>
                  <a:srgbClr val="333333"/>
                </a:solidFill>
                <a:latin typeface="Times New Roman"/>
                <a:ea typeface="Times New Roman"/>
                <a:cs typeface="Times New Roman"/>
                <a:sym typeface="Times New Roman"/>
              </a:rPr>
              <a:t> le désir de produire de nouvelles inventions. Mais la productivité technologique est plus vieille encore, elle hante l'</a:t>
            </a:r>
            <a:r>
              <a:rPr lang="fr-FR" i="0" u="sng" strike="noStrike" dirty="0">
                <a:solidFill>
                  <a:schemeClr val="hlink"/>
                </a:solidFill>
                <a:latin typeface="Times New Roman"/>
                <a:ea typeface="Times New Roman"/>
                <a:cs typeface="Times New Roman"/>
                <a:sym typeface="Times New Roman"/>
                <a:hlinkClick r:id="rId18"/>
              </a:rPr>
              <a:t>écriture</a:t>
            </a:r>
            <a:r>
              <a:rPr lang="fr-FR" i="0" dirty="0">
                <a:solidFill>
                  <a:srgbClr val="333333"/>
                </a:solidFill>
                <a:latin typeface="Times New Roman"/>
                <a:ea typeface="Times New Roman"/>
                <a:cs typeface="Times New Roman"/>
                <a:sym typeface="Times New Roman"/>
              </a:rPr>
              <a:t> depuis toujours.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Science et technique sont indissociables. L'histoire des sciences est aussi une histoire des métaphores et des </a:t>
            </a:r>
            <a:r>
              <a:rPr lang="fr-FR" i="0" u="sng" strike="noStrike" dirty="0">
                <a:solidFill>
                  <a:schemeClr val="hlink"/>
                </a:solidFill>
                <a:latin typeface="Times New Roman"/>
                <a:ea typeface="Times New Roman"/>
                <a:cs typeface="Times New Roman"/>
                <a:sym typeface="Times New Roman"/>
                <a:hlinkClick r:id="rId19"/>
              </a:rPr>
              <a:t>téléologies</a:t>
            </a:r>
            <a:r>
              <a:rPr lang="fr-FR" i="0" dirty="0">
                <a:solidFill>
                  <a:srgbClr val="333333"/>
                </a:solidFill>
                <a:latin typeface="Times New Roman"/>
                <a:ea typeface="Times New Roman"/>
                <a:cs typeface="Times New Roman"/>
                <a:sym typeface="Times New Roman"/>
              </a:rPr>
              <a:t> qui </a:t>
            </a:r>
            <a:r>
              <a:rPr lang="fr-FR" i="0" u="sng" strike="noStrike" dirty="0">
                <a:solidFill>
                  <a:schemeClr val="hlink"/>
                </a:solidFill>
                <a:latin typeface="Times New Roman"/>
                <a:ea typeface="Times New Roman"/>
                <a:cs typeface="Times New Roman"/>
                <a:sym typeface="Times New Roman"/>
                <a:hlinkClick r:id="rId20"/>
              </a:rPr>
              <a:t>contaminent les concepts</a:t>
            </a:r>
            <a:r>
              <a:rPr lang="fr-FR" i="0" dirty="0">
                <a:solidFill>
                  <a:srgbClr val="333333"/>
                </a:solidFill>
                <a:latin typeface="Times New Roman"/>
                <a:ea typeface="Times New Roman"/>
                <a:cs typeface="Times New Roman"/>
                <a:sym typeface="Times New Roman"/>
              </a:rPr>
              <a:t> et rendent inopérantes les coupures épistémologiques. Cela vaut pour les sciences dites "dures" (qui risqueraient de se fermer sur elles-mêmes) et pour les sciences dites "humaines", notamment la biologie, qui tend à analyser le vivant </a:t>
            </a:r>
            <a:r>
              <a:rPr lang="fr-FR" i="0" u="sng" strike="noStrike" dirty="0">
                <a:solidFill>
                  <a:schemeClr val="hlink"/>
                </a:solidFill>
                <a:latin typeface="Times New Roman"/>
                <a:ea typeface="Times New Roman"/>
                <a:cs typeface="Times New Roman"/>
                <a:sym typeface="Times New Roman"/>
                <a:hlinkClick r:id="rId21"/>
              </a:rPr>
              <a:t>comme un texte</a:t>
            </a:r>
            <a:r>
              <a:rPr lang="fr-FR" i="0" dirty="0">
                <a:solidFill>
                  <a:srgbClr val="333333"/>
                </a:solidFill>
                <a:latin typeface="Times New Roman"/>
                <a:ea typeface="Times New Roman"/>
                <a:cs typeface="Times New Roman"/>
                <a:sym typeface="Times New Roman"/>
              </a:rPr>
              <a:t> - avec les paradoxes et </a:t>
            </a:r>
            <a:r>
              <a:rPr lang="fr-FR" i="0" u="sng" strike="noStrike" dirty="0">
                <a:solidFill>
                  <a:schemeClr val="hlink"/>
                </a:solidFill>
                <a:latin typeface="Times New Roman"/>
                <a:ea typeface="Times New Roman"/>
                <a:cs typeface="Times New Roman"/>
                <a:sym typeface="Times New Roman"/>
                <a:hlinkClick r:id="rId22"/>
              </a:rPr>
              <a:t>les pouvoirs</a:t>
            </a:r>
            <a:r>
              <a:rPr lang="fr-FR" i="0" dirty="0">
                <a:solidFill>
                  <a:srgbClr val="333333"/>
                </a:solidFill>
                <a:latin typeface="Times New Roman"/>
                <a:ea typeface="Times New Roman"/>
                <a:cs typeface="Times New Roman"/>
                <a:sym typeface="Times New Roman"/>
              </a:rPr>
              <a:t> qui s'y attachent. Mais pour parler "scientifiquement" du sexe et de la mort, les </a:t>
            </a:r>
            <a:r>
              <a:rPr lang="fr-FR" i="0" u="sng" strike="noStrike" dirty="0">
                <a:solidFill>
                  <a:schemeClr val="hlink"/>
                </a:solidFill>
                <a:latin typeface="Times New Roman"/>
                <a:ea typeface="Times New Roman"/>
                <a:cs typeface="Times New Roman"/>
                <a:sym typeface="Times New Roman"/>
                <a:hlinkClick r:id="rId23"/>
              </a:rPr>
              <a:t>concepts ne suffisent plus</a:t>
            </a:r>
            <a:r>
              <a:rPr lang="fr-FR" i="0" dirty="0">
                <a:solidFill>
                  <a:srgbClr val="333333"/>
                </a:solidFill>
                <a:latin typeface="Times New Roman"/>
                <a:ea typeface="Times New Roman"/>
                <a:cs typeface="Times New Roman"/>
                <a:sym typeface="Times New Roman"/>
              </a:rPr>
              <a:t>. Freud ne s'y est pas trompé, qui s'est tourné </a:t>
            </a:r>
            <a:r>
              <a:rPr lang="fr-FR" i="0" u="sng" strike="noStrike" dirty="0">
                <a:solidFill>
                  <a:schemeClr val="hlink"/>
                </a:solidFill>
                <a:latin typeface="Times New Roman"/>
                <a:ea typeface="Times New Roman"/>
                <a:cs typeface="Times New Roman"/>
                <a:sym typeface="Times New Roman"/>
                <a:hlinkClick r:id="rId24"/>
              </a:rPr>
              <a:t>vers la spéculation</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Malgré toutes les dénégations qui visent à faire valoir une pensée plus pure ou plus authentique, il n'y a, entre pensée, science et technique, </a:t>
            </a:r>
            <a:r>
              <a:rPr lang="fr-FR" i="0" u="sng" strike="noStrike" dirty="0">
                <a:solidFill>
                  <a:schemeClr val="hlink"/>
                </a:solidFill>
                <a:latin typeface="Times New Roman"/>
                <a:ea typeface="Times New Roman"/>
                <a:cs typeface="Times New Roman"/>
                <a:sym typeface="Times New Roman"/>
                <a:hlinkClick r:id="rId25"/>
              </a:rPr>
              <a:t>ni dissociation, ni hiérarchie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2. </a:t>
            </a:r>
            <a:r>
              <a:rPr lang="fr-FR" i="0" dirty="0" err="1">
                <a:solidFill>
                  <a:srgbClr val="333333"/>
                </a:solidFill>
                <a:latin typeface="Times New Roman"/>
                <a:ea typeface="Times New Roman"/>
                <a:cs typeface="Times New Roman"/>
                <a:sym typeface="Times New Roman"/>
              </a:rPr>
              <a:t>Spectralités</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Aujourd'hui, dans les démocraties libérales, l'espace public est étroitement lié aux télé-technologies. Le </a:t>
            </a:r>
            <a:r>
              <a:rPr lang="fr-FR" i="1" dirty="0">
                <a:solidFill>
                  <a:srgbClr val="333333"/>
                </a:solidFill>
                <a:latin typeface="Times New Roman"/>
                <a:ea typeface="Times New Roman"/>
                <a:cs typeface="Times New Roman"/>
                <a:sym typeface="Times New Roman"/>
              </a:rPr>
              <a:t>direct</a:t>
            </a:r>
            <a:r>
              <a:rPr lang="fr-FR" i="0" dirty="0">
                <a:solidFill>
                  <a:srgbClr val="333333"/>
                </a:solidFill>
                <a:latin typeface="Times New Roman"/>
                <a:ea typeface="Times New Roman"/>
                <a:cs typeface="Times New Roman"/>
                <a:sym typeface="Times New Roman"/>
              </a:rPr>
              <a:t> ou </a:t>
            </a:r>
            <a:r>
              <a:rPr lang="fr-FR" i="1" dirty="0">
                <a:solidFill>
                  <a:srgbClr val="333333"/>
                </a:solidFill>
                <a:latin typeface="Times New Roman"/>
                <a:ea typeface="Times New Roman"/>
                <a:cs typeface="Times New Roman"/>
                <a:sym typeface="Times New Roman"/>
              </a:rPr>
              <a:t>temps réel</a:t>
            </a:r>
            <a:r>
              <a:rPr lang="fr-FR" i="0" dirty="0">
                <a:solidFill>
                  <a:srgbClr val="333333"/>
                </a:solidFill>
                <a:latin typeface="Times New Roman"/>
                <a:ea typeface="Times New Roman"/>
                <a:cs typeface="Times New Roman"/>
                <a:sym typeface="Times New Roman"/>
              </a:rPr>
              <a:t> fait croire que l'événement montré (l'information) est réellement présent. En prétendant </a:t>
            </a:r>
            <a:r>
              <a:rPr lang="fr-FR" i="0" u="sng" strike="noStrike" dirty="0">
                <a:solidFill>
                  <a:schemeClr val="hlink"/>
                </a:solidFill>
                <a:latin typeface="Times New Roman"/>
                <a:ea typeface="Times New Roman"/>
                <a:cs typeface="Times New Roman"/>
                <a:sym typeface="Times New Roman"/>
                <a:hlinkClick r:id="rId26"/>
              </a:rPr>
              <a:t>donner à voir intuitivement la chose même</a:t>
            </a:r>
            <a:r>
              <a:rPr lang="fr-FR" i="0" dirty="0">
                <a:solidFill>
                  <a:srgbClr val="333333"/>
                </a:solidFill>
                <a:latin typeface="Times New Roman"/>
                <a:ea typeface="Times New Roman"/>
                <a:cs typeface="Times New Roman"/>
                <a:sym typeface="Times New Roman"/>
              </a:rPr>
              <a:t>, en fabriquant l'illusion qu'elle est capable de </a:t>
            </a:r>
            <a:r>
              <a:rPr lang="fr-FR" i="0" u="sng" strike="noStrike" dirty="0">
                <a:solidFill>
                  <a:schemeClr val="hlink"/>
                </a:solidFill>
                <a:latin typeface="Times New Roman"/>
                <a:ea typeface="Times New Roman"/>
                <a:cs typeface="Times New Roman"/>
                <a:sym typeface="Times New Roman"/>
                <a:hlinkClick r:id="rId27"/>
              </a:rPr>
              <a:t>garder vivants</a:t>
            </a:r>
            <a:r>
              <a:rPr lang="fr-FR" i="0" dirty="0">
                <a:solidFill>
                  <a:srgbClr val="333333"/>
                </a:solidFill>
                <a:latin typeface="Times New Roman"/>
                <a:ea typeface="Times New Roman"/>
                <a:cs typeface="Times New Roman"/>
                <a:sym typeface="Times New Roman"/>
              </a:rPr>
              <a:t> des événements qui ont disparu, de reproduire comme vivantes (ou quasi-vivantes) des voix enregistrées (</a:t>
            </a:r>
            <a:r>
              <a:rPr lang="fr-FR" i="0" u="sng" strike="noStrike" dirty="0" err="1">
                <a:solidFill>
                  <a:schemeClr val="hlink"/>
                </a:solidFill>
                <a:latin typeface="Times New Roman"/>
                <a:ea typeface="Times New Roman"/>
                <a:cs typeface="Times New Roman"/>
                <a:sym typeface="Times New Roman"/>
                <a:hlinkClick r:id="rId28"/>
              </a:rPr>
              <a:t>gramophonisation</a:t>
            </a:r>
            <a:r>
              <a:rPr lang="fr-FR" i="0" dirty="0">
                <a:solidFill>
                  <a:srgbClr val="333333"/>
                </a:solidFill>
                <a:latin typeface="Times New Roman"/>
                <a:ea typeface="Times New Roman"/>
                <a:cs typeface="Times New Roman"/>
                <a:sym typeface="Times New Roman"/>
              </a:rPr>
              <a:t>), de les archiver comme </a:t>
            </a:r>
            <a:r>
              <a:rPr lang="fr-FR" i="0" u="sng" strike="noStrike" dirty="0">
                <a:solidFill>
                  <a:schemeClr val="hlink"/>
                </a:solidFill>
                <a:latin typeface="Times New Roman"/>
                <a:ea typeface="Times New Roman"/>
                <a:cs typeface="Times New Roman"/>
                <a:sym typeface="Times New Roman"/>
                <a:hlinkClick r:id="rId29"/>
              </a:rPr>
              <a:t>un autre présent-vivant</a:t>
            </a:r>
            <a:r>
              <a:rPr lang="fr-FR" i="0" dirty="0">
                <a:solidFill>
                  <a:srgbClr val="333333"/>
                </a:solidFill>
                <a:latin typeface="Times New Roman"/>
                <a:ea typeface="Times New Roman"/>
                <a:cs typeface="Times New Roman"/>
                <a:sym typeface="Times New Roman"/>
              </a:rPr>
              <a:t> unique, irremplaçable, ces technologies </a:t>
            </a:r>
            <a:r>
              <a:rPr lang="fr-FR" i="1" u="sng" strike="noStrike" dirty="0" err="1">
                <a:solidFill>
                  <a:schemeClr val="hlink"/>
                </a:solidFill>
                <a:latin typeface="Times New Roman"/>
                <a:ea typeface="Times New Roman"/>
                <a:cs typeface="Times New Roman"/>
                <a:sym typeface="Times New Roman"/>
                <a:hlinkClick r:id="rId30"/>
              </a:rPr>
              <a:t>spectralisent</a:t>
            </a:r>
            <a:r>
              <a:rPr lang="fr-FR" i="0" dirty="0">
                <a:solidFill>
                  <a:srgbClr val="333333"/>
                </a:solidFill>
                <a:latin typeface="Times New Roman"/>
                <a:ea typeface="Times New Roman"/>
                <a:cs typeface="Times New Roman"/>
                <a:sym typeface="Times New Roman"/>
              </a:rPr>
              <a:t> le monde. On est forcé d'introjecter ces images, de s'y identifier, d'y croire, de les intégrer dans un savoir (les </a:t>
            </a:r>
            <a:r>
              <a:rPr lang="fr-FR" i="0" dirty="0" err="1">
                <a:solidFill>
                  <a:srgbClr val="333333"/>
                </a:solidFill>
                <a:latin typeface="Times New Roman"/>
                <a:ea typeface="Times New Roman"/>
                <a:cs typeface="Times New Roman"/>
                <a:sym typeface="Times New Roman"/>
              </a:rPr>
              <a:t>ontologiser</a:t>
            </a:r>
            <a:r>
              <a:rPr lang="fr-FR" i="0" dirty="0">
                <a:solidFill>
                  <a:srgbClr val="333333"/>
                </a:solidFill>
                <a:latin typeface="Times New Roman"/>
                <a:ea typeface="Times New Roman"/>
                <a:cs typeface="Times New Roman"/>
                <a:sym typeface="Times New Roman"/>
              </a:rPr>
              <a:t>). On est forcé de prendre acte d'une parole publique </a:t>
            </a:r>
            <a:r>
              <a:rPr lang="fr-FR" i="0" u="sng" strike="noStrike" dirty="0">
                <a:solidFill>
                  <a:schemeClr val="hlink"/>
                </a:solidFill>
                <a:latin typeface="Times New Roman"/>
                <a:ea typeface="Times New Roman"/>
                <a:cs typeface="Times New Roman"/>
                <a:sym typeface="Times New Roman"/>
                <a:hlinkClick r:id="rId31"/>
              </a:rPr>
              <a:t>artificiellement</a:t>
            </a:r>
            <a:r>
              <a:rPr lang="fr-FR" i="0" dirty="0">
                <a:solidFill>
                  <a:srgbClr val="333333"/>
                </a:solidFill>
                <a:latin typeface="Times New Roman"/>
                <a:ea typeface="Times New Roman"/>
                <a:cs typeface="Times New Roman"/>
                <a:sym typeface="Times New Roman"/>
              </a:rPr>
              <a:t> produite : </a:t>
            </a:r>
            <a:r>
              <a:rPr lang="fr-FR" i="1" dirty="0" err="1">
                <a:solidFill>
                  <a:srgbClr val="333333"/>
                </a:solidFill>
                <a:latin typeface="Times New Roman"/>
                <a:ea typeface="Times New Roman"/>
                <a:cs typeface="Times New Roman"/>
                <a:sym typeface="Times New Roman"/>
              </a:rPr>
              <a:t>artefactualité</a:t>
            </a:r>
            <a:r>
              <a:rPr lang="fr-FR" i="0" dirty="0">
                <a:solidFill>
                  <a:srgbClr val="333333"/>
                </a:solidFill>
                <a:latin typeface="Times New Roman"/>
                <a:ea typeface="Times New Roman"/>
                <a:cs typeface="Times New Roman"/>
                <a:sym typeface="Times New Roman"/>
              </a:rPr>
              <a:t> (une actualité performativement fabriquée), </a:t>
            </a:r>
            <a:r>
              <a:rPr lang="fr-FR" i="1" dirty="0" err="1">
                <a:solidFill>
                  <a:srgbClr val="333333"/>
                </a:solidFill>
                <a:latin typeface="Times New Roman"/>
                <a:ea typeface="Times New Roman"/>
                <a:cs typeface="Times New Roman"/>
                <a:sym typeface="Times New Roman"/>
              </a:rPr>
              <a:t>actuvirtualité</a:t>
            </a:r>
            <a:r>
              <a:rPr lang="fr-FR" i="0" dirty="0">
                <a:solidFill>
                  <a:srgbClr val="333333"/>
                </a:solidFill>
                <a:latin typeface="Times New Roman"/>
                <a:ea typeface="Times New Roman"/>
                <a:cs typeface="Times New Roman"/>
                <a:sym typeface="Times New Roman"/>
              </a:rPr>
              <a:t> (possibilité de </a:t>
            </a:r>
            <a:r>
              <a:rPr lang="fr-FR" i="0" u="sng" strike="noStrike" dirty="0">
                <a:solidFill>
                  <a:schemeClr val="hlink"/>
                </a:solidFill>
                <a:latin typeface="Times New Roman"/>
                <a:ea typeface="Times New Roman"/>
                <a:cs typeface="Times New Roman"/>
                <a:sym typeface="Times New Roman"/>
                <a:hlinkClick r:id="rId32"/>
              </a:rPr>
              <a:t>reproduire</a:t>
            </a:r>
            <a:r>
              <a:rPr lang="fr-FR" i="0" dirty="0">
                <a:solidFill>
                  <a:srgbClr val="333333"/>
                </a:solidFill>
                <a:latin typeface="Times New Roman"/>
                <a:ea typeface="Times New Roman"/>
                <a:cs typeface="Times New Roman"/>
                <a:sym typeface="Times New Roman"/>
              </a:rPr>
              <a:t> l'événement avec des suppléments prothétiques qui tiennent lieu de réalité), </a:t>
            </a:r>
            <a:r>
              <a:rPr lang="fr-FR" i="1" u="sng" strike="noStrike" dirty="0">
                <a:solidFill>
                  <a:schemeClr val="hlink"/>
                </a:solidFill>
                <a:latin typeface="Times New Roman"/>
                <a:ea typeface="Times New Roman"/>
                <a:cs typeface="Times New Roman"/>
                <a:sym typeface="Times New Roman"/>
                <a:hlinkClick r:id="rId33"/>
              </a:rPr>
              <a:t>spiritualisation</a:t>
            </a:r>
            <a:r>
              <a:rPr lang="fr-FR" i="0" dirty="0">
                <a:solidFill>
                  <a:srgbClr val="333333"/>
                </a:solidFill>
                <a:latin typeface="Times New Roman"/>
                <a:ea typeface="Times New Roman"/>
                <a:cs typeface="Times New Roman"/>
                <a:sym typeface="Times New Roman"/>
              </a:rPr>
              <a:t> (production </a:t>
            </a:r>
            <a:r>
              <a:rPr lang="fr-FR" i="0" dirty="0" err="1">
                <a:solidFill>
                  <a:srgbClr val="333333"/>
                </a:solidFill>
                <a:latin typeface="Times New Roman"/>
                <a:ea typeface="Times New Roman"/>
                <a:cs typeface="Times New Roman"/>
                <a:sym typeface="Times New Roman"/>
              </a:rPr>
              <a:t>idéalisante</a:t>
            </a:r>
            <a:r>
              <a:rPr lang="fr-FR" i="0" dirty="0">
                <a:solidFill>
                  <a:srgbClr val="333333"/>
                </a:solidFill>
                <a:latin typeface="Times New Roman"/>
                <a:ea typeface="Times New Roman"/>
                <a:cs typeface="Times New Roman"/>
                <a:sym typeface="Times New Roman"/>
              </a:rPr>
              <a:t> de "faits").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sng" strike="noStrike" dirty="0">
                <a:solidFill>
                  <a:schemeClr val="hlink"/>
                </a:solidFill>
                <a:latin typeface="Times New Roman"/>
                <a:ea typeface="Times New Roman"/>
                <a:cs typeface="Times New Roman"/>
                <a:sym typeface="Times New Roman"/>
                <a:hlinkClick r:id="rId34"/>
              </a:rPr>
              <a:t>en tant qu'image ou archive</a:t>
            </a:r>
            <a:r>
              <a:rPr lang="fr-FR" i="0" dirty="0">
                <a:solidFill>
                  <a:srgbClr val="333333"/>
                </a:solidFill>
                <a:latin typeface="Times New Roman"/>
                <a:ea typeface="Times New Roman"/>
                <a:cs typeface="Times New Roman"/>
                <a:sym typeface="Times New Roman"/>
              </a:rPr>
              <a:t>, par un </a:t>
            </a:r>
            <a:r>
              <a:rPr lang="fr-FR" i="0" u="sng" strike="noStrike" dirty="0">
                <a:solidFill>
                  <a:schemeClr val="hlink"/>
                </a:solidFill>
                <a:latin typeface="Times New Roman"/>
                <a:ea typeface="Times New Roman"/>
                <a:cs typeface="Times New Roman"/>
                <a:sym typeface="Times New Roman"/>
                <a:hlinkClick r:id="rId35"/>
              </a:rPr>
              <a:t>effet de différance</a:t>
            </a:r>
            <a:r>
              <a:rPr lang="fr-FR" i="0" dirty="0">
                <a:solidFill>
                  <a:srgbClr val="333333"/>
                </a:solidFill>
                <a:latin typeface="Times New Roman"/>
                <a:ea typeface="Times New Roman"/>
                <a:cs typeface="Times New Roman"/>
                <a:sym typeface="Times New Roman"/>
              </a:rPr>
              <a:t> qu'on peut </a:t>
            </a:r>
            <a:r>
              <a:rPr lang="fr-FR" i="0" u="sng" strike="noStrike" dirty="0">
                <a:solidFill>
                  <a:schemeClr val="hlink"/>
                </a:solidFill>
                <a:latin typeface="Times New Roman"/>
                <a:ea typeface="Times New Roman"/>
                <a:cs typeface="Times New Roman"/>
                <a:sym typeface="Times New Roman"/>
                <a:hlinkClick r:id="rId36"/>
              </a:rPr>
              <a:t>comparer à une fable</a:t>
            </a:r>
            <a:r>
              <a:rPr lang="fr-FR" i="0" dirty="0">
                <a:solidFill>
                  <a:srgbClr val="333333"/>
                </a:solidFill>
                <a:latin typeface="Times New Roman"/>
                <a:ea typeface="Times New Roman"/>
                <a:cs typeface="Times New Roman"/>
                <a:sym typeface="Times New Roman"/>
              </a:rPr>
              <a:t> ou une affabulation. Le cinéma dit d'exploitation, largement commandé par </a:t>
            </a:r>
            <a:r>
              <a:rPr lang="fr-FR" i="0" u="sng" strike="noStrike" dirty="0">
                <a:solidFill>
                  <a:schemeClr val="hlink"/>
                </a:solidFill>
                <a:latin typeface="Times New Roman"/>
                <a:ea typeface="Times New Roman"/>
                <a:cs typeface="Times New Roman"/>
                <a:sym typeface="Times New Roman"/>
                <a:hlinkClick r:id="rId37"/>
              </a:rPr>
              <a:t>la culture américaine</a:t>
            </a:r>
            <a:r>
              <a:rPr lang="fr-FR" i="0" dirty="0">
                <a:solidFill>
                  <a:srgbClr val="333333"/>
                </a:solidFill>
                <a:latin typeface="Times New Roman"/>
                <a:ea typeface="Times New Roman"/>
                <a:cs typeface="Times New Roman"/>
                <a:sym typeface="Times New Roman"/>
              </a:rPr>
              <a:t>, ne fonctionne pas autrement. Marqué par le rêve, le divertissement, la musique ou l'érotisme, il agit comme une drogue, une manipulation.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sng" strike="noStrike" dirty="0">
                <a:solidFill>
                  <a:schemeClr val="hlink"/>
                </a:solidFill>
                <a:latin typeface="Times New Roman"/>
                <a:ea typeface="Times New Roman"/>
                <a:cs typeface="Times New Roman"/>
                <a:sym typeface="Times New Roman"/>
                <a:hlinkClick r:id="rId38"/>
              </a:rPr>
              <a:t>comme artefact</a:t>
            </a:r>
            <a:r>
              <a:rPr lang="fr-FR" i="0" dirty="0">
                <a:solidFill>
                  <a:srgbClr val="333333"/>
                </a:solidFill>
                <a:latin typeface="Times New Roman"/>
                <a:ea typeface="Times New Roman"/>
                <a:cs typeface="Times New Roman"/>
                <a:sym typeface="Times New Roman"/>
              </a:rPr>
              <a:t>, qu'une </a:t>
            </a:r>
            <a:r>
              <a:rPr lang="fr-FR" i="1" dirty="0">
                <a:solidFill>
                  <a:srgbClr val="333333"/>
                </a:solidFill>
                <a:latin typeface="Times New Roman"/>
                <a:ea typeface="Times New Roman"/>
                <a:cs typeface="Times New Roman"/>
                <a:sym typeface="Times New Roman"/>
              </a:rPr>
              <a:t>doxa</a:t>
            </a:r>
            <a:r>
              <a:rPr lang="fr-FR" i="0" dirty="0">
                <a:solidFill>
                  <a:srgbClr val="333333"/>
                </a:solidFill>
                <a:latin typeface="Times New Roman"/>
                <a:ea typeface="Times New Roman"/>
                <a:cs typeface="Times New Roman"/>
                <a:sym typeface="Times New Roman"/>
              </a:rPr>
              <a:t> liée à la presse et aux télé-technologies hante et déborde la représentation électorale, le plus souvent </a:t>
            </a:r>
            <a:r>
              <a:rPr lang="fr-FR" i="0" u="sng" strike="noStrike" dirty="0">
                <a:solidFill>
                  <a:schemeClr val="hlink"/>
                </a:solidFill>
                <a:latin typeface="Times New Roman"/>
                <a:ea typeface="Times New Roman"/>
                <a:cs typeface="Times New Roman"/>
                <a:sym typeface="Times New Roman"/>
                <a:hlinkClick r:id="rId39"/>
              </a:rPr>
              <a:t>aux limites des institutions politiques</a:t>
            </a:r>
            <a:r>
              <a:rPr lang="fr-FR" i="0" dirty="0">
                <a:solidFill>
                  <a:srgbClr val="333333"/>
                </a:solidFill>
                <a:latin typeface="Times New Roman"/>
                <a:ea typeface="Times New Roman"/>
                <a:cs typeface="Times New Roman"/>
                <a:sym typeface="Times New Roman"/>
              </a:rPr>
              <a:t> : entre public et privé, entre parole et écrit, entre réalité effective et fabrication sondagière, etc. Cette opinion, aujourd'hui, ne se fait entendre que par l'intermédiaire des médias [et aussi des réseaux sociaux] et de leurs "</a:t>
            </a:r>
            <a:r>
              <a:rPr lang="fr-FR" i="0" u="sng" strike="noStrike" dirty="0">
                <a:solidFill>
                  <a:schemeClr val="hlink"/>
                </a:solidFill>
                <a:latin typeface="Times New Roman"/>
                <a:ea typeface="Times New Roman"/>
                <a:cs typeface="Times New Roman"/>
                <a:sym typeface="Times New Roman"/>
                <a:hlinkClick r:id="rId40"/>
              </a:rPr>
              <a:t>effets </a:t>
            </a:r>
            <a:r>
              <a:rPr lang="fr-FR" i="0" u="sng" strike="noStrike" dirty="0" err="1">
                <a:solidFill>
                  <a:schemeClr val="hlink"/>
                </a:solidFill>
                <a:latin typeface="Times New Roman"/>
                <a:ea typeface="Times New Roman"/>
                <a:cs typeface="Times New Roman"/>
                <a:sym typeface="Times New Roman"/>
                <a:hlinkClick r:id="rId40"/>
              </a:rPr>
              <a:t>télémétathéoriques</a:t>
            </a:r>
            <a:r>
              <a:rPr lang="fr-FR" i="0" dirty="0">
                <a:solidFill>
                  <a:srgbClr val="333333"/>
                </a:solidFill>
                <a:latin typeface="Times New Roman"/>
                <a:ea typeface="Times New Roman"/>
                <a:cs typeface="Times New Roman"/>
                <a:sym typeface="Times New Roman"/>
              </a:rPr>
              <a:t>". Pour s'en dissocier, il faudrait qu'elle s'ajourne, qu'elle se détache du présent.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3. Croyance.</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Mais la </a:t>
            </a:r>
            <a:r>
              <a:rPr lang="fr-FR" i="0" dirty="0" err="1">
                <a:solidFill>
                  <a:srgbClr val="333333"/>
                </a:solidFill>
                <a:latin typeface="Times New Roman"/>
                <a:ea typeface="Times New Roman"/>
                <a:cs typeface="Times New Roman"/>
                <a:sym typeface="Times New Roman"/>
              </a:rPr>
              <a:t>tekhné</a:t>
            </a:r>
            <a:r>
              <a:rPr lang="fr-FR" i="0" dirty="0">
                <a:solidFill>
                  <a:srgbClr val="333333"/>
                </a:solidFill>
                <a:latin typeface="Times New Roman"/>
                <a:ea typeface="Times New Roman"/>
                <a:cs typeface="Times New Roman"/>
                <a:sym typeface="Times New Roman"/>
              </a:rPr>
              <a:t> de l'image, qui </a:t>
            </a:r>
            <a:r>
              <a:rPr lang="fr-FR" i="0" u="sng" strike="noStrike" dirty="0">
                <a:solidFill>
                  <a:schemeClr val="hlink"/>
                </a:solidFill>
                <a:latin typeface="Times New Roman"/>
                <a:ea typeface="Times New Roman"/>
                <a:cs typeface="Times New Roman"/>
                <a:sym typeface="Times New Roman"/>
                <a:hlinkClick r:id="rId41"/>
              </a:rPr>
              <a:t>envahit tout</a:t>
            </a:r>
            <a:r>
              <a:rPr lang="fr-FR" i="0" dirty="0">
                <a:solidFill>
                  <a:srgbClr val="333333"/>
                </a:solidFill>
                <a:latin typeface="Times New Roman"/>
                <a:ea typeface="Times New Roman"/>
                <a:cs typeface="Times New Roman"/>
                <a:sym typeface="Times New Roman"/>
              </a:rPr>
              <a:t>, est un travail de deuil. Sans cesse relancé, ce travail ne peut qu'échouer. Malgré toutes les exhibitions, on ne fera jamais revenir les traces non visibles, on ne saura jamais </a:t>
            </a:r>
            <a:r>
              <a:rPr lang="fr-FR" i="0" u="sng" strike="noStrike" dirty="0">
                <a:solidFill>
                  <a:schemeClr val="hlink"/>
                </a:solidFill>
                <a:latin typeface="Times New Roman"/>
                <a:ea typeface="Times New Roman"/>
                <a:cs typeface="Times New Roman"/>
                <a:sym typeface="Times New Roman"/>
                <a:hlinkClick r:id="rId42"/>
              </a:rPr>
              <a:t>qui aura été le premier témoin</a:t>
            </a:r>
            <a:r>
              <a:rPr lang="fr-FR" i="0" dirty="0">
                <a:solidFill>
                  <a:srgbClr val="333333"/>
                </a:solidFill>
                <a:latin typeface="Times New Roman"/>
                <a:ea typeface="Times New Roman"/>
                <a:cs typeface="Times New Roman"/>
                <a:sym typeface="Times New Roman"/>
              </a:rPr>
              <a:t> de l'événement narré, on n'expliquera jamais qui est le responsable de son émission et de sa diffusion, après quel retard, cadrage, filtrage et censure il aura été restitué, ni par quels moyens techniques il aura été fabriqué.</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télé-technologies </a:t>
            </a:r>
            <a:r>
              <a:rPr lang="fr-FR" i="0" u="sng" strike="noStrike" dirty="0">
                <a:solidFill>
                  <a:schemeClr val="hlink"/>
                </a:solidFill>
                <a:latin typeface="Times New Roman"/>
                <a:ea typeface="Times New Roman"/>
                <a:cs typeface="Times New Roman"/>
                <a:sym typeface="Times New Roman"/>
                <a:hlinkClick r:id="rId43"/>
              </a:rPr>
              <a:t>transforment profondément</a:t>
            </a:r>
            <a:r>
              <a:rPr lang="fr-FR" i="0" dirty="0">
                <a:solidFill>
                  <a:srgbClr val="333333"/>
                </a:solidFill>
                <a:latin typeface="Times New Roman"/>
                <a:ea typeface="Times New Roman"/>
                <a:cs typeface="Times New Roman"/>
                <a:sym typeface="Times New Roman"/>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sng" strike="noStrike" dirty="0">
                <a:solidFill>
                  <a:schemeClr val="hlink"/>
                </a:solidFill>
                <a:latin typeface="Times New Roman"/>
                <a:ea typeface="Times New Roman"/>
                <a:cs typeface="Times New Roman"/>
                <a:sym typeface="Times New Roman"/>
                <a:hlinkClick r:id="rId44"/>
              </a:rPr>
              <a:t>s'adresser à lui</a:t>
            </a:r>
            <a:r>
              <a:rPr lang="fr-FR" i="0" dirty="0">
                <a:solidFill>
                  <a:srgbClr val="333333"/>
                </a:solidFill>
                <a:latin typeface="Times New Roman"/>
                <a:ea typeface="Times New Roman"/>
                <a:cs typeface="Times New Roman"/>
                <a:sym typeface="Times New Roman"/>
              </a:rPr>
              <a:t>, lui parler, lui répondre. On peut même prier à distance, renouvelant le </a:t>
            </a:r>
            <a:r>
              <a:rPr lang="fr-FR" i="0" u="sng" strike="noStrike" dirty="0">
                <a:solidFill>
                  <a:schemeClr val="hlink"/>
                </a:solidFill>
                <a:latin typeface="Times New Roman"/>
                <a:ea typeface="Times New Roman"/>
                <a:cs typeface="Times New Roman"/>
                <a:sym typeface="Times New Roman"/>
                <a:hlinkClick r:id="rId45"/>
              </a:rPr>
              <a:t>miracle le plus ordinaire</a:t>
            </a:r>
            <a:r>
              <a:rPr lang="fr-FR" i="0" dirty="0">
                <a:solidFill>
                  <a:srgbClr val="333333"/>
                </a:solidFill>
                <a:latin typeface="Times New Roman"/>
                <a:ea typeface="Times New Roman"/>
                <a:cs typeface="Times New Roman"/>
                <a:sym typeface="Times New Roman"/>
              </a:rPr>
              <a:t> : la croyance inconditionnelle en un autre qui dit : "Crois-moi!".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4. Technique et religion.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"présence réelle" produite par l'alliance entre science, technique et médias traduit le </a:t>
            </a:r>
            <a:r>
              <a:rPr lang="fr-FR" i="0" u="sng" strike="noStrike" dirty="0">
                <a:solidFill>
                  <a:schemeClr val="hlink"/>
                </a:solidFill>
                <a:latin typeface="Times New Roman"/>
                <a:ea typeface="Times New Roman"/>
                <a:cs typeface="Times New Roman"/>
                <a:sym typeface="Times New Roman"/>
                <a:hlinkClick r:id="rId46"/>
              </a:rPr>
              <a:t>retour du religieux</a:t>
            </a:r>
            <a:r>
              <a:rPr lang="fr-FR" i="0" dirty="0">
                <a:solidFill>
                  <a:srgbClr val="333333"/>
                </a:solidFill>
                <a:latin typeface="Times New Roman"/>
                <a:ea typeface="Times New Roman"/>
                <a:cs typeface="Times New Roman"/>
                <a:sym typeface="Times New Roman"/>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sng" strike="noStrike" dirty="0">
                <a:solidFill>
                  <a:schemeClr val="hlink"/>
                </a:solidFill>
                <a:latin typeface="Times New Roman"/>
                <a:ea typeface="Times New Roman"/>
                <a:cs typeface="Times New Roman"/>
                <a:sym typeface="Times New Roman"/>
                <a:hlinkClick r:id="rId47"/>
              </a:rPr>
              <a:t>fondamentalement chrétien</a:t>
            </a:r>
            <a:r>
              <a:rPr lang="fr-FR" i="0" dirty="0">
                <a:solidFill>
                  <a:srgbClr val="333333"/>
                </a:solidFill>
                <a:latin typeface="Times New Roman"/>
                <a:ea typeface="Times New Roman"/>
                <a:cs typeface="Times New Roman"/>
                <a:sym typeface="Times New Roman"/>
              </a:rPr>
              <a:t> : savoir, foi, technoscience, machine, religion et nation sont articulés et </a:t>
            </a:r>
            <a:r>
              <a:rPr lang="fr-FR" i="0" u="sng" strike="noStrike" dirty="0">
                <a:solidFill>
                  <a:schemeClr val="hlink"/>
                </a:solidFill>
                <a:latin typeface="Times New Roman"/>
                <a:ea typeface="Times New Roman"/>
                <a:cs typeface="Times New Roman"/>
                <a:sym typeface="Times New Roman"/>
                <a:hlinkClick r:id="rId48"/>
              </a:rPr>
              <a:t>pensés ensemble</a:t>
            </a:r>
            <a:r>
              <a:rPr lang="fr-FR" i="0" dirty="0">
                <a:solidFill>
                  <a:srgbClr val="333333"/>
                </a:solidFill>
                <a:latin typeface="Times New Roman"/>
                <a:ea typeface="Times New Roman"/>
                <a:cs typeface="Times New Roman"/>
                <a:sym typeface="Times New Roman"/>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sng" strike="noStrike" dirty="0">
                <a:solidFill>
                  <a:schemeClr val="hlink"/>
                </a:solidFill>
                <a:latin typeface="Times New Roman"/>
                <a:ea typeface="Times New Roman"/>
                <a:cs typeface="Times New Roman"/>
                <a:sym typeface="Times New Roman"/>
                <a:hlinkClick r:id="rId49"/>
              </a:rPr>
              <a:t>mal d'abstraction</a:t>
            </a:r>
            <a:r>
              <a:rPr lang="fr-FR" i="0" dirty="0">
                <a:solidFill>
                  <a:srgbClr val="333333"/>
                </a:solidFill>
                <a:latin typeface="Times New Roman"/>
                <a:ea typeface="Times New Roman"/>
                <a:cs typeface="Times New Roman"/>
                <a:sym typeface="Times New Roman"/>
              </a:rPr>
              <a:t>, un déracinement.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a:t>
            </a:r>
            <a:r>
              <a:rPr lang="fr-FR" i="0" u="sng" strike="noStrike" dirty="0" err="1">
                <a:solidFill>
                  <a:schemeClr val="hlink"/>
                </a:solidFill>
                <a:latin typeface="Times New Roman"/>
                <a:ea typeface="Times New Roman"/>
                <a:cs typeface="Times New Roman"/>
                <a:sym typeface="Times New Roman"/>
                <a:hlinkClick r:id="rId50"/>
              </a:rPr>
              <a:t>mondialatinisation</a:t>
            </a:r>
            <a:r>
              <a:rPr lang="fr-FR" i="0" dirty="0">
                <a:solidFill>
                  <a:srgbClr val="333333"/>
                </a:solidFill>
                <a:latin typeface="Times New Roman"/>
                <a:ea typeface="Times New Roman"/>
                <a:cs typeface="Times New Roman"/>
                <a:sym typeface="Times New Roman"/>
              </a:rPr>
              <a:t>, c'est ce déracinement du capitalisme télé-technoscientifique, cet </a:t>
            </a:r>
            <a:r>
              <a:rPr lang="fr-FR" i="0" u="sng" strike="noStrike" dirty="0">
                <a:solidFill>
                  <a:schemeClr val="hlink"/>
                </a:solidFill>
                <a:latin typeface="Times New Roman"/>
                <a:ea typeface="Times New Roman"/>
                <a:cs typeface="Times New Roman"/>
                <a:sym typeface="Times New Roman"/>
                <a:hlinkClick r:id="rId51"/>
              </a:rPr>
              <a:t>arrachement</a:t>
            </a:r>
            <a:r>
              <a:rPr lang="fr-FR" i="0" dirty="0">
                <a:solidFill>
                  <a:srgbClr val="333333"/>
                </a:solidFill>
                <a:latin typeface="Times New Roman"/>
                <a:ea typeface="Times New Roman"/>
                <a:cs typeface="Times New Roman"/>
                <a:sym typeface="Times New Roman"/>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sng" strike="noStrike" dirty="0">
                <a:solidFill>
                  <a:schemeClr val="hlink"/>
                </a:solidFill>
                <a:latin typeface="Times New Roman"/>
                <a:ea typeface="Times New Roman"/>
                <a:cs typeface="Times New Roman"/>
                <a:sym typeface="Times New Roman"/>
                <a:hlinkClick r:id="rId52"/>
              </a:rPr>
              <a:t>auto-immunité</a:t>
            </a:r>
            <a:r>
              <a:rPr lang="fr-FR" i="0" dirty="0">
                <a:solidFill>
                  <a:srgbClr val="333333"/>
                </a:solidFill>
                <a:latin typeface="Times New Roman"/>
                <a:ea typeface="Times New Roman"/>
                <a:cs typeface="Times New Roman"/>
                <a:sym typeface="Times New Roman"/>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a:t>
            </a:r>
            <a:r>
              <a:rPr lang="fr-FR" i="0" dirty="0" err="1">
                <a:solidFill>
                  <a:srgbClr val="333333"/>
                </a:solidFill>
                <a:latin typeface="Times New Roman"/>
                <a:ea typeface="Times New Roman"/>
                <a:cs typeface="Times New Roman"/>
                <a:sym typeface="Times New Roman"/>
              </a:rPr>
              <a:t>exapropriation</a:t>
            </a:r>
            <a:r>
              <a:rPr lang="fr-FR" i="0" dirty="0">
                <a:solidFill>
                  <a:srgbClr val="333333"/>
                </a:solidFill>
                <a:latin typeface="Times New Roman"/>
                <a:ea typeface="Times New Roman"/>
                <a:cs typeface="Times New Roman"/>
                <a:sym typeface="Times New Roman"/>
              </a:rPr>
              <a:t>, la science la plus pointue avec le mysticisme ou l'animisme, les technologies les plus sophistiquées avec la </a:t>
            </a:r>
            <a:r>
              <a:rPr lang="fr-FR" i="0" u="sng" strike="noStrike" dirty="0">
                <a:solidFill>
                  <a:schemeClr val="hlink"/>
                </a:solidFill>
                <a:latin typeface="Times New Roman"/>
                <a:ea typeface="Times New Roman"/>
                <a:cs typeface="Times New Roman"/>
                <a:sym typeface="Times New Roman"/>
                <a:hlinkClick r:id="rId53"/>
              </a:rPr>
              <a:t>sauvagerie la plus archaïque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5. Mutations.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d'aujourd'hui </a:t>
            </a:r>
            <a:r>
              <a:rPr lang="fr-FR" i="0" u="sng" strike="noStrike" dirty="0">
                <a:solidFill>
                  <a:schemeClr val="hlink"/>
                </a:solidFill>
                <a:latin typeface="Times New Roman"/>
                <a:ea typeface="Times New Roman"/>
                <a:cs typeface="Times New Roman"/>
                <a:sym typeface="Times New Roman"/>
                <a:hlinkClick r:id="rId54"/>
              </a:rPr>
              <a:t>transforment de fond en comble</a:t>
            </a:r>
            <a:r>
              <a:rPr lang="fr-FR" i="0" dirty="0">
                <a:solidFill>
                  <a:srgbClr val="333333"/>
                </a:solidFill>
                <a:latin typeface="Times New Roman"/>
                <a:ea typeface="Times New Roman"/>
                <a:cs typeface="Times New Roman"/>
                <a:sym typeface="Times New Roman"/>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sng" strike="noStrike" dirty="0">
                <a:solidFill>
                  <a:schemeClr val="hlink"/>
                </a:solidFill>
                <a:latin typeface="Times New Roman"/>
                <a:ea typeface="Times New Roman"/>
                <a:cs typeface="Times New Roman"/>
                <a:sym typeface="Times New Roman"/>
                <a:hlinkClick r:id="rId55"/>
              </a:rPr>
              <a:t>appareil psychique</a:t>
            </a:r>
            <a:r>
              <a:rPr lang="fr-FR" i="0" dirty="0">
                <a:solidFill>
                  <a:srgbClr val="333333"/>
                </a:solidFill>
                <a:latin typeface="Times New Roman"/>
                <a:ea typeface="Times New Roman"/>
                <a:cs typeface="Times New Roman"/>
                <a:sym typeface="Times New Roman"/>
              </a:rPr>
              <a:t> (délimitation des champs, lieux de lecture et d'interprétation). Elles </a:t>
            </a:r>
            <a:r>
              <a:rPr lang="fr-FR" i="0" u="sng" strike="noStrike" dirty="0">
                <a:solidFill>
                  <a:schemeClr val="hlink"/>
                </a:solidFill>
                <a:latin typeface="Times New Roman"/>
                <a:ea typeface="Times New Roman"/>
                <a:cs typeface="Times New Roman"/>
                <a:sym typeface="Times New Roman"/>
                <a:hlinkClick r:id="rId56"/>
              </a:rPr>
              <a:t>déplacent</a:t>
            </a:r>
            <a:r>
              <a:rPr lang="fr-FR" i="0" dirty="0">
                <a:solidFill>
                  <a:srgbClr val="333333"/>
                </a:solidFill>
                <a:latin typeface="Times New Roman"/>
                <a:ea typeface="Times New Roman"/>
                <a:cs typeface="Times New Roman"/>
                <a:sym typeface="Times New Roman"/>
              </a:rPr>
              <a:t> les frontières et </a:t>
            </a:r>
            <a:r>
              <a:rPr lang="fr-FR" i="0" u="sng" strike="noStrike" dirty="0">
                <a:solidFill>
                  <a:schemeClr val="hlink"/>
                </a:solidFill>
                <a:latin typeface="Times New Roman"/>
                <a:ea typeface="Times New Roman"/>
                <a:cs typeface="Times New Roman"/>
                <a:sym typeface="Times New Roman"/>
                <a:hlinkClick r:id="rId57"/>
              </a:rPr>
              <a:t>bouleversent l'expérience du lieu</a:t>
            </a:r>
            <a:r>
              <a:rPr lang="fr-FR" i="0" dirty="0">
                <a:solidFill>
                  <a:srgbClr val="333333"/>
                </a:solidFill>
                <a:latin typeface="Times New Roman"/>
                <a:ea typeface="Times New Roman"/>
                <a:cs typeface="Times New Roman"/>
                <a:sym typeface="Times New Roman"/>
              </a:rPr>
              <a:t>. Elles renouvellent la menace d'</a:t>
            </a:r>
            <a:r>
              <a:rPr lang="fr-FR" i="0" u="sng" strike="noStrike" dirty="0">
                <a:solidFill>
                  <a:schemeClr val="hlink"/>
                </a:solidFill>
                <a:latin typeface="Times New Roman"/>
                <a:ea typeface="Times New Roman"/>
                <a:cs typeface="Times New Roman"/>
                <a:sym typeface="Times New Roman"/>
                <a:hlinkClick r:id="rId58"/>
              </a:rPr>
              <a:t>expropriation</a:t>
            </a:r>
            <a:r>
              <a:rPr lang="fr-FR" i="0" dirty="0">
                <a:solidFill>
                  <a:srgbClr val="333333"/>
                </a:solidFill>
                <a:latin typeface="Times New Roman"/>
                <a:ea typeface="Times New Roman"/>
                <a:cs typeface="Times New Roman"/>
                <a:sym typeface="Times New Roman"/>
              </a:rPr>
              <a:t> qui est déjà dans tout rapport à l'autre. Elles entretiennent une </a:t>
            </a:r>
            <a:r>
              <a:rPr lang="fr-FR" i="0" u="sng" strike="noStrike" dirty="0">
                <a:solidFill>
                  <a:schemeClr val="hlink"/>
                </a:solidFill>
                <a:latin typeface="Times New Roman"/>
                <a:ea typeface="Times New Roman"/>
                <a:cs typeface="Times New Roman"/>
                <a:sym typeface="Times New Roman"/>
                <a:hlinkClick r:id="rId59"/>
              </a:rPr>
              <a:t>demande de déconstruction</a:t>
            </a:r>
            <a:r>
              <a:rPr lang="fr-FR" i="0" dirty="0">
                <a:solidFill>
                  <a:srgbClr val="333333"/>
                </a:solidFill>
                <a:latin typeface="Times New Roman"/>
                <a:ea typeface="Times New Roman"/>
                <a:cs typeface="Times New Roman"/>
                <a:sym typeface="Times New Roman"/>
              </a:rPr>
              <a:t> qui invite à penser un nouveau </a:t>
            </a:r>
            <a:r>
              <a:rPr lang="fr-FR" i="0" u="sng" strike="noStrike" dirty="0">
                <a:solidFill>
                  <a:schemeClr val="hlink"/>
                </a:solidFill>
                <a:latin typeface="Times New Roman"/>
                <a:ea typeface="Times New Roman"/>
                <a:cs typeface="Times New Roman"/>
                <a:sym typeface="Times New Roman"/>
                <a:hlinkClick r:id="rId60"/>
              </a:rPr>
              <a:t>concept du politique</a:t>
            </a:r>
            <a:r>
              <a:rPr lang="fr-FR" i="0" dirty="0">
                <a:solidFill>
                  <a:srgbClr val="333333"/>
                </a:solidFill>
                <a:latin typeface="Times New Roman"/>
                <a:ea typeface="Times New Roman"/>
                <a:cs typeface="Times New Roman"/>
                <a:sym typeface="Times New Roman"/>
              </a:rPr>
              <a:t>, une </a:t>
            </a:r>
            <a:r>
              <a:rPr lang="fr-FR" i="0" u="sng" strike="noStrike" dirty="0">
                <a:solidFill>
                  <a:schemeClr val="hlink"/>
                </a:solidFill>
                <a:latin typeface="Times New Roman"/>
                <a:ea typeface="Times New Roman"/>
                <a:cs typeface="Times New Roman"/>
                <a:sym typeface="Times New Roman"/>
                <a:hlinkClick r:id="rId61"/>
              </a:rPr>
              <a:t>nouvelle éthique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Que peuvent faire les intellectuels face à cet ensemble télé-techno-</a:t>
            </a:r>
            <a:r>
              <a:rPr lang="fr-FR" i="0" dirty="0" err="1">
                <a:solidFill>
                  <a:srgbClr val="333333"/>
                </a:solidFill>
                <a:latin typeface="Times New Roman"/>
                <a:ea typeface="Times New Roman"/>
                <a:cs typeface="Times New Roman"/>
                <a:sym typeface="Times New Roman"/>
              </a:rPr>
              <a:t>scientifico</a:t>
            </a:r>
            <a:r>
              <a:rPr lang="fr-FR" i="0" dirty="0">
                <a:solidFill>
                  <a:srgbClr val="333333"/>
                </a:solidFill>
                <a:latin typeface="Times New Roman"/>
                <a:ea typeface="Times New Roman"/>
                <a:cs typeface="Times New Roman"/>
                <a:sym typeface="Times New Roman"/>
              </a:rPr>
              <a:t>-industriel? Ils doivent s'organiser, imposer des </a:t>
            </a:r>
            <a:r>
              <a:rPr lang="fr-FR" i="0" u="sng" strike="noStrike" dirty="0">
                <a:solidFill>
                  <a:schemeClr val="hlink"/>
                </a:solidFill>
                <a:latin typeface="Times New Roman"/>
                <a:ea typeface="Times New Roman"/>
                <a:cs typeface="Times New Roman"/>
                <a:sym typeface="Times New Roman"/>
                <a:hlinkClick r:id="rId62"/>
              </a:rPr>
              <a:t>normes</a:t>
            </a:r>
            <a:r>
              <a:rPr lang="fr-FR" i="0" dirty="0">
                <a:solidFill>
                  <a:srgbClr val="333333"/>
                </a:solidFill>
                <a:latin typeface="Times New Roman"/>
                <a:ea typeface="Times New Roman"/>
                <a:cs typeface="Times New Roman"/>
                <a:sym typeface="Times New Roman"/>
              </a:rPr>
              <a:t> et des conditions qui permettent à leur point de vue d'être entendu - ce qui peut passer par l'utilisation, voire la mise en œuvre, de ces mêmes télé-technologies. Du moindre appel téléphonique, on attend une réponse qui peut être </a:t>
            </a:r>
            <a:r>
              <a:rPr lang="fr-FR" i="0" u="sng" strike="noStrike" dirty="0">
                <a:solidFill>
                  <a:schemeClr val="hlink"/>
                </a:solidFill>
                <a:latin typeface="Times New Roman"/>
                <a:ea typeface="Times New Roman"/>
                <a:cs typeface="Times New Roman"/>
                <a:sym typeface="Times New Roman"/>
                <a:hlinkClick r:id="rId63"/>
              </a:rPr>
              <a:t>prophétique</a:t>
            </a:r>
            <a:r>
              <a:rPr lang="fr-FR" i="0" dirty="0">
                <a:solidFill>
                  <a:srgbClr val="333333"/>
                </a:solidFill>
                <a:latin typeface="Times New Roman"/>
                <a:ea typeface="Times New Roman"/>
                <a:cs typeface="Times New Roman"/>
                <a:sym typeface="Times New Roman"/>
              </a:rPr>
              <a:t>. Chaque voix peut être hantée par une autre voix, </a:t>
            </a:r>
            <a:r>
              <a:rPr lang="fr-FR" i="0" u="sng" strike="noStrike" dirty="0">
                <a:solidFill>
                  <a:schemeClr val="hlink"/>
                </a:solidFill>
                <a:latin typeface="Times New Roman"/>
                <a:ea typeface="Times New Roman"/>
                <a:cs typeface="Times New Roman"/>
                <a:sym typeface="Times New Roman"/>
                <a:hlinkClick r:id="rId64"/>
              </a:rPr>
              <a:t>imprévisible</a:t>
            </a:r>
            <a:r>
              <a:rPr lang="fr-FR" i="0" dirty="0">
                <a:solidFill>
                  <a:srgbClr val="333333"/>
                </a:solidFill>
                <a:latin typeface="Times New Roman"/>
                <a:ea typeface="Times New Roman"/>
                <a:cs typeface="Times New Roman"/>
                <a:sym typeface="Times New Roman"/>
              </a:rPr>
              <a:t>.” (https://www.idixa.net/Pixa/pagixa-0611051647.html)</a:t>
            </a:r>
            <a:endParaRPr i="0" dirty="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0"/>
              </a:spcBef>
              <a:spcAft>
                <a:spcPts val="0"/>
              </a:spcAft>
              <a:buNone/>
            </a:pPr>
            <a:r>
              <a:rPr lang="fr-FR" dirty="0"/>
              <a:t>4) Sur les avatars, voir </a:t>
            </a:r>
            <a:r>
              <a:rPr lang="fr-FR" dirty="0" err="1"/>
              <a:t>Doueihi</a:t>
            </a:r>
            <a:r>
              <a:rPr lang="fr-FR" dirty="0"/>
              <a:t>, 2011, p. 147-150.</a:t>
            </a:r>
            <a:endParaRPr dirty="0"/>
          </a:p>
        </p:txBody>
      </p:sp>
      <p:sp>
        <p:nvSpPr>
          <p:cNvPr id="1328" name="Google Shape;1328;p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163</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6" name="Google Shape;1336;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u="sng" dirty="0"/>
              <a:t>Remarques</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0" u="none" dirty="0"/>
              <a:t>Hologramme de Michal Jackson ou de </a:t>
            </a:r>
            <a:r>
              <a:rPr lang="fr-FR" b="0" u="none" dirty="0" err="1"/>
              <a:t>Tupac</a:t>
            </a:r>
            <a:r>
              <a:rPr lang="fr-FR" b="0" u="none" dirty="0"/>
              <a:t>, mélange de la “</a:t>
            </a:r>
            <a:r>
              <a:rPr lang="fr-FR" b="0" u="none" dirty="0" err="1"/>
              <a:t>spectralité</a:t>
            </a:r>
            <a:r>
              <a:rPr lang="fr-FR" b="0" u="none" dirty="0"/>
              <a:t>” technologique de l’image et du spectacle dit “vivant” </a:t>
            </a:r>
            <a:endParaRPr dirty="0"/>
          </a:p>
          <a:p>
            <a:pPr marL="0" lvl="0" indent="0" algn="l" rtl="0">
              <a:spcBef>
                <a:spcPts val="0"/>
              </a:spcBef>
              <a:spcAft>
                <a:spcPts val="0"/>
              </a:spcAft>
              <a:buNone/>
            </a:pPr>
            <a:r>
              <a:rPr lang="fr-FR" b="0" u="none" dirty="0"/>
              <a:t>- voir Wikipédia, art. “hologramme) : “</a:t>
            </a:r>
            <a:r>
              <a:rPr lang="fr-FR" b="0" i="0" dirty="0">
                <a:solidFill>
                  <a:srgbClr val="202122"/>
                </a:solidFill>
                <a:latin typeface="Arial"/>
                <a:ea typeface="Arial"/>
                <a:cs typeface="Arial"/>
                <a:sym typeface="Arial"/>
              </a:rPr>
              <a:t>Le 15 avril 2012, à l'occasion du </a:t>
            </a:r>
            <a:r>
              <a:rPr lang="fr-FR" b="0" i="0" u="sng" strike="noStrike" dirty="0">
                <a:solidFill>
                  <a:schemeClr val="hlink"/>
                </a:solidFill>
                <a:latin typeface="Arial"/>
                <a:ea typeface="Arial"/>
                <a:cs typeface="Arial"/>
                <a:sym typeface="Arial"/>
                <a:hlinkClick r:id="rId3"/>
              </a:rPr>
              <a:t>festival </a:t>
            </a:r>
            <a:r>
              <a:rPr lang="fr-FR" b="0" i="0" u="sng" strike="noStrike" dirty="0" err="1">
                <a:solidFill>
                  <a:schemeClr val="hlink"/>
                </a:solidFill>
                <a:latin typeface="Arial"/>
                <a:ea typeface="Arial"/>
                <a:cs typeface="Arial"/>
                <a:sym typeface="Arial"/>
                <a:hlinkClick r:id="rId3"/>
              </a:rPr>
              <a:t>Coachella</a:t>
            </a:r>
            <a:r>
              <a:rPr lang="fr-FR" b="0" i="0" dirty="0">
                <a:solidFill>
                  <a:srgbClr val="202122"/>
                </a:solidFill>
                <a:latin typeface="Arial"/>
                <a:ea typeface="Arial"/>
                <a:cs typeface="Arial"/>
                <a:sym typeface="Arial"/>
              </a:rPr>
              <a:t>, a eu lieu le premier duo entre l'artiste hip-hop </a:t>
            </a:r>
            <a:r>
              <a:rPr lang="fr-FR" b="0" i="0" u="sng" strike="noStrike" dirty="0" err="1">
                <a:solidFill>
                  <a:schemeClr val="hlink"/>
                </a:solidFill>
                <a:latin typeface="Arial"/>
                <a:ea typeface="Arial"/>
                <a:cs typeface="Arial"/>
                <a:sym typeface="Arial"/>
                <a:hlinkClick r:id="rId4"/>
              </a:rPr>
              <a:t>Snoop</a:t>
            </a:r>
            <a:r>
              <a:rPr lang="fr-FR" b="0" i="0" u="sng" strike="noStrike" dirty="0">
                <a:solidFill>
                  <a:schemeClr val="hlink"/>
                </a:solidFill>
                <a:latin typeface="Arial"/>
                <a:ea typeface="Arial"/>
                <a:cs typeface="Arial"/>
                <a:sym typeface="Arial"/>
                <a:hlinkClick r:id="rId4"/>
              </a:rPr>
              <a:t> </a:t>
            </a:r>
            <a:r>
              <a:rPr lang="fr-FR" b="0" i="0" u="sng" strike="noStrike" dirty="0" err="1">
                <a:solidFill>
                  <a:schemeClr val="hlink"/>
                </a:solidFill>
                <a:latin typeface="Arial"/>
                <a:ea typeface="Arial"/>
                <a:cs typeface="Arial"/>
                <a:sym typeface="Arial"/>
                <a:hlinkClick r:id="rId4"/>
              </a:rPr>
              <a:t>Dogg</a:t>
            </a:r>
            <a:r>
              <a:rPr lang="fr-FR" b="0" i="0" dirty="0">
                <a:solidFill>
                  <a:srgbClr val="202122"/>
                </a:solidFill>
                <a:latin typeface="Arial"/>
                <a:ea typeface="Arial"/>
                <a:cs typeface="Arial"/>
                <a:sym typeface="Arial"/>
              </a:rPr>
              <a:t> et une reproduction holographique (calculée en 3D mais toujours affichée en 2D) du rappeur mythique </a:t>
            </a:r>
            <a:r>
              <a:rPr lang="fr-FR" b="0" i="0" u="sng" strike="noStrike" dirty="0" err="1">
                <a:solidFill>
                  <a:schemeClr val="hlink"/>
                </a:solidFill>
                <a:latin typeface="Arial"/>
                <a:ea typeface="Arial"/>
                <a:cs typeface="Arial"/>
                <a:sym typeface="Arial"/>
                <a:hlinkClick r:id="rId5"/>
              </a:rPr>
              <a:t>Tupac</a:t>
            </a:r>
            <a:r>
              <a:rPr lang="fr-FR" b="0" i="0" u="sng" strike="noStrike" dirty="0">
                <a:solidFill>
                  <a:schemeClr val="hlink"/>
                </a:solidFill>
                <a:latin typeface="Arial"/>
                <a:ea typeface="Arial"/>
                <a:cs typeface="Arial"/>
                <a:sym typeface="Arial"/>
                <a:hlinkClick r:id="rId5"/>
              </a:rPr>
              <a:t> </a:t>
            </a:r>
            <a:r>
              <a:rPr lang="fr-FR" b="0" i="0" u="sng" strike="noStrike" dirty="0" err="1">
                <a:solidFill>
                  <a:schemeClr val="hlink"/>
                </a:solidFill>
                <a:latin typeface="Arial"/>
                <a:ea typeface="Arial"/>
                <a:cs typeface="Arial"/>
                <a:sym typeface="Arial"/>
                <a:hlinkClick r:id="rId5"/>
              </a:rPr>
              <a:t>Shakur</a:t>
            </a:r>
            <a:r>
              <a:rPr lang="fr-FR" b="0" i="0" dirty="0">
                <a:solidFill>
                  <a:srgbClr val="202122"/>
                </a:solidFill>
                <a:latin typeface="Arial"/>
                <a:ea typeface="Arial"/>
                <a:cs typeface="Arial"/>
                <a:sym typeface="Arial"/>
              </a:rPr>
              <a:t>. Celle-ci fut créée par le studio AV Concepts d'après une idée originale de </a:t>
            </a:r>
            <a:r>
              <a:rPr lang="fr-FR" b="0" i="0" u="sng" strike="noStrike" dirty="0">
                <a:solidFill>
                  <a:schemeClr val="hlink"/>
                </a:solidFill>
                <a:latin typeface="Arial"/>
                <a:ea typeface="Arial"/>
                <a:cs typeface="Arial"/>
                <a:sym typeface="Arial"/>
                <a:hlinkClick r:id="rId6"/>
              </a:rPr>
              <a:t>Dr Dre</a:t>
            </a:r>
            <a:r>
              <a:rPr lang="fr-FR" b="0" i="0" dirty="0">
                <a:solidFill>
                  <a:srgbClr val="202122"/>
                </a:solidFill>
                <a:latin typeface="Arial"/>
                <a:ea typeface="Arial"/>
                <a:cs typeface="Arial"/>
                <a:sym typeface="Arial"/>
              </a:rPr>
              <a:t> et grâce à l'approbation d'</a:t>
            </a:r>
            <a:r>
              <a:rPr lang="fr-FR" b="0" i="0" dirty="0" err="1">
                <a:solidFill>
                  <a:srgbClr val="202122"/>
                </a:solidFill>
                <a:latin typeface="Arial"/>
                <a:ea typeface="Arial"/>
                <a:cs typeface="Arial"/>
                <a:sym typeface="Arial"/>
              </a:rPr>
              <a:t>Afeni</a:t>
            </a:r>
            <a:r>
              <a:rPr lang="fr-FR" b="0" i="0" dirty="0">
                <a:solidFill>
                  <a:srgbClr val="202122"/>
                </a:solidFill>
                <a:latin typeface="Arial"/>
                <a:ea typeface="Arial"/>
                <a:cs typeface="Arial"/>
                <a:sym typeface="Arial"/>
              </a:rPr>
              <a:t> </a:t>
            </a:r>
            <a:r>
              <a:rPr lang="fr-FR" b="0" i="0" dirty="0" err="1">
                <a:solidFill>
                  <a:srgbClr val="202122"/>
                </a:solidFill>
                <a:latin typeface="Arial"/>
                <a:ea typeface="Arial"/>
                <a:cs typeface="Arial"/>
                <a:sym typeface="Arial"/>
              </a:rPr>
              <a:t>Shakur</a:t>
            </a:r>
            <a:r>
              <a:rPr lang="fr-FR" b="0" i="0" dirty="0">
                <a:solidFill>
                  <a:srgbClr val="202122"/>
                </a:solidFill>
                <a:latin typeface="Arial"/>
                <a:ea typeface="Arial"/>
                <a:cs typeface="Arial"/>
                <a:sym typeface="Arial"/>
              </a:rPr>
              <a:t> (la mère de l'artiste mort en 1996). La création de l'hologramme, qui dura plus de quatre mois et qui coûta quelques centaines de milliers de dollars, ne fut pas de tout repos selon les dires de Nick Smith, président de la firme chargée de la production... »</a:t>
            </a:r>
            <a:endParaRPr dirty="0"/>
          </a:p>
          <a:p>
            <a:pPr marL="0" lvl="0" indent="0" algn="l" rtl="0">
              <a:spcBef>
                <a:spcPts val="0"/>
              </a:spcBef>
              <a:spcAft>
                <a:spcPts val="0"/>
              </a:spcAft>
              <a:buNone/>
            </a:pPr>
            <a:r>
              <a:rPr lang="fr-FR" dirty="0"/>
              <a:t>- https://www.huffingtonpost.fr/2014/05/19/michael-jackson-hologramme-billboard-music-awards-video_n_5349741.html </a:t>
            </a:r>
            <a:endParaRPr b="0" u="none"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Sources :</a:t>
            </a:r>
            <a:endParaRPr dirty="0"/>
          </a:p>
          <a:p>
            <a:pPr marL="228600" lvl="0" indent="-228600" algn="l" rtl="0">
              <a:spcBef>
                <a:spcPts val="0"/>
              </a:spcBef>
              <a:spcAft>
                <a:spcPts val="0"/>
              </a:spcAft>
              <a:buClr>
                <a:schemeClr val="dk1"/>
              </a:buClr>
              <a:buSzPts val="1200"/>
              <a:buFont typeface="Calibri"/>
              <a:buAutoNum type="arabicParenR"/>
            </a:pPr>
            <a:r>
              <a:rPr lang="fr-FR" b="1" u="sng" dirty="0"/>
              <a:t>Projet de Gordon Bell de conservation de l’ensemble de sa vie (notion de </a:t>
            </a:r>
            <a:r>
              <a:rPr lang="fr-FR" b="1" u="sng" dirty="0" err="1"/>
              <a:t>Lifelog</a:t>
            </a:r>
            <a:r>
              <a:rPr lang="fr-FR" b="1" u="sng" dirty="0"/>
              <a:t>)</a:t>
            </a:r>
            <a:endParaRPr dirty="0"/>
          </a:p>
          <a:p>
            <a:pPr marL="0" lvl="0" indent="0" algn="l" rtl="0">
              <a:spcBef>
                <a:spcPts val="0"/>
              </a:spcBef>
              <a:spcAft>
                <a:spcPts val="0"/>
              </a:spcAft>
              <a:buClr>
                <a:schemeClr val="dk1"/>
              </a:buClr>
              <a:buSzPts val="1200"/>
              <a:buFont typeface="Calibri"/>
              <a:buNone/>
            </a:pPr>
            <a:r>
              <a:rPr lang="fr-FR" b="0" u="sng" dirty="0"/>
              <a:t>https://fr.wikipedia.org/wiki/Gordon_Bell_(ing%C3%A9nieur) </a:t>
            </a:r>
            <a:endParaRPr dirty="0"/>
          </a:p>
          <a:p>
            <a:pPr marL="0" lvl="0" indent="0" algn="l" rtl="0">
              <a:spcBef>
                <a:spcPts val="0"/>
              </a:spcBef>
              <a:spcAft>
                <a:spcPts val="0"/>
              </a:spcAft>
              <a:buClr>
                <a:schemeClr val="dk1"/>
              </a:buClr>
              <a:buSzPts val="1200"/>
              <a:buFont typeface="Calibri"/>
              <a:buNone/>
            </a:pPr>
            <a:r>
              <a:rPr lang="fr-FR" b="0" u="sng" dirty="0"/>
              <a:t>https://gordonbell.azurewebsites.net/</a:t>
            </a:r>
            <a:endParaRPr dirty="0"/>
          </a:p>
          <a:p>
            <a:pPr marL="0" lvl="0" indent="0" algn="l" rtl="0">
              <a:spcBef>
                <a:spcPts val="0"/>
              </a:spcBef>
              <a:spcAft>
                <a:spcPts val="0"/>
              </a:spcAft>
              <a:buClr>
                <a:schemeClr val="dk1"/>
              </a:buClr>
              <a:buSzPts val="1200"/>
              <a:buFont typeface="Calibri"/>
              <a:buNone/>
            </a:pPr>
            <a:r>
              <a:rPr lang="fr-FR" b="0" u="sng" dirty="0"/>
              <a:t>https://fr.wikipedia.org/wiki/MyLifeBits</a:t>
            </a:r>
            <a:endParaRPr dirty="0"/>
          </a:p>
          <a:p>
            <a:pPr marL="0" lvl="0" indent="0" algn="l" rtl="0">
              <a:spcBef>
                <a:spcPts val="0"/>
              </a:spcBef>
              <a:spcAft>
                <a:spcPts val="0"/>
              </a:spcAft>
              <a:buClr>
                <a:schemeClr val="dk1"/>
              </a:buClr>
              <a:buSzPts val="1200"/>
              <a:buFont typeface="Calibri"/>
              <a:buNone/>
            </a:pPr>
            <a:r>
              <a:rPr lang="fr-FR" b="0" u="sng" dirty="0"/>
              <a:t>https://en.wikipedia.org/wiki/Lifelog</a:t>
            </a:r>
            <a:endParaRPr dirty="0"/>
          </a:p>
          <a:p>
            <a:pPr marL="0" lvl="0" indent="0" algn="l" rtl="0">
              <a:spcBef>
                <a:spcPts val="0"/>
              </a:spcBef>
              <a:spcAft>
                <a:spcPts val="0"/>
              </a:spcAft>
              <a:buClr>
                <a:schemeClr val="dk1"/>
              </a:buClr>
              <a:buSzPts val="1200"/>
              <a:buFont typeface="Calibri"/>
              <a:buNone/>
            </a:pPr>
            <a:r>
              <a:rPr lang="fr-FR" b="0" u="sng" dirty="0"/>
              <a:t>https://www.microsoft.com/en-us/research/publication/mylifebits-a-personal-database-for-everything/</a:t>
            </a:r>
            <a:endParaRPr dirty="0"/>
          </a:p>
          <a:p>
            <a:pPr marL="228600" lvl="0" indent="-152400" algn="l" rtl="0">
              <a:spcBef>
                <a:spcPts val="0"/>
              </a:spcBef>
              <a:spcAft>
                <a:spcPts val="0"/>
              </a:spcAft>
              <a:buClr>
                <a:schemeClr val="dk1"/>
              </a:buClr>
              <a:buSzPts val="1200"/>
              <a:buFont typeface="Calibri"/>
              <a:buNone/>
            </a:pPr>
            <a:endParaRPr b="1" u="sng" dirty="0"/>
          </a:p>
          <a:p>
            <a:pPr marL="228600" lvl="0" indent="-228600" algn="l" rtl="0">
              <a:spcBef>
                <a:spcPts val="0"/>
              </a:spcBef>
              <a:spcAft>
                <a:spcPts val="0"/>
              </a:spcAft>
              <a:buClr>
                <a:schemeClr val="dk1"/>
              </a:buClr>
              <a:buSzPts val="1200"/>
              <a:buFont typeface="Calibri"/>
              <a:buAutoNum type="arabicParenR"/>
            </a:pPr>
            <a:r>
              <a:rPr lang="fr-FR" b="1" u="sng" dirty="0"/>
              <a:t>Sur le “deuil numérique”</a:t>
            </a:r>
            <a:endParaRPr dirty="0"/>
          </a:p>
          <a:p>
            <a:pPr marL="0" lvl="0" indent="0" algn="l" rtl="0">
              <a:spcBef>
                <a:spcPts val="0"/>
              </a:spcBef>
              <a:spcAft>
                <a:spcPts val="0"/>
              </a:spcAft>
              <a:buNone/>
            </a:pPr>
            <a:r>
              <a:rPr lang="fr-FR" sz="1200" u="sng" dirty="0">
                <a:solidFill>
                  <a:srgbClr val="00FFFF"/>
                </a:solidFill>
                <a:latin typeface="Cambria"/>
                <a:ea typeface="Cambria"/>
                <a:cs typeface="Cambria"/>
                <a:sym typeface="Cambria"/>
              </a:rPr>
              <a:t>https://www.liberation.fr/apps/2015/08/facebook/#chapitre-1</a:t>
            </a:r>
            <a:endParaRPr dirty="0"/>
          </a:p>
          <a:p>
            <a:pPr marL="0" lvl="0" indent="0" algn="l" rtl="0">
              <a:spcBef>
                <a:spcPts val="0"/>
              </a:spcBef>
              <a:spcAft>
                <a:spcPts val="0"/>
              </a:spcAft>
              <a:buNone/>
            </a:pPr>
            <a:r>
              <a:rPr lang="fr-FR" sz="1100" u="sng" dirty="0">
                <a:solidFill>
                  <a:schemeClr val="hlink"/>
                </a:solidFill>
                <a:hlinkClick r:id="rId7"/>
              </a:rPr>
              <a:t>https://www.youtube.com/watch?v=IgsTTcUCETU</a:t>
            </a:r>
            <a:endParaRPr sz="1200" dirty="0">
              <a:solidFill>
                <a:srgbClr val="00FFFF"/>
              </a:solidFill>
              <a:latin typeface="Cambria"/>
              <a:ea typeface="Cambria"/>
              <a:cs typeface="Cambria"/>
              <a:sym typeface="Cambria"/>
            </a:endParaRPr>
          </a:p>
          <a:p>
            <a:pPr marL="0" marR="0" lvl="0" indent="0" algn="l" rtl="0">
              <a:lnSpc>
                <a:spcPct val="100000"/>
              </a:lnSpc>
              <a:spcBef>
                <a:spcPts val="0"/>
              </a:spcBef>
              <a:spcAft>
                <a:spcPts val="0"/>
              </a:spcAft>
              <a:buClr>
                <a:srgbClr val="0563C1"/>
              </a:buClr>
              <a:buSzPts val="1200"/>
              <a:buFont typeface="Calibri"/>
              <a:buNone/>
            </a:pPr>
            <a:r>
              <a:rPr lang="fr-FR" u="sng" dirty="0">
                <a:solidFill>
                  <a:schemeClr val="hlink"/>
                </a:solidFill>
                <a:hlinkClick r:id="rId8"/>
              </a:rPr>
              <a:t>https://www.cairn.info/revue-chimeres-2008-1-page-133.htm#re16no16</a:t>
            </a:r>
            <a:r>
              <a:rPr lang="fr-FR" dirty="0"/>
              <a:t> </a:t>
            </a:r>
            <a:endParaRPr b="1" u="sng" dirty="0"/>
          </a:p>
          <a:p>
            <a:pPr marL="0" lvl="0" indent="0" algn="l" rtl="0">
              <a:spcBef>
                <a:spcPts val="0"/>
              </a:spcBef>
              <a:spcAft>
                <a:spcPts val="0"/>
              </a:spcAft>
              <a:buClr>
                <a:schemeClr val="dk1"/>
              </a:buClr>
              <a:buSzPts val="1200"/>
              <a:buFont typeface="Calibri"/>
              <a:buNone/>
            </a:pPr>
            <a:r>
              <a:rPr lang="fr-FR" dirty="0"/>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endParaRPr b="1" u="sng"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2) Travail artistes contemporains</a:t>
            </a:r>
            <a:endParaRPr b="1" u="sng" dirty="0"/>
          </a:p>
          <a:p>
            <a:pPr marL="0" lvl="0" indent="0" algn="l" rtl="0">
              <a:spcBef>
                <a:spcPts val="0"/>
              </a:spcBef>
              <a:spcAft>
                <a:spcPts val="0"/>
              </a:spcAft>
              <a:buNone/>
            </a:pPr>
            <a:r>
              <a:rPr lang="fr-FR" u="sng" dirty="0">
                <a:solidFill>
                  <a:schemeClr val="hlink"/>
                </a:solidFill>
                <a:hlinkClick r:id="rId9"/>
              </a:rPr>
              <a:t>https://etoy.com/projects/mission-eternity/</a:t>
            </a:r>
            <a:r>
              <a:rPr lang="fr-FR" dirty="0"/>
              <a:t> </a:t>
            </a:r>
            <a:endParaRPr dirty="0"/>
          </a:p>
          <a:p>
            <a:pPr marL="0" lvl="0" indent="0" algn="l" rtl="0">
              <a:spcBef>
                <a:spcPts val="0"/>
              </a:spcBef>
              <a:spcAft>
                <a:spcPts val="0"/>
              </a:spcAft>
              <a:buNone/>
            </a:pPr>
            <a:r>
              <a:rPr lang="fr-FR" u="sng" dirty="0">
                <a:solidFill>
                  <a:schemeClr val="hlink"/>
                </a:solidFill>
                <a:hlinkClick r:id="rId10"/>
              </a:rPr>
              <a:t>https://www.youtube.com/watch?v=PP4uvFQcbD4</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3) Sur la “</a:t>
            </a:r>
            <a:r>
              <a:rPr lang="fr-FR" b="1" u="sng" dirty="0" err="1"/>
              <a:t>spectralité</a:t>
            </a:r>
            <a:r>
              <a:rPr lang="fr-FR" b="1" u="sng" dirty="0"/>
              <a:t>” pour Derrida</a:t>
            </a:r>
            <a:endParaRPr dirty="0"/>
          </a:p>
          <a:p>
            <a:pPr marL="0" lvl="0" indent="0" algn="l" rtl="0">
              <a:spcBef>
                <a:spcPts val="0"/>
              </a:spcBef>
              <a:spcAft>
                <a:spcPts val="0"/>
              </a:spcAft>
              <a:buNone/>
            </a:pPr>
            <a:r>
              <a:rPr lang="fr-FR" b="0" u="none" dirty="0"/>
              <a:t>Pierre Delain, </a:t>
            </a:r>
            <a:r>
              <a:rPr lang="fr-FR" b="0" u="none" dirty="0" err="1"/>
              <a:t>derridex</a:t>
            </a:r>
            <a:endParaRPr b="0" u="none" dirty="0"/>
          </a:p>
          <a:p>
            <a:pPr marL="0" lvl="0" indent="0" algn="l" rtl="0">
              <a:spcBef>
                <a:spcPts val="0"/>
              </a:spcBef>
              <a:spcAft>
                <a:spcPts val="0"/>
              </a:spcAft>
              <a:buNone/>
            </a:pPr>
            <a:r>
              <a:rPr lang="fr-FR" dirty="0"/>
              <a:t>“</a:t>
            </a:r>
            <a:r>
              <a:rPr lang="fr-FR" i="0" dirty="0">
                <a:solidFill>
                  <a:srgbClr val="333333"/>
                </a:solidFill>
                <a:latin typeface="Times New Roman"/>
                <a:ea typeface="Times New Roman"/>
                <a:cs typeface="Times New Roman"/>
                <a:sym typeface="Times New Roman"/>
              </a:rPr>
              <a:t>1. Télé-techno-discursivités.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nommer un ensemble complexe aux frontières floues, un vaste conglomérat regroupant les médias, la science, la technique, la télévision, l'audiovisuel, l'Internet etc..., Jacques Derrida se sert d'une série de syntagmes plus ou moins interchangeables : </a:t>
            </a:r>
            <a:r>
              <a:rPr lang="fr-FR" i="0" dirty="0" err="1">
                <a:solidFill>
                  <a:srgbClr val="333333"/>
                </a:solidFill>
                <a:latin typeface="Times New Roman"/>
                <a:ea typeface="Times New Roman"/>
                <a:cs typeface="Times New Roman"/>
                <a:sym typeface="Times New Roman"/>
              </a:rPr>
              <a:t>télé-communications</a:t>
            </a:r>
            <a:r>
              <a:rPr lang="fr-FR" i="0" dirty="0">
                <a:solidFill>
                  <a:srgbClr val="333333"/>
                </a:solidFill>
                <a:latin typeface="Times New Roman"/>
                <a:ea typeface="Times New Roman"/>
                <a:cs typeface="Times New Roman"/>
                <a:sym typeface="Times New Roman"/>
              </a:rPr>
              <a:t>, télé-technique, télé-techno-science, techno-télé-discursivité, etc.... Cet ensemble comprend aussi le </a:t>
            </a:r>
            <a:r>
              <a:rPr lang="fr-FR" i="0" u="sng" strike="noStrike" dirty="0">
                <a:solidFill>
                  <a:schemeClr val="hlink"/>
                </a:solidFill>
                <a:latin typeface="Times New Roman"/>
                <a:ea typeface="Times New Roman"/>
                <a:cs typeface="Times New Roman"/>
                <a:sym typeface="Times New Roman"/>
                <a:hlinkClick r:id="rId11"/>
              </a:rPr>
              <a:t>cinéma</a:t>
            </a:r>
            <a:r>
              <a:rPr lang="fr-FR" i="0" dirty="0">
                <a:solidFill>
                  <a:srgbClr val="333333"/>
                </a:solidFill>
                <a:latin typeface="Times New Roman"/>
                <a:ea typeface="Times New Roman"/>
                <a:cs typeface="Times New Roman"/>
                <a:sym typeface="Times New Roman"/>
              </a:rPr>
              <a:t>, mais la </a:t>
            </a:r>
            <a:r>
              <a:rPr lang="fr-FR" i="0" u="sng" strike="noStrike" dirty="0">
                <a:solidFill>
                  <a:schemeClr val="hlink"/>
                </a:solidFill>
                <a:latin typeface="Times New Roman"/>
                <a:ea typeface="Times New Roman"/>
                <a:cs typeface="Times New Roman"/>
                <a:sym typeface="Times New Roman"/>
                <a:hlinkClick r:id="rId12"/>
              </a:rPr>
              <a:t>photo</a:t>
            </a:r>
            <a:r>
              <a:rPr lang="fr-FR" i="0" dirty="0">
                <a:solidFill>
                  <a:srgbClr val="333333"/>
                </a:solidFill>
                <a:latin typeface="Times New Roman"/>
                <a:ea typeface="Times New Roman"/>
                <a:cs typeface="Times New Roman"/>
                <a:sym typeface="Times New Roman"/>
              </a:rPr>
              <a:t>, silencieuse, s'en distingue. En tant que savoir-faire pratique, il est </a:t>
            </a:r>
            <a:r>
              <a:rPr lang="fr-FR" i="0" u="sng" strike="noStrike" dirty="0">
                <a:solidFill>
                  <a:schemeClr val="hlink"/>
                </a:solidFill>
                <a:latin typeface="Times New Roman"/>
                <a:ea typeface="Times New Roman"/>
                <a:cs typeface="Times New Roman"/>
                <a:sym typeface="Times New Roman"/>
                <a:hlinkClick r:id="rId13"/>
              </a:rPr>
              <a:t>performatif</a:t>
            </a:r>
            <a:r>
              <a:rPr lang="fr-FR" i="0" dirty="0">
                <a:solidFill>
                  <a:srgbClr val="333333"/>
                </a:solidFill>
                <a:latin typeface="Times New Roman"/>
                <a:ea typeface="Times New Roman"/>
                <a:cs typeface="Times New Roman"/>
                <a:sym typeface="Times New Roman"/>
              </a:rPr>
              <a:t>. Un acte techno-scientifique est toujours une intervention, une mise en œuvre, un </a:t>
            </a:r>
            <a:r>
              <a:rPr lang="fr-FR" i="1" dirty="0">
                <a:solidFill>
                  <a:srgbClr val="333333"/>
                </a:solidFill>
                <a:latin typeface="Times New Roman"/>
                <a:ea typeface="Times New Roman"/>
                <a:cs typeface="Times New Roman"/>
                <a:sym typeface="Times New Roman"/>
              </a:rPr>
              <a:t>faire</a:t>
            </a:r>
            <a:r>
              <a:rPr lang="fr-FR" i="0" dirty="0">
                <a:solidFill>
                  <a:srgbClr val="333333"/>
                </a:solidFill>
                <a:latin typeface="Times New Roman"/>
                <a:ea typeface="Times New Roman"/>
                <a:cs typeface="Times New Roman"/>
                <a:sym typeface="Times New Roman"/>
              </a:rPr>
              <a:t>. Il joue avec les distances, les vitesses, le lieu; il délocalise, éloigne et rapproche. Pour qui ne sait pas comment "marchent" les technologies, leur fonctionnement </a:t>
            </a:r>
            <a:r>
              <a:rPr lang="fr-FR" i="0" u="sng" strike="noStrike" dirty="0">
                <a:solidFill>
                  <a:schemeClr val="hlink"/>
                </a:solidFill>
                <a:latin typeface="Times New Roman"/>
                <a:ea typeface="Times New Roman"/>
                <a:cs typeface="Times New Roman"/>
                <a:sym typeface="Times New Roman"/>
                <a:hlinkClick r:id="rId14"/>
              </a:rPr>
              <a:t>quasi-miraculeux</a:t>
            </a:r>
            <a:r>
              <a:rPr lang="fr-FR" i="0" dirty="0">
                <a:solidFill>
                  <a:srgbClr val="333333"/>
                </a:solidFill>
                <a:latin typeface="Times New Roman"/>
                <a:ea typeface="Times New Roman"/>
                <a:cs typeface="Times New Roman"/>
                <a:sym typeface="Times New Roman"/>
              </a:rPr>
              <a:t> produit une croyance, un acte de foi.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ne sont pas nouvelles dans leur </a:t>
            </a:r>
            <a:r>
              <a:rPr lang="fr-FR" i="0" u="sng" strike="noStrike" dirty="0">
                <a:solidFill>
                  <a:schemeClr val="hlink"/>
                </a:solidFill>
                <a:latin typeface="Times New Roman"/>
                <a:ea typeface="Times New Roman"/>
                <a:cs typeface="Times New Roman"/>
                <a:sym typeface="Times New Roman"/>
                <a:hlinkClick r:id="rId15"/>
              </a:rPr>
              <a:t>principe</a:t>
            </a:r>
            <a:r>
              <a:rPr lang="fr-FR" i="0" dirty="0">
                <a:solidFill>
                  <a:srgbClr val="333333"/>
                </a:solidFill>
                <a:latin typeface="Times New Roman"/>
                <a:ea typeface="Times New Roman"/>
                <a:cs typeface="Times New Roman"/>
                <a:sym typeface="Times New Roman"/>
              </a:rPr>
              <a:t>. Dès le 17ème siècle, on commence à </a:t>
            </a:r>
            <a:r>
              <a:rPr lang="fr-FR" i="1" dirty="0">
                <a:solidFill>
                  <a:srgbClr val="333333"/>
                </a:solidFill>
                <a:latin typeface="Times New Roman"/>
                <a:ea typeface="Times New Roman"/>
                <a:cs typeface="Times New Roman"/>
                <a:sym typeface="Times New Roman"/>
              </a:rPr>
              <a:t>inventer</a:t>
            </a:r>
            <a:r>
              <a:rPr lang="fr-FR" i="0" dirty="0">
                <a:solidFill>
                  <a:srgbClr val="333333"/>
                </a:solidFill>
                <a:latin typeface="Times New Roman"/>
                <a:ea typeface="Times New Roman"/>
                <a:cs typeface="Times New Roman"/>
                <a:sym typeface="Times New Roman"/>
              </a:rPr>
              <a:t> à la façon moderne : en fabriquant des </a:t>
            </a:r>
            <a:r>
              <a:rPr lang="fr-FR" i="0" u="sng" strike="noStrike" dirty="0">
                <a:solidFill>
                  <a:schemeClr val="hlink"/>
                </a:solidFill>
                <a:latin typeface="Times New Roman"/>
                <a:ea typeface="Times New Roman"/>
                <a:cs typeface="Times New Roman"/>
                <a:sym typeface="Times New Roman"/>
                <a:hlinkClick r:id="rId16"/>
              </a:rPr>
              <a:t>dispositifs techniques</a:t>
            </a:r>
            <a:r>
              <a:rPr lang="fr-FR" i="0" dirty="0">
                <a:solidFill>
                  <a:srgbClr val="333333"/>
                </a:solidFill>
                <a:latin typeface="Times New Roman"/>
                <a:ea typeface="Times New Roman"/>
                <a:cs typeface="Times New Roman"/>
                <a:sym typeface="Times New Roman"/>
              </a:rPr>
              <a:t> ou des machines, en </a:t>
            </a:r>
            <a:r>
              <a:rPr lang="fr-FR" i="0" u="sng" strike="noStrike" dirty="0">
                <a:solidFill>
                  <a:schemeClr val="hlink"/>
                </a:solidFill>
                <a:latin typeface="Times New Roman"/>
                <a:ea typeface="Times New Roman"/>
                <a:cs typeface="Times New Roman"/>
                <a:sym typeface="Times New Roman"/>
                <a:hlinkClick r:id="rId17"/>
              </a:rPr>
              <a:t>suscitant</a:t>
            </a:r>
            <a:r>
              <a:rPr lang="fr-FR" i="0" dirty="0">
                <a:solidFill>
                  <a:srgbClr val="333333"/>
                </a:solidFill>
                <a:latin typeface="Times New Roman"/>
                <a:ea typeface="Times New Roman"/>
                <a:cs typeface="Times New Roman"/>
                <a:sym typeface="Times New Roman"/>
              </a:rPr>
              <a:t> le désir de produire de nouvelles inventions. Mais la productivité technologique est plus vieille encore, elle hante l'</a:t>
            </a:r>
            <a:r>
              <a:rPr lang="fr-FR" i="0" u="sng" strike="noStrike" dirty="0">
                <a:solidFill>
                  <a:schemeClr val="hlink"/>
                </a:solidFill>
                <a:latin typeface="Times New Roman"/>
                <a:ea typeface="Times New Roman"/>
                <a:cs typeface="Times New Roman"/>
                <a:sym typeface="Times New Roman"/>
                <a:hlinkClick r:id="rId18"/>
              </a:rPr>
              <a:t>écriture</a:t>
            </a:r>
            <a:r>
              <a:rPr lang="fr-FR" i="0" dirty="0">
                <a:solidFill>
                  <a:srgbClr val="333333"/>
                </a:solidFill>
                <a:latin typeface="Times New Roman"/>
                <a:ea typeface="Times New Roman"/>
                <a:cs typeface="Times New Roman"/>
                <a:sym typeface="Times New Roman"/>
              </a:rPr>
              <a:t> depuis toujours.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Science et technique sont indissociables. L'histoire des sciences est aussi une histoire des métaphores et des </a:t>
            </a:r>
            <a:r>
              <a:rPr lang="fr-FR" i="0" u="sng" strike="noStrike" dirty="0">
                <a:solidFill>
                  <a:schemeClr val="hlink"/>
                </a:solidFill>
                <a:latin typeface="Times New Roman"/>
                <a:ea typeface="Times New Roman"/>
                <a:cs typeface="Times New Roman"/>
                <a:sym typeface="Times New Roman"/>
                <a:hlinkClick r:id="rId19"/>
              </a:rPr>
              <a:t>téléologies</a:t>
            </a:r>
            <a:r>
              <a:rPr lang="fr-FR" i="0" dirty="0">
                <a:solidFill>
                  <a:srgbClr val="333333"/>
                </a:solidFill>
                <a:latin typeface="Times New Roman"/>
                <a:ea typeface="Times New Roman"/>
                <a:cs typeface="Times New Roman"/>
                <a:sym typeface="Times New Roman"/>
              </a:rPr>
              <a:t> qui </a:t>
            </a:r>
            <a:r>
              <a:rPr lang="fr-FR" i="0" u="sng" strike="noStrike" dirty="0">
                <a:solidFill>
                  <a:schemeClr val="hlink"/>
                </a:solidFill>
                <a:latin typeface="Times New Roman"/>
                <a:ea typeface="Times New Roman"/>
                <a:cs typeface="Times New Roman"/>
                <a:sym typeface="Times New Roman"/>
                <a:hlinkClick r:id="rId20"/>
              </a:rPr>
              <a:t>contaminent les concepts</a:t>
            </a:r>
            <a:r>
              <a:rPr lang="fr-FR" i="0" dirty="0">
                <a:solidFill>
                  <a:srgbClr val="333333"/>
                </a:solidFill>
                <a:latin typeface="Times New Roman"/>
                <a:ea typeface="Times New Roman"/>
                <a:cs typeface="Times New Roman"/>
                <a:sym typeface="Times New Roman"/>
              </a:rPr>
              <a:t> et rendent inopérantes les coupures épistémologiques. Cela vaut pour les sciences dites "dures" (qui risqueraient de se fermer sur elles-mêmes) et pour les sciences dites "humaines", notamment la biologie, qui tend à analyser le vivant </a:t>
            </a:r>
            <a:r>
              <a:rPr lang="fr-FR" i="0" u="sng" strike="noStrike" dirty="0">
                <a:solidFill>
                  <a:schemeClr val="hlink"/>
                </a:solidFill>
                <a:latin typeface="Times New Roman"/>
                <a:ea typeface="Times New Roman"/>
                <a:cs typeface="Times New Roman"/>
                <a:sym typeface="Times New Roman"/>
                <a:hlinkClick r:id="rId21"/>
              </a:rPr>
              <a:t>comme un texte</a:t>
            </a:r>
            <a:r>
              <a:rPr lang="fr-FR" i="0" dirty="0">
                <a:solidFill>
                  <a:srgbClr val="333333"/>
                </a:solidFill>
                <a:latin typeface="Times New Roman"/>
                <a:ea typeface="Times New Roman"/>
                <a:cs typeface="Times New Roman"/>
                <a:sym typeface="Times New Roman"/>
              </a:rPr>
              <a:t> - avec les paradoxes et </a:t>
            </a:r>
            <a:r>
              <a:rPr lang="fr-FR" i="0" u="sng" strike="noStrike" dirty="0">
                <a:solidFill>
                  <a:schemeClr val="hlink"/>
                </a:solidFill>
                <a:latin typeface="Times New Roman"/>
                <a:ea typeface="Times New Roman"/>
                <a:cs typeface="Times New Roman"/>
                <a:sym typeface="Times New Roman"/>
                <a:hlinkClick r:id="rId22"/>
              </a:rPr>
              <a:t>les pouvoirs</a:t>
            </a:r>
            <a:r>
              <a:rPr lang="fr-FR" i="0" dirty="0">
                <a:solidFill>
                  <a:srgbClr val="333333"/>
                </a:solidFill>
                <a:latin typeface="Times New Roman"/>
                <a:ea typeface="Times New Roman"/>
                <a:cs typeface="Times New Roman"/>
                <a:sym typeface="Times New Roman"/>
              </a:rPr>
              <a:t> qui s'y attachent. Mais pour parler "scientifiquement" du sexe et de la mort, les </a:t>
            </a:r>
            <a:r>
              <a:rPr lang="fr-FR" i="0" u="sng" strike="noStrike" dirty="0">
                <a:solidFill>
                  <a:schemeClr val="hlink"/>
                </a:solidFill>
                <a:latin typeface="Times New Roman"/>
                <a:ea typeface="Times New Roman"/>
                <a:cs typeface="Times New Roman"/>
                <a:sym typeface="Times New Roman"/>
                <a:hlinkClick r:id="rId23"/>
              </a:rPr>
              <a:t>concepts ne suffisent plus</a:t>
            </a:r>
            <a:r>
              <a:rPr lang="fr-FR" i="0" dirty="0">
                <a:solidFill>
                  <a:srgbClr val="333333"/>
                </a:solidFill>
                <a:latin typeface="Times New Roman"/>
                <a:ea typeface="Times New Roman"/>
                <a:cs typeface="Times New Roman"/>
                <a:sym typeface="Times New Roman"/>
              </a:rPr>
              <a:t>. Freud ne s'y est pas trompé, qui s'est tourné </a:t>
            </a:r>
            <a:r>
              <a:rPr lang="fr-FR" i="0" u="sng" strike="noStrike" dirty="0">
                <a:solidFill>
                  <a:schemeClr val="hlink"/>
                </a:solidFill>
                <a:latin typeface="Times New Roman"/>
                <a:ea typeface="Times New Roman"/>
                <a:cs typeface="Times New Roman"/>
                <a:sym typeface="Times New Roman"/>
                <a:hlinkClick r:id="rId24"/>
              </a:rPr>
              <a:t>vers la spéculation</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Malgré toutes les dénégations qui visent à faire valoir une pensée plus pure ou plus authentique, il n'y a, entre pensée, science et technique, </a:t>
            </a:r>
            <a:r>
              <a:rPr lang="fr-FR" i="0" u="sng" strike="noStrike" dirty="0">
                <a:solidFill>
                  <a:schemeClr val="hlink"/>
                </a:solidFill>
                <a:latin typeface="Times New Roman"/>
                <a:ea typeface="Times New Roman"/>
                <a:cs typeface="Times New Roman"/>
                <a:sym typeface="Times New Roman"/>
                <a:hlinkClick r:id="rId25"/>
              </a:rPr>
              <a:t>ni dissociation, ni hiérarchie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2. </a:t>
            </a:r>
            <a:r>
              <a:rPr lang="fr-FR" i="0" dirty="0" err="1">
                <a:solidFill>
                  <a:srgbClr val="333333"/>
                </a:solidFill>
                <a:latin typeface="Times New Roman"/>
                <a:ea typeface="Times New Roman"/>
                <a:cs typeface="Times New Roman"/>
                <a:sym typeface="Times New Roman"/>
              </a:rPr>
              <a:t>Spectralités</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Aujourd'hui, dans les démocraties libérales, l'espace public est étroitement lié aux télé-technologies. Le </a:t>
            </a:r>
            <a:r>
              <a:rPr lang="fr-FR" i="1" dirty="0">
                <a:solidFill>
                  <a:srgbClr val="333333"/>
                </a:solidFill>
                <a:latin typeface="Times New Roman"/>
                <a:ea typeface="Times New Roman"/>
                <a:cs typeface="Times New Roman"/>
                <a:sym typeface="Times New Roman"/>
              </a:rPr>
              <a:t>direct</a:t>
            </a:r>
            <a:r>
              <a:rPr lang="fr-FR" i="0" dirty="0">
                <a:solidFill>
                  <a:srgbClr val="333333"/>
                </a:solidFill>
                <a:latin typeface="Times New Roman"/>
                <a:ea typeface="Times New Roman"/>
                <a:cs typeface="Times New Roman"/>
                <a:sym typeface="Times New Roman"/>
              </a:rPr>
              <a:t> ou </a:t>
            </a:r>
            <a:r>
              <a:rPr lang="fr-FR" i="1" dirty="0">
                <a:solidFill>
                  <a:srgbClr val="333333"/>
                </a:solidFill>
                <a:latin typeface="Times New Roman"/>
                <a:ea typeface="Times New Roman"/>
                <a:cs typeface="Times New Roman"/>
                <a:sym typeface="Times New Roman"/>
              </a:rPr>
              <a:t>temps réel</a:t>
            </a:r>
            <a:r>
              <a:rPr lang="fr-FR" i="0" dirty="0">
                <a:solidFill>
                  <a:srgbClr val="333333"/>
                </a:solidFill>
                <a:latin typeface="Times New Roman"/>
                <a:ea typeface="Times New Roman"/>
                <a:cs typeface="Times New Roman"/>
                <a:sym typeface="Times New Roman"/>
              </a:rPr>
              <a:t> fait croire que l'événement montré (l'information) est réellement présent. En prétendant </a:t>
            </a:r>
            <a:r>
              <a:rPr lang="fr-FR" i="0" u="sng" strike="noStrike" dirty="0">
                <a:solidFill>
                  <a:schemeClr val="hlink"/>
                </a:solidFill>
                <a:latin typeface="Times New Roman"/>
                <a:ea typeface="Times New Roman"/>
                <a:cs typeface="Times New Roman"/>
                <a:sym typeface="Times New Roman"/>
                <a:hlinkClick r:id="rId26"/>
              </a:rPr>
              <a:t>donner à voir intuitivement la chose même</a:t>
            </a:r>
            <a:r>
              <a:rPr lang="fr-FR" i="0" dirty="0">
                <a:solidFill>
                  <a:srgbClr val="333333"/>
                </a:solidFill>
                <a:latin typeface="Times New Roman"/>
                <a:ea typeface="Times New Roman"/>
                <a:cs typeface="Times New Roman"/>
                <a:sym typeface="Times New Roman"/>
              </a:rPr>
              <a:t>, en fabriquant l'illusion qu'elle est capable de </a:t>
            </a:r>
            <a:r>
              <a:rPr lang="fr-FR" i="0" u="sng" strike="noStrike" dirty="0">
                <a:solidFill>
                  <a:schemeClr val="hlink"/>
                </a:solidFill>
                <a:latin typeface="Times New Roman"/>
                <a:ea typeface="Times New Roman"/>
                <a:cs typeface="Times New Roman"/>
                <a:sym typeface="Times New Roman"/>
                <a:hlinkClick r:id="rId27"/>
              </a:rPr>
              <a:t>garder vivants</a:t>
            </a:r>
            <a:r>
              <a:rPr lang="fr-FR" i="0" dirty="0">
                <a:solidFill>
                  <a:srgbClr val="333333"/>
                </a:solidFill>
                <a:latin typeface="Times New Roman"/>
                <a:ea typeface="Times New Roman"/>
                <a:cs typeface="Times New Roman"/>
                <a:sym typeface="Times New Roman"/>
              </a:rPr>
              <a:t> des événements qui ont disparu, de reproduire comme vivantes (ou quasi-vivantes) des voix enregistrées (</a:t>
            </a:r>
            <a:r>
              <a:rPr lang="fr-FR" i="0" u="sng" strike="noStrike" dirty="0" err="1">
                <a:solidFill>
                  <a:schemeClr val="hlink"/>
                </a:solidFill>
                <a:latin typeface="Times New Roman"/>
                <a:ea typeface="Times New Roman"/>
                <a:cs typeface="Times New Roman"/>
                <a:sym typeface="Times New Roman"/>
                <a:hlinkClick r:id="rId28"/>
              </a:rPr>
              <a:t>gramophonisation</a:t>
            </a:r>
            <a:r>
              <a:rPr lang="fr-FR" i="0" dirty="0">
                <a:solidFill>
                  <a:srgbClr val="333333"/>
                </a:solidFill>
                <a:latin typeface="Times New Roman"/>
                <a:ea typeface="Times New Roman"/>
                <a:cs typeface="Times New Roman"/>
                <a:sym typeface="Times New Roman"/>
              </a:rPr>
              <a:t>), de les archiver comme </a:t>
            </a:r>
            <a:r>
              <a:rPr lang="fr-FR" i="0" u="sng" strike="noStrike" dirty="0">
                <a:solidFill>
                  <a:schemeClr val="hlink"/>
                </a:solidFill>
                <a:latin typeface="Times New Roman"/>
                <a:ea typeface="Times New Roman"/>
                <a:cs typeface="Times New Roman"/>
                <a:sym typeface="Times New Roman"/>
                <a:hlinkClick r:id="rId29"/>
              </a:rPr>
              <a:t>un autre présent-vivant</a:t>
            </a:r>
            <a:r>
              <a:rPr lang="fr-FR" i="0" dirty="0">
                <a:solidFill>
                  <a:srgbClr val="333333"/>
                </a:solidFill>
                <a:latin typeface="Times New Roman"/>
                <a:ea typeface="Times New Roman"/>
                <a:cs typeface="Times New Roman"/>
                <a:sym typeface="Times New Roman"/>
              </a:rPr>
              <a:t> unique, irremplaçable, ces technologies </a:t>
            </a:r>
            <a:r>
              <a:rPr lang="fr-FR" i="1" u="sng" strike="noStrike" dirty="0" err="1">
                <a:solidFill>
                  <a:schemeClr val="hlink"/>
                </a:solidFill>
                <a:latin typeface="Times New Roman"/>
                <a:ea typeface="Times New Roman"/>
                <a:cs typeface="Times New Roman"/>
                <a:sym typeface="Times New Roman"/>
                <a:hlinkClick r:id="rId30"/>
              </a:rPr>
              <a:t>spectralisent</a:t>
            </a:r>
            <a:r>
              <a:rPr lang="fr-FR" i="0" dirty="0">
                <a:solidFill>
                  <a:srgbClr val="333333"/>
                </a:solidFill>
                <a:latin typeface="Times New Roman"/>
                <a:ea typeface="Times New Roman"/>
                <a:cs typeface="Times New Roman"/>
                <a:sym typeface="Times New Roman"/>
              </a:rPr>
              <a:t> le monde. On est forcé d'introjecter ces images, de s'y identifier, d'y croire, de les intégrer dans un savoir (les </a:t>
            </a:r>
            <a:r>
              <a:rPr lang="fr-FR" i="0" dirty="0" err="1">
                <a:solidFill>
                  <a:srgbClr val="333333"/>
                </a:solidFill>
                <a:latin typeface="Times New Roman"/>
                <a:ea typeface="Times New Roman"/>
                <a:cs typeface="Times New Roman"/>
                <a:sym typeface="Times New Roman"/>
              </a:rPr>
              <a:t>ontologiser</a:t>
            </a:r>
            <a:r>
              <a:rPr lang="fr-FR" i="0" dirty="0">
                <a:solidFill>
                  <a:srgbClr val="333333"/>
                </a:solidFill>
                <a:latin typeface="Times New Roman"/>
                <a:ea typeface="Times New Roman"/>
                <a:cs typeface="Times New Roman"/>
                <a:sym typeface="Times New Roman"/>
              </a:rPr>
              <a:t>). On est forcé de prendre acte d'une parole publique </a:t>
            </a:r>
            <a:r>
              <a:rPr lang="fr-FR" i="0" u="sng" strike="noStrike" dirty="0">
                <a:solidFill>
                  <a:schemeClr val="hlink"/>
                </a:solidFill>
                <a:latin typeface="Times New Roman"/>
                <a:ea typeface="Times New Roman"/>
                <a:cs typeface="Times New Roman"/>
                <a:sym typeface="Times New Roman"/>
                <a:hlinkClick r:id="rId31"/>
              </a:rPr>
              <a:t>artificiellement</a:t>
            </a:r>
            <a:r>
              <a:rPr lang="fr-FR" i="0" dirty="0">
                <a:solidFill>
                  <a:srgbClr val="333333"/>
                </a:solidFill>
                <a:latin typeface="Times New Roman"/>
                <a:ea typeface="Times New Roman"/>
                <a:cs typeface="Times New Roman"/>
                <a:sym typeface="Times New Roman"/>
              </a:rPr>
              <a:t> produite : </a:t>
            </a:r>
            <a:r>
              <a:rPr lang="fr-FR" i="1" dirty="0" err="1">
                <a:solidFill>
                  <a:srgbClr val="333333"/>
                </a:solidFill>
                <a:latin typeface="Times New Roman"/>
                <a:ea typeface="Times New Roman"/>
                <a:cs typeface="Times New Roman"/>
                <a:sym typeface="Times New Roman"/>
              </a:rPr>
              <a:t>artefactualité</a:t>
            </a:r>
            <a:r>
              <a:rPr lang="fr-FR" i="0" dirty="0">
                <a:solidFill>
                  <a:srgbClr val="333333"/>
                </a:solidFill>
                <a:latin typeface="Times New Roman"/>
                <a:ea typeface="Times New Roman"/>
                <a:cs typeface="Times New Roman"/>
                <a:sym typeface="Times New Roman"/>
              </a:rPr>
              <a:t> (une actualité performativement fabriquée), </a:t>
            </a:r>
            <a:r>
              <a:rPr lang="fr-FR" i="1" dirty="0" err="1">
                <a:solidFill>
                  <a:srgbClr val="333333"/>
                </a:solidFill>
                <a:latin typeface="Times New Roman"/>
                <a:ea typeface="Times New Roman"/>
                <a:cs typeface="Times New Roman"/>
                <a:sym typeface="Times New Roman"/>
              </a:rPr>
              <a:t>actuvirtualité</a:t>
            </a:r>
            <a:r>
              <a:rPr lang="fr-FR" i="0" dirty="0">
                <a:solidFill>
                  <a:srgbClr val="333333"/>
                </a:solidFill>
                <a:latin typeface="Times New Roman"/>
                <a:ea typeface="Times New Roman"/>
                <a:cs typeface="Times New Roman"/>
                <a:sym typeface="Times New Roman"/>
              </a:rPr>
              <a:t> (possibilité de </a:t>
            </a:r>
            <a:r>
              <a:rPr lang="fr-FR" i="0" u="sng" strike="noStrike" dirty="0">
                <a:solidFill>
                  <a:schemeClr val="hlink"/>
                </a:solidFill>
                <a:latin typeface="Times New Roman"/>
                <a:ea typeface="Times New Roman"/>
                <a:cs typeface="Times New Roman"/>
                <a:sym typeface="Times New Roman"/>
                <a:hlinkClick r:id="rId32"/>
              </a:rPr>
              <a:t>reproduire</a:t>
            </a:r>
            <a:r>
              <a:rPr lang="fr-FR" i="0" dirty="0">
                <a:solidFill>
                  <a:srgbClr val="333333"/>
                </a:solidFill>
                <a:latin typeface="Times New Roman"/>
                <a:ea typeface="Times New Roman"/>
                <a:cs typeface="Times New Roman"/>
                <a:sym typeface="Times New Roman"/>
              </a:rPr>
              <a:t> l'événement avec des suppléments prothétiques qui tiennent lieu de réalité), </a:t>
            </a:r>
            <a:r>
              <a:rPr lang="fr-FR" i="1" u="sng" strike="noStrike" dirty="0">
                <a:solidFill>
                  <a:schemeClr val="hlink"/>
                </a:solidFill>
                <a:latin typeface="Times New Roman"/>
                <a:ea typeface="Times New Roman"/>
                <a:cs typeface="Times New Roman"/>
                <a:sym typeface="Times New Roman"/>
                <a:hlinkClick r:id="rId33"/>
              </a:rPr>
              <a:t>spiritualisation</a:t>
            </a:r>
            <a:r>
              <a:rPr lang="fr-FR" i="0" dirty="0">
                <a:solidFill>
                  <a:srgbClr val="333333"/>
                </a:solidFill>
                <a:latin typeface="Times New Roman"/>
                <a:ea typeface="Times New Roman"/>
                <a:cs typeface="Times New Roman"/>
                <a:sym typeface="Times New Roman"/>
              </a:rPr>
              <a:t> (production </a:t>
            </a:r>
            <a:r>
              <a:rPr lang="fr-FR" i="0" dirty="0" err="1">
                <a:solidFill>
                  <a:srgbClr val="333333"/>
                </a:solidFill>
                <a:latin typeface="Times New Roman"/>
                <a:ea typeface="Times New Roman"/>
                <a:cs typeface="Times New Roman"/>
                <a:sym typeface="Times New Roman"/>
              </a:rPr>
              <a:t>idéalisante</a:t>
            </a:r>
            <a:r>
              <a:rPr lang="fr-FR" i="0" dirty="0">
                <a:solidFill>
                  <a:srgbClr val="333333"/>
                </a:solidFill>
                <a:latin typeface="Times New Roman"/>
                <a:ea typeface="Times New Roman"/>
                <a:cs typeface="Times New Roman"/>
                <a:sym typeface="Times New Roman"/>
              </a:rPr>
              <a:t> de "faits").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sng" strike="noStrike" dirty="0">
                <a:solidFill>
                  <a:schemeClr val="hlink"/>
                </a:solidFill>
                <a:latin typeface="Times New Roman"/>
                <a:ea typeface="Times New Roman"/>
                <a:cs typeface="Times New Roman"/>
                <a:sym typeface="Times New Roman"/>
                <a:hlinkClick r:id="rId34"/>
              </a:rPr>
              <a:t>en tant qu'image ou archive</a:t>
            </a:r>
            <a:r>
              <a:rPr lang="fr-FR" i="0" dirty="0">
                <a:solidFill>
                  <a:srgbClr val="333333"/>
                </a:solidFill>
                <a:latin typeface="Times New Roman"/>
                <a:ea typeface="Times New Roman"/>
                <a:cs typeface="Times New Roman"/>
                <a:sym typeface="Times New Roman"/>
              </a:rPr>
              <a:t>, par un </a:t>
            </a:r>
            <a:r>
              <a:rPr lang="fr-FR" i="0" u="sng" strike="noStrike" dirty="0">
                <a:solidFill>
                  <a:schemeClr val="hlink"/>
                </a:solidFill>
                <a:latin typeface="Times New Roman"/>
                <a:ea typeface="Times New Roman"/>
                <a:cs typeface="Times New Roman"/>
                <a:sym typeface="Times New Roman"/>
                <a:hlinkClick r:id="rId35"/>
              </a:rPr>
              <a:t>effet de différance</a:t>
            </a:r>
            <a:r>
              <a:rPr lang="fr-FR" i="0" dirty="0">
                <a:solidFill>
                  <a:srgbClr val="333333"/>
                </a:solidFill>
                <a:latin typeface="Times New Roman"/>
                <a:ea typeface="Times New Roman"/>
                <a:cs typeface="Times New Roman"/>
                <a:sym typeface="Times New Roman"/>
              </a:rPr>
              <a:t> qu'on peut </a:t>
            </a:r>
            <a:r>
              <a:rPr lang="fr-FR" i="0" u="sng" strike="noStrike" dirty="0">
                <a:solidFill>
                  <a:schemeClr val="hlink"/>
                </a:solidFill>
                <a:latin typeface="Times New Roman"/>
                <a:ea typeface="Times New Roman"/>
                <a:cs typeface="Times New Roman"/>
                <a:sym typeface="Times New Roman"/>
                <a:hlinkClick r:id="rId36"/>
              </a:rPr>
              <a:t>comparer à une fable</a:t>
            </a:r>
            <a:r>
              <a:rPr lang="fr-FR" i="0" dirty="0">
                <a:solidFill>
                  <a:srgbClr val="333333"/>
                </a:solidFill>
                <a:latin typeface="Times New Roman"/>
                <a:ea typeface="Times New Roman"/>
                <a:cs typeface="Times New Roman"/>
                <a:sym typeface="Times New Roman"/>
              </a:rPr>
              <a:t> ou une affabulation. Le cinéma dit d'exploitation, largement commandé par </a:t>
            </a:r>
            <a:r>
              <a:rPr lang="fr-FR" i="0" u="sng" strike="noStrike" dirty="0">
                <a:solidFill>
                  <a:schemeClr val="hlink"/>
                </a:solidFill>
                <a:latin typeface="Times New Roman"/>
                <a:ea typeface="Times New Roman"/>
                <a:cs typeface="Times New Roman"/>
                <a:sym typeface="Times New Roman"/>
                <a:hlinkClick r:id="rId37"/>
              </a:rPr>
              <a:t>la culture américaine</a:t>
            </a:r>
            <a:r>
              <a:rPr lang="fr-FR" i="0" dirty="0">
                <a:solidFill>
                  <a:srgbClr val="333333"/>
                </a:solidFill>
                <a:latin typeface="Times New Roman"/>
                <a:ea typeface="Times New Roman"/>
                <a:cs typeface="Times New Roman"/>
                <a:sym typeface="Times New Roman"/>
              </a:rPr>
              <a:t>, ne fonctionne pas autrement. Marqué par le rêve, le divertissement, la musique ou l'érotisme, il agit comme une drogue, une manipulation.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sng" strike="noStrike" dirty="0">
                <a:solidFill>
                  <a:schemeClr val="hlink"/>
                </a:solidFill>
                <a:latin typeface="Times New Roman"/>
                <a:ea typeface="Times New Roman"/>
                <a:cs typeface="Times New Roman"/>
                <a:sym typeface="Times New Roman"/>
                <a:hlinkClick r:id="rId38"/>
              </a:rPr>
              <a:t>comme artefact</a:t>
            </a:r>
            <a:r>
              <a:rPr lang="fr-FR" i="0" dirty="0">
                <a:solidFill>
                  <a:srgbClr val="333333"/>
                </a:solidFill>
                <a:latin typeface="Times New Roman"/>
                <a:ea typeface="Times New Roman"/>
                <a:cs typeface="Times New Roman"/>
                <a:sym typeface="Times New Roman"/>
              </a:rPr>
              <a:t>, qu'une </a:t>
            </a:r>
            <a:r>
              <a:rPr lang="fr-FR" i="1" dirty="0">
                <a:solidFill>
                  <a:srgbClr val="333333"/>
                </a:solidFill>
                <a:latin typeface="Times New Roman"/>
                <a:ea typeface="Times New Roman"/>
                <a:cs typeface="Times New Roman"/>
                <a:sym typeface="Times New Roman"/>
              </a:rPr>
              <a:t>doxa</a:t>
            </a:r>
            <a:r>
              <a:rPr lang="fr-FR" i="0" dirty="0">
                <a:solidFill>
                  <a:srgbClr val="333333"/>
                </a:solidFill>
                <a:latin typeface="Times New Roman"/>
                <a:ea typeface="Times New Roman"/>
                <a:cs typeface="Times New Roman"/>
                <a:sym typeface="Times New Roman"/>
              </a:rPr>
              <a:t> liée à la presse et aux télé-technologies hante et déborde la représentation électorale, le plus souvent </a:t>
            </a:r>
            <a:r>
              <a:rPr lang="fr-FR" i="0" u="sng" strike="noStrike" dirty="0">
                <a:solidFill>
                  <a:schemeClr val="hlink"/>
                </a:solidFill>
                <a:latin typeface="Times New Roman"/>
                <a:ea typeface="Times New Roman"/>
                <a:cs typeface="Times New Roman"/>
                <a:sym typeface="Times New Roman"/>
                <a:hlinkClick r:id="rId39"/>
              </a:rPr>
              <a:t>aux limites des institutions politiques</a:t>
            </a:r>
            <a:r>
              <a:rPr lang="fr-FR" i="0" dirty="0">
                <a:solidFill>
                  <a:srgbClr val="333333"/>
                </a:solidFill>
                <a:latin typeface="Times New Roman"/>
                <a:ea typeface="Times New Roman"/>
                <a:cs typeface="Times New Roman"/>
                <a:sym typeface="Times New Roman"/>
              </a:rPr>
              <a:t> : entre public et privé, entre parole et écrit, entre réalité effective et fabrication sondagière, etc. Cette opinion, aujourd'hui, ne se fait entendre que par l'intermédiaire des médias [et aussi des réseaux sociaux] et de leurs "</a:t>
            </a:r>
            <a:r>
              <a:rPr lang="fr-FR" i="0" u="sng" strike="noStrike" dirty="0">
                <a:solidFill>
                  <a:schemeClr val="hlink"/>
                </a:solidFill>
                <a:latin typeface="Times New Roman"/>
                <a:ea typeface="Times New Roman"/>
                <a:cs typeface="Times New Roman"/>
                <a:sym typeface="Times New Roman"/>
                <a:hlinkClick r:id="rId40"/>
              </a:rPr>
              <a:t>effets </a:t>
            </a:r>
            <a:r>
              <a:rPr lang="fr-FR" i="0" u="sng" strike="noStrike" dirty="0" err="1">
                <a:solidFill>
                  <a:schemeClr val="hlink"/>
                </a:solidFill>
                <a:latin typeface="Times New Roman"/>
                <a:ea typeface="Times New Roman"/>
                <a:cs typeface="Times New Roman"/>
                <a:sym typeface="Times New Roman"/>
                <a:hlinkClick r:id="rId40"/>
              </a:rPr>
              <a:t>télémétathéoriques</a:t>
            </a:r>
            <a:r>
              <a:rPr lang="fr-FR" i="0" dirty="0">
                <a:solidFill>
                  <a:srgbClr val="333333"/>
                </a:solidFill>
                <a:latin typeface="Times New Roman"/>
                <a:ea typeface="Times New Roman"/>
                <a:cs typeface="Times New Roman"/>
                <a:sym typeface="Times New Roman"/>
              </a:rPr>
              <a:t>". Pour s'en dissocier, il faudrait qu'elle s'ajourne, qu'elle se détache du présent.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3. Croyance.</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Mais la </a:t>
            </a:r>
            <a:r>
              <a:rPr lang="fr-FR" i="0" dirty="0" err="1">
                <a:solidFill>
                  <a:srgbClr val="333333"/>
                </a:solidFill>
                <a:latin typeface="Times New Roman"/>
                <a:ea typeface="Times New Roman"/>
                <a:cs typeface="Times New Roman"/>
                <a:sym typeface="Times New Roman"/>
              </a:rPr>
              <a:t>tekhné</a:t>
            </a:r>
            <a:r>
              <a:rPr lang="fr-FR" i="0" dirty="0">
                <a:solidFill>
                  <a:srgbClr val="333333"/>
                </a:solidFill>
                <a:latin typeface="Times New Roman"/>
                <a:ea typeface="Times New Roman"/>
                <a:cs typeface="Times New Roman"/>
                <a:sym typeface="Times New Roman"/>
              </a:rPr>
              <a:t> de l'image, qui </a:t>
            </a:r>
            <a:r>
              <a:rPr lang="fr-FR" i="0" u="sng" strike="noStrike" dirty="0">
                <a:solidFill>
                  <a:schemeClr val="hlink"/>
                </a:solidFill>
                <a:latin typeface="Times New Roman"/>
                <a:ea typeface="Times New Roman"/>
                <a:cs typeface="Times New Roman"/>
                <a:sym typeface="Times New Roman"/>
                <a:hlinkClick r:id="rId41"/>
              </a:rPr>
              <a:t>envahit tout</a:t>
            </a:r>
            <a:r>
              <a:rPr lang="fr-FR" i="0" dirty="0">
                <a:solidFill>
                  <a:srgbClr val="333333"/>
                </a:solidFill>
                <a:latin typeface="Times New Roman"/>
                <a:ea typeface="Times New Roman"/>
                <a:cs typeface="Times New Roman"/>
                <a:sym typeface="Times New Roman"/>
              </a:rPr>
              <a:t>, est un travail de deuil. Sans cesse relancé, ce travail ne peut qu'échouer. Malgré toutes les exhibitions, on ne fera jamais revenir les traces non visibles, on ne saura jamais </a:t>
            </a:r>
            <a:r>
              <a:rPr lang="fr-FR" i="0" u="sng" strike="noStrike" dirty="0">
                <a:solidFill>
                  <a:schemeClr val="hlink"/>
                </a:solidFill>
                <a:latin typeface="Times New Roman"/>
                <a:ea typeface="Times New Roman"/>
                <a:cs typeface="Times New Roman"/>
                <a:sym typeface="Times New Roman"/>
                <a:hlinkClick r:id="rId42"/>
              </a:rPr>
              <a:t>qui aura été le premier témoin</a:t>
            </a:r>
            <a:r>
              <a:rPr lang="fr-FR" i="0" dirty="0">
                <a:solidFill>
                  <a:srgbClr val="333333"/>
                </a:solidFill>
                <a:latin typeface="Times New Roman"/>
                <a:ea typeface="Times New Roman"/>
                <a:cs typeface="Times New Roman"/>
                <a:sym typeface="Times New Roman"/>
              </a:rPr>
              <a:t> de l'événement narré, on n'expliquera jamais qui est le responsable de son émission et de sa diffusion, après quel retard, cadrage, filtrage et censure il aura été restitué, ni par quels moyens techniques il aura été fabriqué.</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télé-technologies </a:t>
            </a:r>
            <a:r>
              <a:rPr lang="fr-FR" i="0" u="sng" strike="noStrike" dirty="0">
                <a:solidFill>
                  <a:schemeClr val="hlink"/>
                </a:solidFill>
                <a:latin typeface="Times New Roman"/>
                <a:ea typeface="Times New Roman"/>
                <a:cs typeface="Times New Roman"/>
                <a:sym typeface="Times New Roman"/>
                <a:hlinkClick r:id="rId43"/>
              </a:rPr>
              <a:t>transforment profondément</a:t>
            </a:r>
            <a:r>
              <a:rPr lang="fr-FR" i="0" dirty="0">
                <a:solidFill>
                  <a:srgbClr val="333333"/>
                </a:solidFill>
                <a:latin typeface="Times New Roman"/>
                <a:ea typeface="Times New Roman"/>
                <a:cs typeface="Times New Roman"/>
                <a:sym typeface="Times New Roman"/>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sng" strike="noStrike" dirty="0">
                <a:solidFill>
                  <a:schemeClr val="hlink"/>
                </a:solidFill>
                <a:latin typeface="Times New Roman"/>
                <a:ea typeface="Times New Roman"/>
                <a:cs typeface="Times New Roman"/>
                <a:sym typeface="Times New Roman"/>
                <a:hlinkClick r:id="rId44"/>
              </a:rPr>
              <a:t>s'adresser à lui</a:t>
            </a:r>
            <a:r>
              <a:rPr lang="fr-FR" i="0" dirty="0">
                <a:solidFill>
                  <a:srgbClr val="333333"/>
                </a:solidFill>
                <a:latin typeface="Times New Roman"/>
                <a:ea typeface="Times New Roman"/>
                <a:cs typeface="Times New Roman"/>
                <a:sym typeface="Times New Roman"/>
              </a:rPr>
              <a:t>, lui parler, lui répondre. On peut même prier à distance, renouvelant le </a:t>
            </a:r>
            <a:r>
              <a:rPr lang="fr-FR" i="0" u="sng" strike="noStrike" dirty="0">
                <a:solidFill>
                  <a:schemeClr val="hlink"/>
                </a:solidFill>
                <a:latin typeface="Times New Roman"/>
                <a:ea typeface="Times New Roman"/>
                <a:cs typeface="Times New Roman"/>
                <a:sym typeface="Times New Roman"/>
                <a:hlinkClick r:id="rId45"/>
              </a:rPr>
              <a:t>miracle le plus ordinaire</a:t>
            </a:r>
            <a:r>
              <a:rPr lang="fr-FR" i="0" dirty="0">
                <a:solidFill>
                  <a:srgbClr val="333333"/>
                </a:solidFill>
                <a:latin typeface="Times New Roman"/>
                <a:ea typeface="Times New Roman"/>
                <a:cs typeface="Times New Roman"/>
                <a:sym typeface="Times New Roman"/>
              </a:rPr>
              <a:t> : la croyance inconditionnelle en un autre qui dit : "Crois-moi!".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4. Technique et religion.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"présence réelle" produite par l'alliance entre science, technique et médias traduit le </a:t>
            </a:r>
            <a:r>
              <a:rPr lang="fr-FR" i="0" u="sng" strike="noStrike" dirty="0">
                <a:solidFill>
                  <a:schemeClr val="hlink"/>
                </a:solidFill>
                <a:latin typeface="Times New Roman"/>
                <a:ea typeface="Times New Roman"/>
                <a:cs typeface="Times New Roman"/>
                <a:sym typeface="Times New Roman"/>
                <a:hlinkClick r:id="rId46"/>
              </a:rPr>
              <a:t>retour du religieux</a:t>
            </a:r>
            <a:r>
              <a:rPr lang="fr-FR" i="0" dirty="0">
                <a:solidFill>
                  <a:srgbClr val="333333"/>
                </a:solidFill>
                <a:latin typeface="Times New Roman"/>
                <a:ea typeface="Times New Roman"/>
                <a:cs typeface="Times New Roman"/>
                <a:sym typeface="Times New Roman"/>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sng" strike="noStrike" dirty="0">
                <a:solidFill>
                  <a:schemeClr val="hlink"/>
                </a:solidFill>
                <a:latin typeface="Times New Roman"/>
                <a:ea typeface="Times New Roman"/>
                <a:cs typeface="Times New Roman"/>
                <a:sym typeface="Times New Roman"/>
                <a:hlinkClick r:id="rId47"/>
              </a:rPr>
              <a:t>fondamentalement chrétien</a:t>
            </a:r>
            <a:r>
              <a:rPr lang="fr-FR" i="0" dirty="0">
                <a:solidFill>
                  <a:srgbClr val="333333"/>
                </a:solidFill>
                <a:latin typeface="Times New Roman"/>
                <a:ea typeface="Times New Roman"/>
                <a:cs typeface="Times New Roman"/>
                <a:sym typeface="Times New Roman"/>
              </a:rPr>
              <a:t> : savoir, foi, technoscience, machine, religion et nation sont articulés et </a:t>
            </a:r>
            <a:r>
              <a:rPr lang="fr-FR" i="0" u="sng" strike="noStrike" dirty="0">
                <a:solidFill>
                  <a:schemeClr val="hlink"/>
                </a:solidFill>
                <a:latin typeface="Times New Roman"/>
                <a:ea typeface="Times New Roman"/>
                <a:cs typeface="Times New Roman"/>
                <a:sym typeface="Times New Roman"/>
                <a:hlinkClick r:id="rId48"/>
              </a:rPr>
              <a:t>pensés ensemble</a:t>
            </a:r>
            <a:r>
              <a:rPr lang="fr-FR" i="0" dirty="0">
                <a:solidFill>
                  <a:srgbClr val="333333"/>
                </a:solidFill>
                <a:latin typeface="Times New Roman"/>
                <a:ea typeface="Times New Roman"/>
                <a:cs typeface="Times New Roman"/>
                <a:sym typeface="Times New Roman"/>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sng" strike="noStrike" dirty="0">
                <a:solidFill>
                  <a:schemeClr val="hlink"/>
                </a:solidFill>
                <a:latin typeface="Times New Roman"/>
                <a:ea typeface="Times New Roman"/>
                <a:cs typeface="Times New Roman"/>
                <a:sym typeface="Times New Roman"/>
                <a:hlinkClick r:id="rId49"/>
              </a:rPr>
              <a:t>mal d'abstraction</a:t>
            </a:r>
            <a:r>
              <a:rPr lang="fr-FR" i="0" dirty="0">
                <a:solidFill>
                  <a:srgbClr val="333333"/>
                </a:solidFill>
                <a:latin typeface="Times New Roman"/>
                <a:ea typeface="Times New Roman"/>
                <a:cs typeface="Times New Roman"/>
                <a:sym typeface="Times New Roman"/>
              </a:rPr>
              <a:t>, un déracinement.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a:t>
            </a:r>
            <a:r>
              <a:rPr lang="fr-FR" i="0" u="sng" strike="noStrike" dirty="0" err="1">
                <a:solidFill>
                  <a:schemeClr val="hlink"/>
                </a:solidFill>
                <a:latin typeface="Times New Roman"/>
                <a:ea typeface="Times New Roman"/>
                <a:cs typeface="Times New Roman"/>
                <a:sym typeface="Times New Roman"/>
                <a:hlinkClick r:id="rId50"/>
              </a:rPr>
              <a:t>mondialatinisation</a:t>
            </a:r>
            <a:r>
              <a:rPr lang="fr-FR" i="0" dirty="0">
                <a:solidFill>
                  <a:srgbClr val="333333"/>
                </a:solidFill>
                <a:latin typeface="Times New Roman"/>
                <a:ea typeface="Times New Roman"/>
                <a:cs typeface="Times New Roman"/>
                <a:sym typeface="Times New Roman"/>
              </a:rPr>
              <a:t>, c'est ce déracinement du capitalisme télé-technoscientifique, cet </a:t>
            </a:r>
            <a:r>
              <a:rPr lang="fr-FR" i="0" u="sng" strike="noStrike" dirty="0">
                <a:solidFill>
                  <a:schemeClr val="hlink"/>
                </a:solidFill>
                <a:latin typeface="Times New Roman"/>
                <a:ea typeface="Times New Roman"/>
                <a:cs typeface="Times New Roman"/>
                <a:sym typeface="Times New Roman"/>
                <a:hlinkClick r:id="rId51"/>
              </a:rPr>
              <a:t>arrachement</a:t>
            </a:r>
            <a:r>
              <a:rPr lang="fr-FR" i="0" dirty="0">
                <a:solidFill>
                  <a:srgbClr val="333333"/>
                </a:solidFill>
                <a:latin typeface="Times New Roman"/>
                <a:ea typeface="Times New Roman"/>
                <a:cs typeface="Times New Roman"/>
                <a:sym typeface="Times New Roman"/>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sng" strike="noStrike" dirty="0">
                <a:solidFill>
                  <a:schemeClr val="hlink"/>
                </a:solidFill>
                <a:latin typeface="Times New Roman"/>
                <a:ea typeface="Times New Roman"/>
                <a:cs typeface="Times New Roman"/>
                <a:sym typeface="Times New Roman"/>
                <a:hlinkClick r:id="rId52"/>
              </a:rPr>
              <a:t>auto-immunité</a:t>
            </a:r>
            <a:r>
              <a:rPr lang="fr-FR" i="0" dirty="0">
                <a:solidFill>
                  <a:srgbClr val="333333"/>
                </a:solidFill>
                <a:latin typeface="Times New Roman"/>
                <a:ea typeface="Times New Roman"/>
                <a:cs typeface="Times New Roman"/>
                <a:sym typeface="Times New Roman"/>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a:t>
            </a:r>
            <a:r>
              <a:rPr lang="fr-FR" i="0" dirty="0" err="1">
                <a:solidFill>
                  <a:srgbClr val="333333"/>
                </a:solidFill>
                <a:latin typeface="Times New Roman"/>
                <a:ea typeface="Times New Roman"/>
                <a:cs typeface="Times New Roman"/>
                <a:sym typeface="Times New Roman"/>
              </a:rPr>
              <a:t>exapropriation</a:t>
            </a:r>
            <a:r>
              <a:rPr lang="fr-FR" i="0" dirty="0">
                <a:solidFill>
                  <a:srgbClr val="333333"/>
                </a:solidFill>
                <a:latin typeface="Times New Roman"/>
                <a:ea typeface="Times New Roman"/>
                <a:cs typeface="Times New Roman"/>
                <a:sym typeface="Times New Roman"/>
              </a:rPr>
              <a:t>, la science la plus pointue avec le mysticisme ou l'animisme, les technologies les plus sophistiquées avec la </a:t>
            </a:r>
            <a:r>
              <a:rPr lang="fr-FR" i="0" u="sng" strike="noStrike" dirty="0">
                <a:solidFill>
                  <a:schemeClr val="hlink"/>
                </a:solidFill>
                <a:latin typeface="Times New Roman"/>
                <a:ea typeface="Times New Roman"/>
                <a:cs typeface="Times New Roman"/>
                <a:sym typeface="Times New Roman"/>
                <a:hlinkClick r:id="rId53"/>
              </a:rPr>
              <a:t>sauvagerie la plus archaïque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5. Mutations.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d'aujourd'hui </a:t>
            </a:r>
            <a:r>
              <a:rPr lang="fr-FR" i="0" u="sng" strike="noStrike" dirty="0">
                <a:solidFill>
                  <a:schemeClr val="hlink"/>
                </a:solidFill>
                <a:latin typeface="Times New Roman"/>
                <a:ea typeface="Times New Roman"/>
                <a:cs typeface="Times New Roman"/>
                <a:sym typeface="Times New Roman"/>
                <a:hlinkClick r:id="rId54"/>
              </a:rPr>
              <a:t>transforment de fond en comble</a:t>
            </a:r>
            <a:r>
              <a:rPr lang="fr-FR" i="0" dirty="0">
                <a:solidFill>
                  <a:srgbClr val="333333"/>
                </a:solidFill>
                <a:latin typeface="Times New Roman"/>
                <a:ea typeface="Times New Roman"/>
                <a:cs typeface="Times New Roman"/>
                <a:sym typeface="Times New Roman"/>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sng" strike="noStrike" dirty="0">
                <a:solidFill>
                  <a:schemeClr val="hlink"/>
                </a:solidFill>
                <a:latin typeface="Times New Roman"/>
                <a:ea typeface="Times New Roman"/>
                <a:cs typeface="Times New Roman"/>
                <a:sym typeface="Times New Roman"/>
                <a:hlinkClick r:id="rId55"/>
              </a:rPr>
              <a:t>appareil psychique</a:t>
            </a:r>
            <a:r>
              <a:rPr lang="fr-FR" i="0" dirty="0">
                <a:solidFill>
                  <a:srgbClr val="333333"/>
                </a:solidFill>
                <a:latin typeface="Times New Roman"/>
                <a:ea typeface="Times New Roman"/>
                <a:cs typeface="Times New Roman"/>
                <a:sym typeface="Times New Roman"/>
              </a:rPr>
              <a:t> (délimitation des champs, lieux de lecture et d'interprétation). Elles </a:t>
            </a:r>
            <a:r>
              <a:rPr lang="fr-FR" i="0" u="sng" strike="noStrike" dirty="0">
                <a:solidFill>
                  <a:schemeClr val="hlink"/>
                </a:solidFill>
                <a:latin typeface="Times New Roman"/>
                <a:ea typeface="Times New Roman"/>
                <a:cs typeface="Times New Roman"/>
                <a:sym typeface="Times New Roman"/>
                <a:hlinkClick r:id="rId56"/>
              </a:rPr>
              <a:t>déplacent</a:t>
            </a:r>
            <a:r>
              <a:rPr lang="fr-FR" i="0" dirty="0">
                <a:solidFill>
                  <a:srgbClr val="333333"/>
                </a:solidFill>
                <a:latin typeface="Times New Roman"/>
                <a:ea typeface="Times New Roman"/>
                <a:cs typeface="Times New Roman"/>
                <a:sym typeface="Times New Roman"/>
              </a:rPr>
              <a:t> les frontières et </a:t>
            </a:r>
            <a:r>
              <a:rPr lang="fr-FR" i="0" u="sng" strike="noStrike" dirty="0">
                <a:solidFill>
                  <a:schemeClr val="hlink"/>
                </a:solidFill>
                <a:latin typeface="Times New Roman"/>
                <a:ea typeface="Times New Roman"/>
                <a:cs typeface="Times New Roman"/>
                <a:sym typeface="Times New Roman"/>
                <a:hlinkClick r:id="rId57"/>
              </a:rPr>
              <a:t>bouleversent l'expérience du lieu</a:t>
            </a:r>
            <a:r>
              <a:rPr lang="fr-FR" i="0" dirty="0">
                <a:solidFill>
                  <a:srgbClr val="333333"/>
                </a:solidFill>
                <a:latin typeface="Times New Roman"/>
                <a:ea typeface="Times New Roman"/>
                <a:cs typeface="Times New Roman"/>
                <a:sym typeface="Times New Roman"/>
              </a:rPr>
              <a:t>. Elles renouvellent la menace d'</a:t>
            </a:r>
            <a:r>
              <a:rPr lang="fr-FR" i="0" u="sng" strike="noStrike" dirty="0">
                <a:solidFill>
                  <a:schemeClr val="hlink"/>
                </a:solidFill>
                <a:latin typeface="Times New Roman"/>
                <a:ea typeface="Times New Roman"/>
                <a:cs typeface="Times New Roman"/>
                <a:sym typeface="Times New Roman"/>
                <a:hlinkClick r:id="rId58"/>
              </a:rPr>
              <a:t>expropriation</a:t>
            </a:r>
            <a:r>
              <a:rPr lang="fr-FR" i="0" dirty="0">
                <a:solidFill>
                  <a:srgbClr val="333333"/>
                </a:solidFill>
                <a:latin typeface="Times New Roman"/>
                <a:ea typeface="Times New Roman"/>
                <a:cs typeface="Times New Roman"/>
                <a:sym typeface="Times New Roman"/>
              </a:rPr>
              <a:t> qui est déjà dans tout rapport à l'autre. Elles entretiennent une </a:t>
            </a:r>
            <a:r>
              <a:rPr lang="fr-FR" i="0" u="sng" strike="noStrike" dirty="0">
                <a:solidFill>
                  <a:schemeClr val="hlink"/>
                </a:solidFill>
                <a:latin typeface="Times New Roman"/>
                <a:ea typeface="Times New Roman"/>
                <a:cs typeface="Times New Roman"/>
                <a:sym typeface="Times New Roman"/>
                <a:hlinkClick r:id="rId59"/>
              </a:rPr>
              <a:t>demande de déconstruction</a:t>
            </a:r>
            <a:r>
              <a:rPr lang="fr-FR" i="0" dirty="0">
                <a:solidFill>
                  <a:srgbClr val="333333"/>
                </a:solidFill>
                <a:latin typeface="Times New Roman"/>
                <a:ea typeface="Times New Roman"/>
                <a:cs typeface="Times New Roman"/>
                <a:sym typeface="Times New Roman"/>
              </a:rPr>
              <a:t> qui invite à penser un nouveau </a:t>
            </a:r>
            <a:r>
              <a:rPr lang="fr-FR" i="0" u="sng" strike="noStrike" dirty="0">
                <a:solidFill>
                  <a:schemeClr val="hlink"/>
                </a:solidFill>
                <a:latin typeface="Times New Roman"/>
                <a:ea typeface="Times New Roman"/>
                <a:cs typeface="Times New Roman"/>
                <a:sym typeface="Times New Roman"/>
                <a:hlinkClick r:id="rId60"/>
              </a:rPr>
              <a:t>concept du politique</a:t>
            </a:r>
            <a:r>
              <a:rPr lang="fr-FR" i="0" dirty="0">
                <a:solidFill>
                  <a:srgbClr val="333333"/>
                </a:solidFill>
                <a:latin typeface="Times New Roman"/>
                <a:ea typeface="Times New Roman"/>
                <a:cs typeface="Times New Roman"/>
                <a:sym typeface="Times New Roman"/>
              </a:rPr>
              <a:t>, une </a:t>
            </a:r>
            <a:r>
              <a:rPr lang="fr-FR" i="0" u="sng" strike="noStrike" dirty="0">
                <a:solidFill>
                  <a:schemeClr val="hlink"/>
                </a:solidFill>
                <a:latin typeface="Times New Roman"/>
                <a:ea typeface="Times New Roman"/>
                <a:cs typeface="Times New Roman"/>
                <a:sym typeface="Times New Roman"/>
                <a:hlinkClick r:id="rId61"/>
              </a:rPr>
              <a:t>nouvelle éthique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Que peuvent faire les intellectuels face à cet ensemble télé-techno-</a:t>
            </a:r>
            <a:r>
              <a:rPr lang="fr-FR" i="0" dirty="0" err="1">
                <a:solidFill>
                  <a:srgbClr val="333333"/>
                </a:solidFill>
                <a:latin typeface="Times New Roman"/>
                <a:ea typeface="Times New Roman"/>
                <a:cs typeface="Times New Roman"/>
                <a:sym typeface="Times New Roman"/>
              </a:rPr>
              <a:t>scientifico</a:t>
            </a:r>
            <a:r>
              <a:rPr lang="fr-FR" i="0" dirty="0">
                <a:solidFill>
                  <a:srgbClr val="333333"/>
                </a:solidFill>
                <a:latin typeface="Times New Roman"/>
                <a:ea typeface="Times New Roman"/>
                <a:cs typeface="Times New Roman"/>
                <a:sym typeface="Times New Roman"/>
              </a:rPr>
              <a:t>-industriel? Ils doivent s'organiser, imposer des </a:t>
            </a:r>
            <a:r>
              <a:rPr lang="fr-FR" i="0" u="sng" strike="noStrike" dirty="0">
                <a:solidFill>
                  <a:schemeClr val="hlink"/>
                </a:solidFill>
                <a:latin typeface="Times New Roman"/>
                <a:ea typeface="Times New Roman"/>
                <a:cs typeface="Times New Roman"/>
                <a:sym typeface="Times New Roman"/>
                <a:hlinkClick r:id="rId62"/>
              </a:rPr>
              <a:t>normes</a:t>
            </a:r>
            <a:r>
              <a:rPr lang="fr-FR" i="0" dirty="0">
                <a:solidFill>
                  <a:srgbClr val="333333"/>
                </a:solidFill>
                <a:latin typeface="Times New Roman"/>
                <a:ea typeface="Times New Roman"/>
                <a:cs typeface="Times New Roman"/>
                <a:sym typeface="Times New Roman"/>
              </a:rPr>
              <a:t> et des conditions qui permettent à leur point de vue d'être entendu - ce qui peut passer par l'utilisation, voire la mise en œuvre, de ces mêmes télé-technologies. Du moindre appel téléphonique, on attend une réponse qui peut être </a:t>
            </a:r>
            <a:r>
              <a:rPr lang="fr-FR" i="0" u="sng" strike="noStrike" dirty="0">
                <a:solidFill>
                  <a:schemeClr val="hlink"/>
                </a:solidFill>
                <a:latin typeface="Times New Roman"/>
                <a:ea typeface="Times New Roman"/>
                <a:cs typeface="Times New Roman"/>
                <a:sym typeface="Times New Roman"/>
                <a:hlinkClick r:id="rId63"/>
              </a:rPr>
              <a:t>prophétique</a:t>
            </a:r>
            <a:r>
              <a:rPr lang="fr-FR" i="0" dirty="0">
                <a:solidFill>
                  <a:srgbClr val="333333"/>
                </a:solidFill>
                <a:latin typeface="Times New Roman"/>
                <a:ea typeface="Times New Roman"/>
                <a:cs typeface="Times New Roman"/>
                <a:sym typeface="Times New Roman"/>
              </a:rPr>
              <a:t>. Chaque voix peut être hantée par une autre voix, </a:t>
            </a:r>
            <a:r>
              <a:rPr lang="fr-FR" i="0" u="sng" strike="noStrike" dirty="0">
                <a:solidFill>
                  <a:schemeClr val="hlink"/>
                </a:solidFill>
                <a:latin typeface="Times New Roman"/>
                <a:ea typeface="Times New Roman"/>
                <a:cs typeface="Times New Roman"/>
                <a:sym typeface="Times New Roman"/>
                <a:hlinkClick r:id="rId64"/>
              </a:rPr>
              <a:t>imprévisible</a:t>
            </a:r>
            <a:r>
              <a:rPr lang="fr-FR" i="0" dirty="0">
                <a:solidFill>
                  <a:srgbClr val="333333"/>
                </a:solidFill>
                <a:latin typeface="Times New Roman"/>
                <a:ea typeface="Times New Roman"/>
                <a:cs typeface="Times New Roman"/>
                <a:sym typeface="Times New Roman"/>
              </a:rPr>
              <a:t>.” (https://www.idixa.net/Pixa/pagixa-0611051647.html)</a:t>
            </a:r>
            <a:endParaRPr i="0" dirty="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0"/>
              </a:spcBef>
              <a:spcAft>
                <a:spcPts val="0"/>
              </a:spcAft>
              <a:buNone/>
            </a:pPr>
            <a:r>
              <a:rPr lang="fr-FR" dirty="0"/>
              <a:t>4) Sur les avatars, voir </a:t>
            </a:r>
            <a:r>
              <a:rPr lang="fr-FR" dirty="0" err="1"/>
              <a:t>Doueihi</a:t>
            </a:r>
            <a:r>
              <a:rPr lang="fr-FR" dirty="0"/>
              <a:t>, 2011, p. 147-150.</a:t>
            </a:r>
            <a:endParaRPr dirty="0"/>
          </a:p>
        </p:txBody>
      </p:sp>
      <p:sp>
        <p:nvSpPr>
          <p:cNvPr id="1337" name="Google Shape;1337;p1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164</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u="sng" dirty="0"/>
              <a:t>Remarques</a:t>
            </a:r>
          </a:p>
          <a:p>
            <a:endParaRPr lang="en-US" b="1" u="sng" dirty="0"/>
          </a:p>
          <a:p>
            <a:r>
              <a:rPr lang="fr-FR" b="0" u="none" noProof="0" dirty="0"/>
              <a:t>Hologramme de Michal Jackson </a:t>
            </a:r>
            <a:r>
              <a:rPr lang="fr-FR" b="0" u="none" dirty="0"/>
              <a:t>ou de </a:t>
            </a:r>
            <a:r>
              <a:rPr lang="fr-FR" b="0" u="none" dirty="0" err="1"/>
              <a:t>Tupac</a:t>
            </a:r>
            <a:r>
              <a:rPr lang="fr-FR" b="0" u="none" dirty="0"/>
              <a:t>, mélange de la “</a:t>
            </a:r>
            <a:r>
              <a:rPr lang="fr-FR" b="0" u="none" dirty="0" err="1"/>
              <a:t>spectralité</a:t>
            </a:r>
            <a:r>
              <a:rPr lang="fr-FR" b="0" u="none" dirty="0"/>
              <a:t>” technologique de l’image et du spectacle dit “vivant” </a:t>
            </a:r>
          </a:p>
          <a:p>
            <a:pPr algn="l"/>
            <a:r>
              <a:rPr lang="en-US" b="0" u="none" dirty="0"/>
              <a:t>- </a:t>
            </a:r>
            <a:r>
              <a:rPr lang="en-US" b="0" u="none" dirty="0" err="1"/>
              <a:t>voir</a:t>
            </a:r>
            <a:r>
              <a:rPr lang="en-US" b="0" u="none" dirty="0"/>
              <a:t> Wikipédia, art. “</a:t>
            </a:r>
            <a:r>
              <a:rPr lang="en-US" b="0" u="none" dirty="0" err="1"/>
              <a:t>hologramme</a:t>
            </a:r>
            <a:r>
              <a:rPr lang="en-US" b="0" u="none" dirty="0"/>
              <a:t>) : “</a:t>
            </a:r>
            <a:r>
              <a:rPr lang="fr-FR" b="0" i="0" dirty="0">
                <a:solidFill>
                  <a:srgbClr val="202122"/>
                </a:solidFill>
                <a:effectLst/>
                <a:latin typeface="Arial" panose="020B0604020202020204" pitchFamily="34" charset="0"/>
              </a:rPr>
              <a:t>Le 15 avril 2012, à l'occasion du </a:t>
            </a:r>
            <a:r>
              <a:rPr lang="fr-FR" b="0" i="0" u="none" strike="noStrike" dirty="0">
                <a:solidFill>
                  <a:srgbClr val="0645AD"/>
                </a:solidFill>
                <a:effectLst/>
                <a:latin typeface="Arial" panose="020B0604020202020204" pitchFamily="34" charset="0"/>
                <a:hlinkClick r:id="rId3" tooltip="Coachella Festival"/>
              </a:rPr>
              <a:t>festival </a:t>
            </a:r>
            <a:r>
              <a:rPr lang="fr-FR" b="0" i="0" u="none" strike="noStrike" dirty="0" err="1">
                <a:solidFill>
                  <a:srgbClr val="0645AD"/>
                </a:solidFill>
                <a:effectLst/>
                <a:latin typeface="Arial" panose="020B0604020202020204" pitchFamily="34" charset="0"/>
                <a:hlinkClick r:id="rId3" tooltip="Coachella Festival"/>
              </a:rPr>
              <a:t>Coachella</a:t>
            </a:r>
            <a:r>
              <a:rPr lang="fr-FR" b="0" i="0" dirty="0">
                <a:solidFill>
                  <a:srgbClr val="202122"/>
                </a:solidFill>
                <a:effectLst/>
                <a:latin typeface="Arial" panose="020B0604020202020204" pitchFamily="34" charset="0"/>
              </a:rPr>
              <a:t>, a eu lieu le premier duo entre l'artiste hip-hop </a:t>
            </a:r>
            <a:r>
              <a:rPr lang="fr-FR" b="0" i="0" u="none" strike="noStrike" dirty="0" err="1">
                <a:solidFill>
                  <a:srgbClr val="0645AD"/>
                </a:solidFill>
                <a:effectLst/>
                <a:latin typeface="Arial" panose="020B0604020202020204" pitchFamily="34" charset="0"/>
                <a:hlinkClick r:id="rId4" tooltip="Snoop Dogg"/>
              </a:rPr>
              <a:t>Snoop</a:t>
            </a:r>
            <a:r>
              <a:rPr lang="fr-FR" b="0" i="0" u="none" strike="noStrike" dirty="0">
                <a:solidFill>
                  <a:srgbClr val="0645AD"/>
                </a:solidFill>
                <a:effectLst/>
                <a:latin typeface="Arial" panose="020B0604020202020204" pitchFamily="34" charset="0"/>
                <a:hlinkClick r:id="rId4" tooltip="Snoop Dogg"/>
              </a:rPr>
              <a:t> </a:t>
            </a:r>
            <a:r>
              <a:rPr lang="fr-FR" b="0" i="0" u="none" strike="noStrike" dirty="0" err="1">
                <a:solidFill>
                  <a:srgbClr val="0645AD"/>
                </a:solidFill>
                <a:effectLst/>
                <a:latin typeface="Arial" panose="020B0604020202020204" pitchFamily="34" charset="0"/>
                <a:hlinkClick r:id="rId4" tooltip="Snoop Dogg"/>
              </a:rPr>
              <a:t>Dogg</a:t>
            </a:r>
            <a:r>
              <a:rPr lang="fr-FR" b="0" i="0" dirty="0">
                <a:solidFill>
                  <a:srgbClr val="202122"/>
                </a:solidFill>
                <a:effectLst/>
                <a:latin typeface="Arial" panose="020B0604020202020204" pitchFamily="34" charset="0"/>
              </a:rPr>
              <a:t> et une reproduction holographique (calculée en 3D mais toujours affichée en 2D) du rappeur mythique </a:t>
            </a:r>
            <a:r>
              <a:rPr lang="fr-FR" b="0" i="0" u="none" strike="noStrike" dirty="0" err="1">
                <a:solidFill>
                  <a:srgbClr val="0645AD"/>
                </a:solidFill>
                <a:effectLst/>
                <a:latin typeface="Arial" panose="020B0604020202020204" pitchFamily="34" charset="0"/>
                <a:hlinkClick r:id="rId5" tooltip="Tupac Shakur"/>
              </a:rPr>
              <a:t>Tupac</a:t>
            </a:r>
            <a:r>
              <a:rPr lang="fr-FR" b="0" i="0" u="none" strike="noStrike" dirty="0">
                <a:solidFill>
                  <a:srgbClr val="0645AD"/>
                </a:solidFill>
                <a:effectLst/>
                <a:latin typeface="Arial" panose="020B0604020202020204" pitchFamily="34" charset="0"/>
                <a:hlinkClick r:id="rId5" tooltip="Tupac Shakur"/>
              </a:rPr>
              <a:t> </a:t>
            </a:r>
            <a:r>
              <a:rPr lang="fr-FR" b="0" i="0" u="none" strike="noStrike" dirty="0" err="1">
                <a:solidFill>
                  <a:srgbClr val="0645AD"/>
                </a:solidFill>
                <a:effectLst/>
                <a:latin typeface="Arial" panose="020B0604020202020204" pitchFamily="34" charset="0"/>
                <a:hlinkClick r:id="rId5" tooltip="Tupac Shakur"/>
              </a:rPr>
              <a:t>Shakur</a:t>
            </a:r>
            <a:r>
              <a:rPr lang="fr-FR" b="0" i="0" dirty="0">
                <a:solidFill>
                  <a:srgbClr val="202122"/>
                </a:solidFill>
                <a:effectLst/>
                <a:latin typeface="Arial" panose="020B0604020202020204" pitchFamily="34" charset="0"/>
              </a:rPr>
              <a:t>. Celle-ci fut créée par le studio AV Concepts d'après une idée originale de </a:t>
            </a:r>
            <a:r>
              <a:rPr lang="fr-FR" b="0" i="0" u="none" strike="noStrike" dirty="0">
                <a:solidFill>
                  <a:srgbClr val="0645AD"/>
                </a:solidFill>
                <a:effectLst/>
                <a:latin typeface="Arial" panose="020B0604020202020204" pitchFamily="34" charset="0"/>
                <a:hlinkClick r:id="rId6" tooltip="Dr Dre"/>
              </a:rPr>
              <a:t>Dr Dre</a:t>
            </a:r>
            <a:r>
              <a:rPr lang="fr-FR" b="0" i="0" dirty="0">
                <a:solidFill>
                  <a:srgbClr val="202122"/>
                </a:solidFill>
                <a:effectLst/>
                <a:latin typeface="Arial" panose="020B0604020202020204" pitchFamily="34" charset="0"/>
              </a:rPr>
              <a:t> et grâce à l'approbation d'</a:t>
            </a:r>
            <a:r>
              <a:rPr lang="fr-FR" b="0" i="0" dirty="0" err="1">
                <a:solidFill>
                  <a:srgbClr val="202122"/>
                </a:solidFill>
                <a:effectLst/>
                <a:latin typeface="Arial" panose="020B0604020202020204" pitchFamily="34" charset="0"/>
              </a:rPr>
              <a:t>Afeni</a:t>
            </a:r>
            <a:r>
              <a:rPr lang="fr-FR" b="0" i="0" dirty="0">
                <a:solidFill>
                  <a:srgbClr val="202122"/>
                </a:solidFill>
                <a:effectLst/>
                <a:latin typeface="Arial" panose="020B0604020202020204" pitchFamily="34" charset="0"/>
              </a:rPr>
              <a:t> </a:t>
            </a:r>
            <a:r>
              <a:rPr lang="fr-FR" b="0" i="0" dirty="0" err="1">
                <a:solidFill>
                  <a:srgbClr val="202122"/>
                </a:solidFill>
                <a:effectLst/>
                <a:latin typeface="Arial" panose="020B0604020202020204" pitchFamily="34" charset="0"/>
              </a:rPr>
              <a:t>Shakur</a:t>
            </a:r>
            <a:r>
              <a:rPr lang="fr-FR" b="0" i="0" dirty="0">
                <a:solidFill>
                  <a:srgbClr val="202122"/>
                </a:solidFill>
                <a:effectLst/>
                <a:latin typeface="Arial" panose="020B0604020202020204" pitchFamily="34" charset="0"/>
              </a:rPr>
              <a:t> (la mère de l'artiste mort en 1996). La création de l'hologramme, qui dura plus de quatre mois et qui coûta quelques centaines de milliers de dollars, ne fut pas de tout repos selon les dires de Nick Smith, président de la firme chargée de la production... »</a:t>
            </a:r>
          </a:p>
          <a:p>
            <a:r>
              <a:rPr lang="fr-FR" dirty="0"/>
              <a:t>- https://www.huffingtonpost.fr/2014/05/19/michael-jackson-hologramme-billboard-music-awards-video_n_5349741.html </a:t>
            </a:r>
            <a:endParaRPr lang="en-US" b="0" u="none" dirty="0"/>
          </a:p>
          <a:p>
            <a:endParaRPr lang="en-US" b="1" u="sng" dirty="0"/>
          </a:p>
          <a:p>
            <a:r>
              <a:rPr lang="en-US" b="1" u="sng" dirty="0"/>
              <a:t>Sources :</a:t>
            </a:r>
          </a:p>
          <a:p>
            <a:pPr marL="228600" indent="-228600">
              <a:buAutoNum type="arabicParenR"/>
            </a:pPr>
            <a:r>
              <a:rPr lang="fr-FR" b="1" u="sng" noProof="0" dirty="0"/>
              <a:t>Projet de Gordon Bell de conservation de l’ensemble de sa vie (notion de </a:t>
            </a:r>
            <a:r>
              <a:rPr lang="fr-FR" b="1" u="sng" noProof="0" dirty="0" err="1"/>
              <a:t>Lifelog</a:t>
            </a:r>
            <a:r>
              <a:rPr lang="fr-FR" b="1" u="sng" noProof="0" dirty="0"/>
              <a:t>)</a:t>
            </a:r>
          </a:p>
          <a:p>
            <a:pPr marL="0" indent="0">
              <a:buNone/>
            </a:pPr>
            <a:r>
              <a:rPr lang="en-US" b="0" u="sng" dirty="0"/>
              <a:t>https://fr.wikipedia.org/wiki/Gordon_Bell_(ing%C3%A9nieur) </a:t>
            </a:r>
          </a:p>
          <a:p>
            <a:pPr marL="0" indent="0">
              <a:buNone/>
            </a:pPr>
            <a:r>
              <a:rPr lang="en-US" b="0" u="sng" dirty="0"/>
              <a:t>https://gordonbell.azurewebsites.net/</a:t>
            </a:r>
          </a:p>
          <a:p>
            <a:pPr marL="0" indent="0">
              <a:buNone/>
            </a:pPr>
            <a:r>
              <a:rPr lang="en-US" b="0" u="sng" dirty="0"/>
              <a:t>https://fr.wikipedia.org/wiki/MyLifeBits</a:t>
            </a:r>
          </a:p>
          <a:p>
            <a:pPr marL="0" indent="0">
              <a:buNone/>
            </a:pPr>
            <a:r>
              <a:rPr lang="en-US" b="0" u="sng" dirty="0"/>
              <a:t>https://en.wikipedia.org/wiki/Lifelog</a:t>
            </a:r>
          </a:p>
          <a:p>
            <a:pPr marL="0" indent="0">
              <a:buNone/>
            </a:pPr>
            <a:r>
              <a:rPr lang="en-US" b="0" u="sng" dirty="0"/>
              <a:t>https://www.microsoft.com/en-us/research/publication/mylifebits-a-personal-database-for-everything/</a:t>
            </a:r>
          </a:p>
          <a:p>
            <a:pPr marL="228600" indent="-228600">
              <a:buAutoNum type="arabicParenR"/>
            </a:pPr>
            <a:endParaRPr lang="en-US" b="1" u="sng" dirty="0"/>
          </a:p>
          <a:p>
            <a:pPr marL="228600" indent="-228600">
              <a:buAutoNum type="arabicParenR"/>
            </a:pPr>
            <a:r>
              <a:rPr lang="en-US" b="1" u="sng" dirty="0"/>
              <a:t>Sur le “</a:t>
            </a:r>
            <a:r>
              <a:rPr lang="en-US" b="1" u="sng" dirty="0" err="1"/>
              <a:t>deuil</a:t>
            </a:r>
            <a:r>
              <a:rPr lang="en-US" b="1" u="sng" dirty="0"/>
              <a:t> numérique”</a:t>
            </a:r>
          </a:p>
          <a:p>
            <a:r>
              <a:rPr lang="fr-FR" sz="1200" u="sng" dirty="0">
                <a:solidFill>
                  <a:srgbClr val="00FFFF"/>
                </a:solidFill>
                <a:latin typeface="Cambria"/>
                <a:ea typeface="Cambria"/>
                <a:cs typeface="Cambria"/>
                <a:sym typeface="Cambria"/>
              </a:rPr>
              <a:t>https://www.liberation.fr/apps/2015/08/facebook/#chapitre-1</a:t>
            </a:r>
          </a:p>
          <a:p>
            <a:r>
              <a:rPr lang="fr-FR" sz="1100" u="sng" dirty="0">
                <a:solidFill>
                  <a:srgbClr val="00FFFF"/>
                </a:solidFill>
                <a:hlinkClick r:id="rId7">
                  <a:extLst>
                    <a:ext uri="{A12FA001-AC4F-418D-AE19-62706E023703}">
                      <ahyp:hlinkClr xmlns:ahyp="http://schemas.microsoft.com/office/drawing/2018/hyperlinkcolor" val="tx"/>
                    </a:ext>
                  </a:extLst>
                </a:hlinkClick>
              </a:rPr>
              <a:t>https://www.youtube.com/watch?v=IgsTTcUCETU</a:t>
            </a:r>
            <a:endParaRPr lang="fr-FR" sz="1200" dirty="0">
              <a:solidFill>
                <a:srgbClr val="00FFFF"/>
              </a:solidFill>
              <a:latin typeface="Cambria"/>
              <a:ea typeface="Cambria"/>
              <a:cs typeface="Cambria"/>
              <a:sym typeface="Cambri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0563C1"/>
                </a:solidFill>
                <a:hlinkClick r:id="rId8">
                  <a:extLst>
                    <a:ext uri="{A12FA001-AC4F-418D-AE19-62706E023703}">
                      <ahyp:hlinkClr xmlns:ahyp="http://schemas.microsoft.com/office/drawing/2018/hyperlinkcolor" val="tx"/>
                    </a:ext>
                  </a:extLst>
                </a:hlinkClick>
              </a:rPr>
              <a:t>https://www.cairn.info/revue-chimeres-2008-1-page-133.htm#re16no16</a:t>
            </a:r>
            <a:r>
              <a:rPr lang="en-US" dirty="0"/>
              <a:t> </a:t>
            </a:r>
            <a:endParaRPr lang="en-US" b="1" u="sng" dirty="0"/>
          </a:p>
          <a:p>
            <a:pPr marL="0" indent="0">
              <a:buNone/>
            </a:pPr>
            <a:r>
              <a:rPr lang="en-US" dirty="0"/>
              <a:t>“</a:t>
            </a:r>
            <a:r>
              <a:rPr lang="fr-FR" dirty="0">
                <a:effectLst/>
              </a:rPr>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r>
              <a:rPr lang="en-US" dirty="0">
                <a:effectLst/>
              </a:rPr>
              <a:t>”</a:t>
            </a:r>
            <a:endParaRPr lang="en-US" b="1" u="sng" dirty="0"/>
          </a:p>
          <a:p>
            <a:endParaRPr lang="en-US" b="1" u="sng" dirty="0"/>
          </a:p>
          <a:p>
            <a:r>
              <a:rPr lang="en-US" b="1" u="sng" dirty="0"/>
              <a:t>2) Travail artistes </a:t>
            </a:r>
            <a:r>
              <a:rPr lang="en-US" b="1" u="sng" dirty="0" err="1"/>
              <a:t>contemporains</a:t>
            </a:r>
            <a:endParaRPr lang="en-US" b="1" u="sng" dirty="0"/>
          </a:p>
          <a:p>
            <a:r>
              <a:rPr lang="fr-FR" dirty="0">
                <a:hlinkClick r:id="rId9"/>
              </a:rPr>
              <a:t>https://etoy.com/projects/mission-eternity/</a:t>
            </a:r>
            <a:r>
              <a:rPr lang="en-US" dirty="0"/>
              <a:t> </a:t>
            </a:r>
          </a:p>
          <a:p>
            <a:r>
              <a:rPr lang="en-US" dirty="0">
                <a:hlinkClick r:id="rId10"/>
              </a:rPr>
              <a:t>https://www.youtube.com/watch?v=PP4uvFQcbD4</a:t>
            </a:r>
            <a:endParaRPr lang="en-US" dirty="0"/>
          </a:p>
          <a:p>
            <a:endParaRPr lang="en-US" b="1" u="sng" dirty="0"/>
          </a:p>
          <a:p>
            <a:r>
              <a:rPr lang="en-US" b="1" u="sng" dirty="0"/>
              <a:t>3) Sur la “</a:t>
            </a:r>
            <a:r>
              <a:rPr lang="en-US" b="1" u="sng" dirty="0" err="1"/>
              <a:t>spectralité</a:t>
            </a:r>
            <a:r>
              <a:rPr lang="en-US" b="1" u="sng" dirty="0"/>
              <a:t>” pour Derrida</a:t>
            </a:r>
          </a:p>
          <a:p>
            <a:r>
              <a:rPr lang="en-US" b="0" u="none" dirty="0"/>
              <a:t>Pierre </a:t>
            </a:r>
            <a:r>
              <a:rPr lang="en-US" b="0" u="none" dirty="0" err="1"/>
              <a:t>Delain</a:t>
            </a:r>
            <a:r>
              <a:rPr lang="en-US" b="0" u="none" dirty="0"/>
              <a:t>, </a:t>
            </a:r>
            <a:r>
              <a:rPr lang="en-US" b="0" u="none" dirty="0" err="1"/>
              <a:t>derridex</a:t>
            </a:r>
            <a:endParaRPr lang="en-US" b="0" u="none" dirty="0"/>
          </a:p>
          <a:p>
            <a:r>
              <a:rPr lang="en-US" dirty="0"/>
              <a:t>“</a:t>
            </a:r>
            <a:r>
              <a:rPr lang="fr-FR" i="0" dirty="0">
                <a:solidFill>
                  <a:srgbClr val="333333"/>
                </a:solidFill>
                <a:effectLst/>
                <a:latin typeface="Times New Roman" panose="02020603050405020304" pitchFamily="18" charset="0"/>
              </a:rPr>
              <a:t>1. Télé-techno-discursivités.</a:t>
            </a:r>
          </a:p>
          <a:p>
            <a:r>
              <a:rPr lang="fr-FR" i="0" dirty="0">
                <a:solidFill>
                  <a:srgbClr val="333333"/>
                </a:solidFill>
                <a:effectLst/>
                <a:latin typeface="Times New Roman" panose="02020603050405020304" pitchFamily="18" charset="0"/>
              </a:rPr>
              <a:t>Pour nommer un ensemble complexe aux frontières floues, un vaste conglomérat regroupant les médias, la science, la technique, la télévision, l'audiovisuel, l'Internet etc..., Jacques Derrida se sert d'une série de syntagmes plus ou moins interchangeables : </a:t>
            </a:r>
            <a:r>
              <a:rPr lang="fr-FR" i="0" dirty="0" err="1">
                <a:solidFill>
                  <a:srgbClr val="333333"/>
                </a:solidFill>
                <a:effectLst/>
                <a:latin typeface="Times New Roman" panose="02020603050405020304" pitchFamily="18" charset="0"/>
              </a:rPr>
              <a:t>télé-communications</a:t>
            </a:r>
            <a:r>
              <a:rPr lang="fr-FR" i="0" dirty="0">
                <a:solidFill>
                  <a:srgbClr val="333333"/>
                </a:solidFill>
                <a:effectLst/>
                <a:latin typeface="Times New Roman" panose="02020603050405020304" pitchFamily="18" charset="0"/>
              </a:rPr>
              <a:t>, télé-technique, télé-techno-science, techno-télé-discursivité, etc.... Cet ensemble comprend aussi le </a:t>
            </a:r>
            <a:r>
              <a:rPr lang="fr-FR" i="0" u="none" strike="noStrike" dirty="0">
                <a:solidFill>
                  <a:srgbClr val="990000"/>
                </a:solidFill>
                <a:effectLst/>
                <a:latin typeface="Times New Roman" panose="02020603050405020304" pitchFamily="18" charset="0"/>
                <a:hlinkClick r:id="rId11"/>
              </a:rPr>
              <a:t>cinéma</a:t>
            </a:r>
            <a:r>
              <a:rPr lang="fr-FR" i="0" dirty="0">
                <a:solidFill>
                  <a:srgbClr val="333333"/>
                </a:solidFill>
                <a:effectLst/>
                <a:latin typeface="Times New Roman" panose="02020603050405020304" pitchFamily="18" charset="0"/>
              </a:rPr>
              <a:t>, mais la </a:t>
            </a:r>
            <a:r>
              <a:rPr lang="fr-FR" i="0" u="none" strike="noStrike" dirty="0">
                <a:solidFill>
                  <a:srgbClr val="990000"/>
                </a:solidFill>
                <a:effectLst/>
                <a:latin typeface="Times New Roman" panose="02020603050405020304" pitchFamily="18" charset="0"/>
                <a:hlinkClick r:id="rId12"/>
              </a:rPr>
              <a:t>photo</a:t>
            </a:r>
            <a:r>
              <a:rPr lang="fr-FR" i="0" dirty="0">
                <a:solidFill>
                  <a:srgbClr val="333333"/>
                </a:solidFill>
                <a:effectLst/>
                <a:latin typeface="Times New Roman" panose="02020603050405020304" pitchFamily="18" charset="0"/>
              </a:rPr>
              <a:t>, silencieuse, s'en distingue. En tant que savoir-faire pratique, il est </a:t>
            </a:r>
            <a:r>
              <a:rPr lang="fr-FR" i="0" u="none" strike="noStrike" dirty="0">
                <a:solidFill>
                  <a:srgbClr val="990000"/>
                </a:solidFill>
                <a:effectLst/>
                <a:latin typeface="Times New Roman" panose="02020603050405020304" pitchFamily="18" charset="0"/>
                <a:hlinkClick r:id="rId13"/>
              </a:rPr>
              <a:t>performatif</a:t>
            </a:r>
            <a:r>
              <a:rPr lang="fr-FR" i="0" dirty="0">
                <a:solidFill>
                  <a:srgbClr val="333333"/>
                </a:solidFill>
                <a:effectLst/>
                <a:latin typeface="Times New Roman" panose="02020603050405020304" pitchFamily="18" charset="0"/>
              </a:rPr>
              <a:t>. Un acte techno-scientifique est toujours une intervention, une mise en œuvre, un </a:t>
            </a:r>
            <a:r>
              <a:rPr lang="fr-FR" i="1" dirty="0">
                <a:solidFill>
                  <a:srgbClr val="333333"/>
                </a:solidFill>
                <a:effectLst/>
                <a:latin typeface="Times New Roman" panose="02020603050405020304" pitchFamily="18" charset="0"/>
              </a:rPr>
              <a:t>faire</a:t>
            </a:r>
            <a:r>
              <a:rPr lang="fr-FR" i="0" dirty="0">
                <a:solidFill>
                  <a:srgbClr val="333333"/>
                </a:solidFill>
                <a:effectLst/>
                <a:latin typeface="Times New Roman" panose="02020603050405020304" pitchFamily="18" charset="0"/>
              </a:rPr>
              <a:t>. Il joue avec les distances, les vitesses, le lieu; il délocalise, éloigne et rapproche. Pour qui ne sait pas comment "marchent" les technologies, leur fonctionnement </a:t>
            </a:r>
            <a:r>
              <a:rPr lang="fr-FR" i="0" u="none" strike="noStrike" dirty="0">
                <a:solidFill>
                  <a:srgbClr val="990000"/>
                </a:solidFill>
                <a:effectLst/>
                <a:latin typeface="Times New Roman" panose="02020603050405020304" pitchFamily="18" charset="0"/>
                <a:hlinkClick r:id="rId14"/>
              </a:rPr>
              <a:t>quasi-miraculeux</a:t>
            </a:r>
            <a:r>
              <a:rPr lang="fr-FR" i="0" dirty="0">
                <a:solidFill>
                  <a:srgbClr val="333333"/>
                </a:solidFill>
                <a:effectLst/>
                <a:latin typeface="Times New Roman" panose="02020603050405020304" pitchFamily="18" charset="0"/>
              </a:rPr>
              <a:t> produit une croyance, un acte de foi.</a:t>
            </a:r>
          </a:p>
          <a:p>
            <a:r>
              <a:rPr lang="fr-FR" i="0" dirty="0">
                <a:solidFill>
                  <a:srgbClr val="333333"/>
                </a:solidFill>
                <a:effectLst/>
                <a:latin typeface="Times New Roman" panose="02020603050405020304" pitchFamily="18" charset="0"/>
              </a:rPr>
              <a:t>Les </a:t>
            </a:r>
            <a:r>
              <a:rPr lang="fr-FR" i="0" dirty="0" err="1">
                <a:solidFill>
                  <a:srgbClr val="333333"/>
                </a:solidFill>
                <a:effectLst/>
                <a:latin typeface="Times New Roman" panose="02020603050405020304" pitchFamily="18" charset="0"/>
              </a:rPr>
              <a:t>télétechnologies</a:t>
            </a:r>
            <a:r>
              <a:rPr lang="fr-FR" i="0" dirty="0">
                <a:solidFill>
                  <a:srgbClr val="333333"/>
                </a:solidFill>
                <a:effectLst/>
                <a:latin typeface="Times New Roman" panose="02020603050405020304" pitchFamily="18" charset="0"/>
              </a:rPr>
              <a:t> ne sont pas nouvelles dans leur </a:t>
            </a:r>
            <a:r>
              <a:rPr lang="fr-FR" i="0" u="none" strike="noStrike" dirty="0">
                <a:solidFill>
                  <a:srgbClr val="990000"/>
                </a:solidFill>
                <a:effectLst/>
                <a:latin typeface="Times New Roman" panose="02020603050405020304" pitchFamily="18" charset="0"/>
                <a:hlinkClick r:id="rId15"/>
              </a:rPr>
              <a:t>principe</a:t>
            </a:r>
            <a:r>
              <a:rPr lang="fr-FR" i="0" dirty="0">
                <a:solidFill>
                  <a:srgbClr val="333333"/>
                </a:solidFill>
                <a:effectLst/>
                <a:latin typeface="Times New Roman" panose="02020603050405020304" pitchFamily="18" charset="0"/>
              </a:rPr>
              <a:t>. Dès le 17ème siècle, on commence à </a:t>
            </a:r>
            <a:r>
              <a:rPr lang="fr-FR" i="1" dirty="0">
                <a:solidFill>
                  <a:srgbClr val="333333"/>
                </a:solidFill>
                <a:effectLst/>
                <a:latin typeface="Times New Roman" panose="02020603050405020304" pitchFamily="18" charset="0"/>
              </a:rPr>
              <a:t>inventer</a:t>
            </a:r>
            <a:r>
              <a:rPr lang="fr-FR" i="0" dirty="0">
                <a:solidFill>
                  <a:srgbClr val="333333"/>
                </a:solidFill>
                <a:effectLst/>
                <a:latin typeface="Times New Roman" panose="02020603050405020304" pitchFamily="18" charset="0"/>
              </a:rPr>
              <a:t> à la façon moderne : en fabriquant des </a:t>
            </a:r>
            <a:r>
              <a:rPr lang="fr-FR" i="0" u="none" strike="noStrike" dirty="0">
                <a:solidFill>
                  <a:srgbClr val="990000"/>
                </a:solidFill>
                <a:effectLst/>
                <a:latin typeface="Times New Roman" panose="02020603050405020304" pitchFamily="18" charset="0"/>
                <a:hlinkClick r:id="rId16"/>
              </a:rPr>
              <a:t>dispositifs techniques</a:t>
            </a:r>
            <a:r>
              <a:rPr lang="fr-FR" i="0" dirty="0">
                <a:solidFill>
                  <a:srgbClr val="333333"/>
                </a:solidFill>
                <a:effectLst/>
                <a:latin typeface="Times New Roman" panose="02020603050405020304" pitchFamily="18" charset="0"/>
              </a:rPr>
              <a:t> ou des machines, en </a:t>
            </a:r>
            <a:r>
              <a:rPr lang="fr-FR" i="0" u="none" strike="noStrike" dirty="0">
                <a:solidFill>
                  <a:srgbClr val="990000"/>
                </a:solidFill>
                <a:effectLst/>
                <a:latin typeface="Times New Roman" panose="02020603050405020304" pitchFamily="18" charset="0"/>
                <a:hlinkClick r:id="rId17"/>
              </a:rPr>
              <a:t>suscitant</a:t>
            </a:r>
            <a:r>
              <a:rPr lang="fr-FR" i="0" dirty="0">
                <a:solidFill>
                  <a:srgbClr val="333333"/>
                </a:solidFill>
                <a:effectLst/>
                <a:latin typeface="Times New Roman" panose="02020603050405020304" pitchFamily="18" charset="0"/>
              </a:rPr>
              <a:t> le désir de produire de nouvelles inventions. Mais la productivité technologique est plus vieille encore, elle hante l'</a:t>
            </a:r>
            <a:r>
              <a:rPr lang="fr-FR" i="0" u="none" strike="noStrike" dirty="0">
                <a:solidFill>
                  <a:srgbClr val="990000"/>
                </a:solidFill>
                <a:effectLst/>
                <a:latin typeface="Times New Roman" panose="02020603050405020304" pitchFamily="18" charset="0"/>
                <a:hlinkClick r:id="rId18"/>
              </a:rPr>
              <a:t>écriture</a:t>
            </a:r>
            <a:r>
              <a:rPr lang="fr-FR" i="0" dirty="0">
                <a:solidFill>
                  <a:srgbClr val="333333"/>
                </a:solidFill>
                <a:effectLst/>
                <a:latin typeface="Times New Roman" panose="02020603050405020304" pitchFamily="18" charset="0"/>
              </a:rPr>
              <a:t> depuis toujours.</a:t>
            </a:r>
          </a:p>
          <a:p>
            <a:r>
              <a:rPr lang="fr-FR" i="0" dirty="0">
                <a:solidFill>
                  <a:srgbClr val="333333"/>
                </a:solidFill>
                <a:effectLst/>
                <a:latin typeface="Times New Roman" panose="02020603050405020304" pitchFamily="18" charset="0"/>
              </a:rPr>
              <a:t>Science et technique sont indissociables. L'histoire des sciences est aussi une histoire des métaphores et des </a:t>
            </a:r>
            <a:r>
              <a:rPr lang="fr-FR" i="0" u="none" strike="noStrike" dirty="0">
                <a:solidFill>
                  <a:srgbClr val="990000"/>
                </a:solidFill>
                <a:effectLst/>
                <a:latin typeface="Times New Roman" panose="02020603050405020304" pitchFamily="18" charset="0"/>
                <a:hlinkClick r:id="rId19"/>
              </a:rPr>
              <a:t>téléologies</a:t>
            </a:r>
            <a:r>
              <a:rPr lang="fr-FR" i="0" dirty="0">
                <a:solidFill>
                  <a:srgbClr val="333333"/>
                </a:solidFill>
                <a:effectLst/>
                <a:latin typeface="Times New Roman" panose="02020603050405020304" pitchFamily="18" charset="0"/>
              </a:rPr>
              <a:t> qui </a:t>
            </a:r>
            <a:r>
              <a:rPr lang="fr-FR" i="0" u="none" strike="noStrike" dirty="0">
                <a:solidFill>
                  <a:srgbClr val="990000"/>
                </a:solidFill>
                <a:effectLst/>
                <a:latin typeface="Times New Roman" panose="02020603050405020304" pitchFamily="18" charset="0"/>
                <a:hlinkClick r:id="rId20"/>
              </a:rPr>
              <a:t>contaminent les concepts</a:t>
            </a:r>
            <a:r>
              <a:rPr lang="fr-FR" i="0" dirty="0">
                <a:solidFill>
                  <a:srgbClr val="333333"/>
                </a:solidFill>
                <a:effectLst/>
                <a:latin typeface="Times New Roman" panose="02020603050405020304" pitchFamily="18" charset="0"/>
              </a:rPr>
              <a:t> et rendent inopérantes les coupures épistémologiques. Cela vaut pour les sciences dites "dures" (qui risqueraient de se fermer sur elles-mêmes) et pour les sciences dites "humaines", notamment la biologie, qui tend à analyser le vivant </a:t>
            </a:r>
            <a:r>
              <a:rPr lang="fr-FR" i="0" u="none" strike="noStrike" dirty="0">
                <a:solidFill>
                  <a:srgbClr val="990000"/>
                </a:solidFill>
                <a:effectLst/>
                <a:latin typeface="Times New Roman" panose="02020603050405020304" pitchFamily="18" charset="0"/>
                <a:hlinkClick r:id="rId21"/>
              </a:rPr>
              <a:t>comme un texte</a:t>
            </a:r>
            <a:r>
              <a:rPr lang="fr-FR" i="0" dirty="0">
                <a:solidFill>
                  <a:srgbClr val="333333"/>
                </a:solidFill>
                <a:effectLst/>
                <a:latin typeface="Times New Roman" panose="02020603050405020304" pitchFamily="18" charset="0"/>
              </a:rPr>
              <a:t> - avec les paradoxes et </a:t>
            </a:r>
            <a:r>
              <a:rPr lang="fr-FR" i="0" u="none" strike="noStrike" dirty="0">
                <a:solidFill>
                  <a:srgbClr val="990000"/>
                </a:solidFill>
                <a:effectLst/>
                <a:latin typeface="Times New Roman" panose="02020603050405020304" pitchFamily="18" charset="0"/>
                <a:hlinkClick r:id="rId22"/>
              </a:rPr>
              <a:t>les pouvoirs</a:t>
            </a:r>
            <a:r>
              <a:rPr lang="fr-FR" i="0" dirty="0">
                <a:solidFill>
                  <a:srgbClr val="333333"/>
                </a:solidFill>
                <a:effectLst/>
                <a:latin typeface="Times New Roman" panose="02020603050405020304" pitchFamily="18" charset="0"/>
              </a:rPr>
              <a:t> qui s'y attachent. Mais pour parler "scientifiquement" du sexe et de la mort, les </a:t>
            </a:r>
            <a:r>
              <a:rPr lang="fr-FR" i="0" u="none" strike="noStrike" dirty="0">
                <a:solidFill>
                  <a:srgbClr val="990000"/>
                </a:solidFill>
                <a:effectLst/>
                <a:latin typeface="Times New Roman" panose="02020603050405020304" pitchFamily="18" charset="0"/>
                <a:hlinkClick r:id="rId23"/>
              </a:rPr>
              <a:t>concepts ne suffisent plus</a:t>
            </a:r>
            <a:r>
              <a:rPr lang="fr-FR" i="0" dirty="0">
                <a:solidFill>
                  <a:srgbClr val="333333"/>
                </a:solidFill>
                <a:effectLst/>
                <a:latin typeface="Times New Roman" panose="02020603050405020304" pitchFamily="18" charset="0"/>
              </a:rPr>
              <a:t>. Freud ne s'y est pas trompé, qui s'est tourné </a:t>
            </a:r>
            <a:r>
              <a:rPr lang="fr-FR" i="0" u="none" strike="noStrike" dirty="0">
                <a:solidFill>
                  <a:srgbClr val="990000"/>
                </a:solidFill>
                <a:effectLst/>
                <a:latin typeface="Times New Roman" panose="02020603050405020304" pitchFamily="18" charset="0"/>
                <a:hlinkClick r:id="rId24"/>
              </a:rPr>
              <a:t>vers la spéculation</a:t>
            </a:r>
            <a:r>
              <a:rPr lang="fr-FR" i="0" dirty="0">
                <a:solidFill>
                  <a:srgbClr val="333333"/>
                </a:solidFill>
                <a:effectLst/>
                <a:latin typeface="Times New Roman" panose="02020603050405020304" pitchFamily="18" charset="0"/>
              </a:rPr>
              <a:t>.</a:t>
            </a:r>
          </a:p>
          <a:p>
            <a:r>
              <a:rPr lang="fr-FR" i="0" dirty="0">
                <a:solidFill>
                  <a:srgbClr val="333333"/>
                </a:solidFill>
                <a:effectLst/>
                <a:latin typeface="Times New Roman" panose="02020603050405020304" pitchFamily="18" charset="0"/>
              </a:rPr>
              <a:t>Malgré toutes les dénégations qui visent à faire valoir une pensée plus pure ou plus authentique, il n'y a, entre pensée, science et technique, </a:t>
            </a:r>
            <a:r>
              <a:rPr lang="fr-FR" i="0" u="none" strike="noStrike" dirty="0">
                <a:solidFill>
                  <a:srgbClr val="990000"/>
                </a:solidFill>
                <a:effectLst/>
                <a:latin typeface="Times New Roman" panose="02020603050405020304" pitchFamily="18" charset="0"/>
                <a:hlinkClick r:id="rId25"/>
              </a:rPr>
              <a:t>ni dissociation, ni hiérarchie</a:t>
            </a:r>
            <a:r>
              <a:rPr lang="fr-FR" i="0" dirty="0">
                <a:solidFill>
                  <a:srgbClr val="333333"/>
                </a:solidFill>
                <a:effectLst/>
                <a:latin typeface="Times New Roman" panose="02020603050405020304" pitchFamily="18" charset="0"/>
              </a:rPr>
              <a:t>.</a:t>
            </a:r>
          </a:p>
          <a:p>
            <a:r>
              <a:rPr lang="fr-FR" i="0" dirty="0">
                <a:solidFill>
                  <a:srgbClr val="333333"/>
                </a:solidFill>
                <a:effectLst/>
                <a:latin typeface="Times New Roman" panose="02020603050405020304" pitchFamily="18" charset="0"/>
              </a:rPr>
              <a:t> </a:t>
            </a:r>
          </a:p>
          <a:p>
            <a:r>
              <a:rPr lang="fr-FR" i="0" dirty="0">
                <a:solidFill>
                  <a:srgbClr val="333333"/>
                </a:solidFill>
                <a:effectLst/>
                <a:latin typeface="Times New Roman" panose="02020603050405020304" pitchFamily="18" charset="0"/>
              </a:rPr>
              <a:t>2. </a:t>
            </a:r>
            <a:r>
              <a:rPr lang="fr-FR" i="0" dirty="0" err="1">
                <a:solidFill>
                  <a:srgbClr val="333333"/>
                </a:solidFill>
                <a:effectLst/>
                <a:latin typeface="Times New Roman" panose="02020603050405020304" pitchFamily="18" charset="0"/>
              </a:rPr>
              <a:t>Spectralités</a:t>
            </a:r>
            <a:r>
              <a:rPr lang="fr-FR" i="0" dirty="0">
                <a:solidFill>
                  <a:srgbClr val="333333"/>
                </a:solidFill>
                <a:effectLst/>
                <a:latin typeface="Times New Roman" panose="02020603050405020304" pitchFamily="18" charset="0"/>
              </a:rPr>
              <a:t>.</a:t>
            </a:r>
          </a:p>
          <a:p>
            <a:r>
              <a:rPr lang="fr-FR" i="0" dirty="0">
                <a:solidFill>
                  <a:srgbClr val="333333"/>
                </a:solidFill>
                <a:effectLst/>
                <a:latin typeface="Times New Roman" panose="02020603050405020304" pitchFamily="18" charset="0"/>
              </a:rPr>
              <a:t>Aujourd'hui, dans les démocraties libérales, l'espace public est étroitement lié aux télé-technologies. Le </a:t>
            </a:r>
            <a:r>
              <a:rPr lang="fr-FR" i="1" dirty="0">
                <a:solidFill>
                  <a:srgbClr val="333333"/>
                </a:solidFill>
                <a:effectLst/>
                <a:latin typeface="Times New Roman" panose="02020603050405020304" pitchFamily="18" charset="0"/>
              </a:rPr>
              <a:t>direct</a:t>
            </a:r>
            <a:r>
              <a:rPr lang="fr-FR" i="0" dirty="0">
                <a:solidFill>
                  <a:srgbClr val="333333"/>
                </a:solidFill>
                <a:effectLst/>
                <a:latin typeface="Times New Roman" panose="02020603050405020304" pitchFamily="18" charset="0"/>
              </a:rPr>
              <a:t> ou </a:t>
            </a:r>
            <a:r>
              <a:rPr lang="fr-FR" i="1" dirty="0">
                <a:solidFill>
                  <a:srgbClr val="333333"/>
                </a:solidFill>
                <a:effectLst/>
                <a:latin typeface="Times New Roman" panose="02020603050405020304" pitchFamily="18" charset="0"/>
              </a:rPr>
              <a:t>temps réel</a:t>
            </a:r>
            <a:r>
              <a:rPr lang="fr-FR" i="0" dirty="0">
                <a:solidFill>
                  <a:srgbClr val="333333"/>
                </a:solidFill>
                <a:effectLst/>
                <a:latin typeface="Times New Roman" panose="02020603050405020304" pitchFamily="18" charset="0"/>
              </a:rPr>
              <a:t> fait croire que l'événement montré (l'information) est réellement présent. En prétendant </a:t>
            </a:r>
            <a:r>
              <a:rPr lang="fr-FR" i="0" u="none" strike="noStrike" dirty="0">
                <a:solidFill>
                  <a:srgbClr val="990000"/>
                </a:solidFill>
                <a:effectLst/>
                <a:latin typeface="Times New Roman" panose="02020603050405020304" pitchFamily="18" charset="0"/>
                <a:hlinkClick r:id="rId26"/>
              </a:rPr>
              <a:t>donner à voir intuitivement la chose même</a:t>
            </a:r>
            <a:r>
              <a:rPr lang="fr-FR" i="0" dirty="0">
                <a:solidFill>
                  <a:srgbClr val="333333"/>
                </a:solidFill>
                <a:effectLst/>
                <a:latin typeface="Times New Roman" panose="02020603050405020304" pitchFamily="18" charset="0"/>
              </a:rPr>
              <a:t>, en fabriquant l'illusion qu'elle est capable de </a:t>
            </a:r>
            <a:r>
              <a:rPr lang="fr-FR" i="0" u="none" strike="noStrike" dirty="0">
                <a:solidFill>
                  <a:srgbClr val="990000"/>
                </a:solidFill>
                <a:effectLst/>
                <a:latin typeface="Times New Roman" panose="02020603050405020304" pitchFamily="18" charset="0"/>
                <a:hlinkClick r:id="rId27"/>
              </a:rPr>
              <a:t>garder vivants</a:t>
            </a:r>
            <a:r>
              <a:rPr lang="fr-FR" i="0" dirty="0">
                <a:solidFill>
                  <a:srgbClr val="333333"/>
                </a:solidFill>
                <a:effectLst/>
                <a:latin typeface="Times New Roman" panose="02020603050405020304" pitchFamily="18" charset="0"/>
              </a:rPr>
              <a:t> des événements qui ont disparu, de reproduire comme vivantes (ou quasi-vivantes) des voix enregistrées (</a:t>
            </a:r>
            <a:r>
              <a:rPr lang="fr-FR" i="0" u="none" strike="noStrike" dirty="0" err="1">
                <a:solidFill>
                  <a:srgbClr val="990000"/>
                </a:solidFill>
                <a:effectLst/>
                <a:latin typeface="Times New Roman" panose="02020603050405020304" pitchFamily="18" charset="0"/>
                <a:hlinkClick r:id="rId28"/>
              </a:rPr>
              <a:t>gramophonisation</a:t>
            </a:r>
            <a:r>
              <a:rPr lang="fr-FR" i="0" dirty="0">
                <a:solidFill>
                  <a:srgbClr val="333333"/>
                </a:solidFill>
                <a:effectLst/>
                <a:latin typeface="Times New Roman" panose="02020603050405020304" pitchFamily="18" charset="0"/>
              </a:rPr>
              <a:t>), de les archiver comme </a:t>
            </a:r>
            <a:r>
              <a:rPr lang="fr-FR" i="0" u="none" strike="noStrike" dirty="0">
                <a:solidFill>
                  <a:srgbClr val="990000"/>
                </a:solidFill>
                <a:effectLst/>
                <a:latin typeface="Times New Roman" panose="02020603050405020304" pitchFamily="18" charset="0"/>
                <a:hlinkClick r:id="rId29"/>
              </a:rPr>
              <a:t>un autre présent-vivant</a:t>
            </a:r>
            <a:r>
              <a:rPr lang="fr-FR" i="0" dirty="0">
                <a:solidFill>
                  <a:srgbClr val="333333"/>
                </a:solidFill>
                <a:effectLst/>
                <a:latin typeface="Times New Roman" panose="02020603050405020304" pitchFamily="18" charset="0"/>
              </a:rPr>
              <a:t> unique, irremplaçable, ces technologies </a:t>
            </a:r>
            <a:r>
              <a:rPr lang="fr-FR" i="1" u="none" strike="noStrike" dirty="0" err="1">
                <a:solidFill>
                  <a:srgbClr val="990000"/>
                </a:solidFill>
                <a:effectLst/>
                <a:latin typeface="Times New Roman" panose="02020603050405020304" pitchFamily="18" charset="0"/>
                <a:hlinkClick r:id="rId30"/>
              </a:rPr>
              <a:t>spectralisent</a:t>
            </a:r>
            <a:r>
              <a:rPr lang="fr-FR" i="0" dirty="0">
                <a:solidFill>
                  <a:srgbClr val="333333"/>
                </a:solidFill>
                <a:effectLst/>
                <a:latin typeface="Times New Roman" panose="02020603050405020304" pitchFamily="18" charset="0"/>
              </a:rPr>
              <a:t> le monde. On est forcé d'introjecter ces images, de s'y identifier, d'y croire, de les intégrer dans un savoir (les </a:t>
            </a:r>
            <a:r>
              <a:rPr lang="fr-FR" i="0" dirty="0" err="1">
                <a:solidFill>
                  <a:srgbClr val="333333"/>
                </a:solidFill>
                <a:effectLst/>
                <a:latin typeface="Times New Roman" panose="02020603050405020304" pitchFamily="18" charset="0"/>
              </a:rPr>
              <a:t>ontologiser</a:t>
            </a:r>
            <a:r>
              <a:rPr lang="fr-FR" i="0" dirty="0">
                <a:solidFill>
                  <a:srgbClr val="333333"/>
                </a:solidFill>
                <a:effectLst/>
                <a:latin typeface="Times New Roman" panose="02020603050405020304" pitchFamily="18" charset="0"/>
              </a:rPr>
              <a:t>). On est forcé de prendre acte d'une parole publique </a:t>
            </a:r>
            <a:r>
              <a:rPr lang="fr-FR" i="0" u="none" strike="noStrike" dirty="0">
                <a:solidFill>
                  <a:srgbClr val="990000"/>
                </a:solidFill>
                <a:effectLst/>
                <a:latin typeface="Times New Roman" panose="02020603050405020304" pitchFamily="18" charset="0"/>
                <a:hlinkClick r:id="rId31"/>
              </a:rPr>
              <a:t>artificiellement</a:t>
            </a:r>
            <a:r>
              <a:rPr lang="fr-FR" i="0" dirty="0">
                <a:solidFill>
                  <a:srgbClr val="333333"/>
                </a:solidFill>
                <a:effectLst/>
                <a:latin typeface="Times New Roman" panose="02020603050405020304" pitchFamily="18" charset="0"/>
              </a:rPr>
              <a:t> produite : </a:t>
            </a:r>
            <a:r>
              <a:rPr lang="fr-FR" i="1" dirty="0" err="1">
                <a:solidFill>
                  <a:srgbClr val="333333"/>
                </a:solidFill>
                <a:effectLst/>
                <a:latin typeface="Times New Roman" panose="02020603050405020304" pitchFamily="18" charset="0"/>
              </a:rPr>
              <a:t>artefactualité</a:t>
            </a:r>
            <a:r>
              <a:rPr lang="fr-FR" i="0" dirty="0">
                <a:solidFill>
                  <a:srgbClr val="333333"/>
                </a:solidFill>
                <a:effectLst/>
                <a:latin typeface="Times New Roman" panose="02020603050405020304" pitchFamily="18" charset="0"/>
              </a:rPr>
              <a:t> (une actualité performativement fabriquée), </a:t>
            </a:r>
            <a:r>
              <a:rPr lang="fr-FR" i="1" dirty="0" err="1">
                <a:solidFill>
                  <a:srgbClr val="333333"/>
                </a:solidFill>
                <a:effectLst/>
                <a:latin typeface="Times New Roman" panose="02020603050405020304" pitchFamily="18" charset="0"/>
              </a:rPr>
              <a:t>actuvirtualité</a:t>
            </a:r>
            <a:r>
              <a:rPr lang="fr-FR" i="0" dirty="0">
                <a:solidFill>
                  <a:srgbClr val="333333"/>
                </a:solidFill>
                <a:effectLst/>
                <a:latin typeface="Times New Roman" panose="02020603050405020304" pitchFamily="18" charset="0"/>
              </a:rPr>
              <a:t> (possibilité de </a:t>
            </a:r>
            <a:r>
              <a:rPr lang="fr-FR" i="0" u="none" strike="noStrike" dirty="0">
                <a:solidFill>
                  <a:srgbClr val="990000"/>
                </a:solidFill>
                <a:effectLst/>
                <a:latin typeface="Times New Roman" panose="02020603050405020304" pitchFamily="18" charset="0"/>
                <a:hlinkClick r:id="rId32"/>
              </a:rPr>
              <a:t>reproduire</a:t>
            </a:r>
            <a:r>
              <a:rPr lang="fr-FR" i="0" dirty="0">
                <a:solidFill>
                  <a:srgbClr val="333333"/>
                </a:solidFill>
                <a:effectLst/>
                <a:latin typeface="Times New Roman" panose="02020603050405020304" pitchFamily="18" charset="0"/>
              </a:rPr>
              <a:t> l'événement avec des suppléments prothétiques qui tiennent lieu de réalité), </a:t>
            </a:r>
            <a:r>
              <a:rPr lang="fr-FR" i="1" u="none" strike="noStrike" dirty="0">
                <a:solidFill>
                  <a:srgbClr val="990000"/>
                </a:solidFill>
                <a:effectLst/>
                <a:latin typeface="Times New Roman" panose="02020603050405020304" pitchFamily="18" charset="0"/>
                <a:hlinkClick r:id="rId33"/>
              </a:rPr>
              <a:t>spiritualisation</a:t>
            </a:r>
            <a:r>
              <a:rPr lang="fr-FR" i="0" dirty="0">
                <a:solidFill>
                  <a:srgbClr val="333333"/>
                </a:solidFill>
                <a:effectLst/>
                <a:latin typeface="Times New Roman" panose="02020603050405020304" pitchFamily="18" charset="0"/>
              </a:rPr>
              <a:t> (production </a:t>
            </a:r>
            <a:r>
              <a:rPr lang="fr-FR" i="0" dirty="0" err="1">
                <a:solidFill>
                  <a:srgbClr val="333333"/>
                </a:solidFill>
                <a:effectLst/>
                <a:latin typeface="Times New Roman" panose="02020603050405020304" pitchFamily="18" charset="0"/>
              </a:rPr>
              <a:t>idéalisante</a:t>
            </a:r>
            <a:r>
              <a:rPr lang="fr-FR" i="0" dirty="0">
                <a:solidFill>
                  <a:srgbClr val="333333"/>
                </a:solidFill>
                <a:effectLst/>
                <a:latin typeface="Times New Roman" panose="02020603050405020304" pitchFamily="18" charset="0"/>
              </a:rPr>
              <a:t> de "faits").</a:t>
            </a:r>
          </a:p>
          <a:p>
            <a:r>
              <a:rPr lang="fr-FR" i="0" dirty="0">
                <a:solidFill>
                  <a:srgbClr val="333333"/>
                </a:solidFill>
                <a:effectLst/>
                <a:latin typeface="Times New Roman" panose="02020603050405020304" pitchFamily="18" charset="0"/>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none" strike="noStrike" dirty="0">
                <a:solidFill>
                  <a:srgbClr val="990000"/>
                </a:solidFill>
                <a:effectLst/>
                <a:latin typeface="Times New Roman" panose="02020603050405020304" pitchFamily="18" charset="0"/>
                <a:hlinkClick r:id="rId34"/>
              </a:rPr>
              <a:t>en tant qu'image ou archive</a:t>
            </a:r>
            <a:r>
              <a:rPr lang="fr-FR" i="0" dirty="0">
                <a:solidFill>
                  <a:srgbClr val="333333"/>
                </a:solidFill>
                <a:effectLst/>
                <a:latin typeface="Times New Roman" panose="02020603050405020304" pitchFamily="18" charset="0"/>
              </a:rPr>
              <a:t>, par un </a:t>
            </a:r>
            <a:r>
              <a:rPr lang="fr-FR" i="0" u="none" strike="noStrike" dirty="0">
                <a:solidFill>
                  <a:srgbClr val="990000"/>
                </a:solidFill>
                <a:effectLst/>
                <a:latin typeface="Times New Roman" panose="02020603050405020304" pitchFamily="18" charset="0"/>
                <a:hlinkClick r:id="rId35"/>
              </a:rPr>
              <a:t>effet de différance</a:t>
            </a:r>
            <a:r>
              <a:rPr lang="fr-FR" i="0" dirty="0">
                <a:solidFill>
                  <a:srgbClr val="333333"/>
                </a:solidFill>
                <a:effectLst/>
                <a:latin typeface="Times New Roman" panose="02020603050405020304" pitchFamily="18" charset="0"/>
              </a:rPr>
              <a:t> qu'on peut </a:t>
            </a:r>
            <a:r>
              <a:rPr lang="fr-FR" i="0" u="none" strike="noStrike" dirty="0">
                <a:solidFill>
                  <a:srgbClr val="990000"/>
                </a:solidFill>
                <a:effectLst/>
                <a:latin typeface="Times New Roman" panose="02020603050405020304" pitchFamily="18" charset="0"/>
                <a:hlinkClick r:id="rId36"/>
              </a:rPr>
              <a:t>comparer à une fable</a:t>
            </a:r>
            <a:r>
              <a:rPr lang="fr-FR" i="0" dirty="0">
                <a:solidFill>
                  <a:srgbClr val="333333"/>
                </a:solidFill>
                <a:effectLst/>
                <a:latin typeface="Times New Roman" panose="02020603050405020304" pitchFamily="18" charset="0"/>
              </a:rPr>
              <a:t> ou une affabulation. Le cinéma dit d'exploitation, largement commandé par </a:t>
            </a:r>
            <a:r>
              <a:rPr lang="fr-FR" i="0" u="none" strike="noStrike" dirty="0">
                <a:solidFill>
                  <a:srgbClr val="990000"/>
                </a:solidFill>
                <a:effectLst/>
                <a:latin typeface="Times New Roman" panose="02020603050405020304" pitchFamily="18" charset="0"/>
                <a:hlinkClick r:id="rId37"/>
              </a:rPr>
              <a:t>la culture américaine</a:t>
            </a:r>
            <a:r>
              <a:rPr lang="fr-FR" i="0" dirty="0">
                <a:solidFill>
                  <a:srgbClr val="333333"/>
                </a:solidFill>
                <a:effectLst/>
                <a:latin typeface="Times New Roman" panose="02020603050405020304" pitchFamily="18" charset="0"/>
              </a:rPr>
              <a:t>, ne fonctionne pas autrement. Marqué par le rêve, le divertissement, la musique ou l'érotisme, il agit comme une drogue, une manipulation.</a:t>
            </a:r>
          </a:p>
          <a:p>
            <a:r>
              <a:rPr lang="fr-FR" i="0" dirty="0">
                <a:solidFill>
                  <a:srgbClr val="333333"/>
                </a:solidFill>
                <a:effectLst/>
                <a:latin typeface="Times New Roman" panose="02020603050405020304" pitchFamily="18" charset="0"/>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none" strike="noStrike" dirty="0">
                <a:solidFill>
                  <a:srgbClr val="990000"/>
                </a:solidFill>
                <a:effectLst/>
                <a:latin typeface="Times New Roman" panose="02020603050405020304" pitchFamily="18" charset="0"/>
                <a:hlinkClick r:id="rId38"/>
              </a:rPr>
              <a:t>comme artefact</a:t>
            </a:r>
            <a:r>
              <a:rPr lang="fr-FR" i="0" dirty="0">
                <a:solidFill>
                  <a:srgbClr val="333333"/>
                </a:solidFill>
                <a:effectLst/>
                <a:latin typeface="Times New Roman" panose="02020603050405020304" pitchFamily="18" charset="0"/>
              </a:rPr>
              <a:t>, qu'une </a:t>
            </a:r>
            <a:r>
              <a:rPr lang="fr-FR" i="1" dirty="0">
                <a:solidFill>
                  <a:srgbClr val="333333"/>
                </a:solidFill>
                <a:effectLst/>
                <a:latin typeface="Times New Roman" panose="02020603050405020304" pitchFamily="18" charset="0"/>
              </a:rPr>
              <a:t>doxa</a:t>
            </a:r>
            <a:r>
              <a:rPr lang="fr-FR" i="0" dirty="0">
                <a:solidFill>
                  <a:srgbClr val="333333"/>
                </a:solidFill>
                <a:effectLst/>
                <a:latin typeface="Times New Roman" panose="02020603050405020304" pitchFamily="18" charset="0"/>
              </a:rPr>
              <a:t> liée à la presse et aux télé-technologies hante et déborde la représentation électorale, le plus souvent </a:t>
            </a:r>
            <a:r>
              <a:rPr lang="fr-FR" i="0" u="none" strike="noStrike" dirty="0">
                <a:solidFill>
                  <a:srgbClr val="990000"/>
                </a:solidFill>
                <a:effectLst/>
                <a:latin typeface="Times New Roman" panose="02020603050405020304" pitchFamily="18" charset="0"/>
                <a:hlinkClick r:id="rId39"/>
              </a:rPr>
              <a:t>aux limites des institutions politiques</a:t>
            </a:r>
            <a:r>
              <a:rPr lang="fr-FR" i="0" dirty="0">
                <a:solidFill>
                  <a:srgbClr val="333333"/>
                </a:solidFill>
                <a:effectLst/>
                <a:latin typeface="Times New Roman" panose="02020603050405020304" pitchFamily="18" charset="0"/>
              </a:rPr>
              <a:t> : entre public et privé, entre parole et écrit, entre réalité effective et fabrication sondagière, etc. Cette opinion, aujourd'hui, ne se fait entendre que par l'intermédiaire des médias [et aussi des réseaux sociaux] et de leurs "</a:t>
            </a:r>
            <a:r>
              <a:rPr lang="fr-FR" i="0" u="none" strike="noStrike" dirty="0">
                <a:solidFill>
                  <a:srgbClr val="990000"/>
                </a:solidFill>
                <a:effectLst/>
                <a:latin typeface="Times New Roman" panose="02020603050405020304" pitchFamily="18" charset="0"/>
                <a:hlinkClick r:id="rId40"/>
              </a:rPr>
              <a:t>effets </a:t>
            </a:r>
            <a:r>
              <a:rPr lang="fr-FR" i="0" u="none" strike="noStrike" dirty="0" err="1">
                <a:solidFill>
                  <a:srgbClr val="990000"/>
                </a:solidFill>
                <a:effectLst/>
                <a:latin typeface="Times New Roman" panose="02020603050405020304" pitchFamily="18" charset="0"/>
                <a:hlinkClick r:id="rId40"/>
              </a:rPr>
              <a:t>télémétathéoriques</a:t>
            </a:r>
            <a:r>
              <a:rPr lang="fr-FR" i="0" dirty="0">
                <a:solidFill>
                  <a:srgbClr val="333333"/>
                </a:solidFill>
                <a:effectLst/>
                <a:latin typeface="Times New Roman" panose="02020603050405020304" pitchFamily="18" charset="0"/>
              </a:rPr>
              <a:t>". Pour s'en dissocier, il faudrait qu'elle s'ajourne, qu'elle se détache du présent.</a:t>
            </a:r>
          </a:p>
          <a:p>
            <a:r>
              <a:rPr lang="fr-FR" i="0" dirty="0">
                <a:solidFill>
                  <a:srgbClr val="333333"/>
                </a:solidFill>
                <a:effectLst/>
                <a:latin typeface="Times New Roman" panose="02020603050405020304" pitchFamily="18" charset="0"/>
              </a:rPr>
              <a:t> </a:t>
            </a:r>
          </a:p>
          <a:p>
            <a:r>
              <a:rPr lang="fr-FR" i="0" dirty="0">
                <a:solidFill>
                  <a:srgbClr val="333333"/>
                </a:solidFill>
                <a:effectLst/>
                <a:latin typeface="Times New Roman" panose="02020603050405020304" pitchFamily="18" charset="0"/>
              </a:rPr>
              <a:t>3. Croyance.</a:t>
            </a:r>
          </a:p>
          <a:p>
            <a:r>
              <a:rPr lang="fr-FR" i="0" dirty="0">
                <a:solidFill>
                  <a:srgbClr val="333333"/>
                </a:solidFill>
                <a:effectLst/>
                <a:latin typeface="Times New Roman" panose="02020603050405020304" pitchFamily="18" charset="0"/>
              </a:rPr>
              <a:t>Mais la </a:t>
            </a:r>
            <a:r>
              <a:rPr lang="fr-FR" i="0" dirty="0" err="1">
                <a:solidFill>
                  <a:srgbClr val="333333"/>
                </a:solidFill>
                <a:effectLst/>
                <a:latin typeface="Times New Roman" panose="02020603050405020304" pitchFamily="18" charset="0"/>
              </a:rPr>
              <a:t>tekhné</a:t>
            </a:r>
            <a:r>
              <a:rPr lang="fr-FR" i="0" dirty="0">
                <a:solidFill>
                  <a:srgbClr val="333333"/>
                </a:solidFill>
                <a:effectLst/>
                <a:latin typeface="Times New Roman" panose="02020603050405020304" pitchFamily="18" charset="0"/>
              </a:rPr>
              <a:t> de l'image, qui </a:t>
            </a:r>
            <a:r>
              <a:rPr lang="fr-FR" i="0" u="none" strike="noStrike" dirty="0">
                <a:solidFill>
                  <a:srgbClr val="990000"/>
                </a:solidFill>
                <a:effectLst/>
                <a:latin typeface="Times New Roman" panose="02020603050405020304" pitchFamily="18" charset="0"/>
                <a:hlinkClick r:id="rId41"/>
              </a:rPr>
              <a:t>envahit tout</a:t>
            </a:r>
            <a:r>
              <a:rPr lang="fr-FR" i="0" dirty="0">
                <a:solidFill>
                  <a:srgbClr val="333333"/>
                </a:solidFill>
                <a:effectLst/>
                <a:latin typeface="Times New Roman" panose="02020603050405020304" pitchFamily="18" charset="0"/>
              </a:rPr>
              <a:t>, est un travail de deuil. Sans cesse relancé, ce travail ne peut qu'échouer. Malgré toutes les exhibitions, on ne fera jamais revenir les traces non visibles, on ne saura jamais </a:t>
            </a:r>
            <a:r>
              <a:rPr lang="fr-FR" i="0" u="none" strike="noStrike" dirty="0">
                <a:solidFill>
                  <a:srgbClr val="990000"/>
                </a:solidFill>
                <a:effectLst/>
                <a:latin typeface="Times New Roman" panose="02020603050405020304" pitchFamily="18" charset="0"/>
                <a:hlinkClick r:id="rId42"/>
              </a:rPr>
              <a:t>qui aura été le premier témoin</a:t>
            </a:r>
            <a:r>
              <a:rPr lang="fr-FR" i="0" dirty="0">
                <a:solidFill>
                  <a:srgbClr val="333333"/>
                </a:solidFill>
                <a:effectLst/>
                <a:latin typeface="Times New Roman" panose="02020603050405020304" pitchFamily="18" charset="0"/>
              </a:rPr>
              <a:t> de l'événement narré, on n'expliquera jamais qui est le responsable de son émission et de sa diffusion, après quel retard, cadrage, filtrage et censure il aura été restitué, ni par quels moyens techniques il aura été fabriqué.</a:t>
            </a:r>
          </a:p>
          <a:p>
            <a:r>
              <a:rPr lang="fr-FR" i="0" dirty="0">
                <a:solidFill>
                  <a:srgbClr val="333333"/>
                </a:solidFill>
                <a:effectLst/>
                <a:latin typeface="Times New Roman" panose="02020603050405020304" pitchFamily="18" charset="0"/>
              </a:rPr>
              <a:t>Les télé-technologies </a:t>
            </a:r>
            <a:r>
              <a:rPr lang="fr-FR" i="0" u="none" strike="noStrike" dirty="0">
                <a:solidFill>
                  <a:srgbClr val="990000"/>
                </a:solidFill>
                <a:effectLst/>
                <a:latin typeface="Times New Roman" panose="02020603050405020304" pitchFamily="18" charset="0"/>
                <a:hlinkClick r:id="rId43"/>
              </a:rPr>
              <a:t>transforment profondément</a:t>
            </a:r>
            <a:r>
              <a:rPr lang="fr-FR" i="0" dirty="0">
                <a:solidFill>
                  <a:srgbClr val="333333"/>
                </a:solidFill>
                <a:effectLst/>
                <a:latin typeface="Times New Roman" panose="02020603050405020304" pitchFamily="18" charset="0"/>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none" strike="noStrike" dirty="0">
                <a:solidFill>
                  <a:srgbClr val="990000"/>
                </a:solidFill>
                <a:effectLst/>
                <a:latin typeface="Times New Roman" panose="02020603050405020304" pitchFamily="18" charset="0"/>
                <a:hlinkClick r:id="rId44"/>
              </a:rPr>
              <a:t>s'adresser à lui</a:t>
            </a:r>
            <a:r>
              <a:rPr lang="fr-FR" i="0" dirty="0">
                <a:solidFill>
                  <a:srgbClr val="333333"/>
                </a:solidFill>
                <a:effectLst/>
                <a:latin typeface="Times New Roman" panose="02020603050405020304" pitchFamily="18" charset="0"/>
              </a:rPr>
              <a:t>, lui parler, lui répondre. On peut même prier à distance, renouvelant le </a:t>
            </a:r>
            <a:r>
              <a:rPr lang="fr-FR" i="0" u="none" strike="noStrike" dirty="0">
                <a:solidFill>
                  <a:srgbClr val="990000"/>
                </a:solidFill>
                <a:effectLst/>
                <a:latin typeface="Times New Roman" panose="02020603050405020304" pitchFamily="18" charset="0"/>
                <a:hlinkClick r:id="rId45"/>
              </a:rPr>
              <a:t>miracle le plus ordinaire</a:t>
            </a:r>
            <a:r>
              <a:rPr lang="fr-FR" i="0" dirty="0">
                <a:solidFill>
                  <a:srgbClr val="333333"/>
                </a:solidFill>
                <a:effectLst/>
                <a:latin typeface="Times New Roman" panose="02020603050405020304" pitchFamily="18" charset="0"/>
              </a:rPr>
              <a:t> : la croyance inconditionnelle en un autre qui dit : "Crois-moi!".</a:t>
            </a:r>
          </a:p>
          <a:p>
            <a:r>
              <a:rPr lang="fr-FR" i="0" dirty="0">
                <a:solidFill>
                  <a:srgbClr val="333333"/>
                </a:solidFill>
                <a:effectLst/>
                <a:latin typeface="Times New Roman" panose="02020603050405020304" pitchFamily="18" charset="0"/>
              </a:rPr>
              <a:t> </a:t>
            </a:r>
          </a:p>
          <a:p>
            <a:r>
              <a:rPr lang="fr-FR" i="0" dirty="0">
                <a:solidFill>
                  <a:srgbClr val="333333"/>
                </a:solidFill>
                <a:effectLst/>
                <a:latin typeface="Times New Roman" panose="02020603050405020304" pitchFamily="18" charset="0"/>
              </a:rPr>
              <a:t>4. Technique et religion.</a:t>
            </a:r>
          </a:p>
          <a:p>
            <a:r>
              <a:rPr lang="fr-FR" i="0" dirty="0">
                <a:solidFill>
                  <a:srgbClr val="333333"/>
                </a:solidFill>
                <a:effectLst/>
                <a:latin typeface="Times New Roman" panose="02020603050405020304" pitchFamily="18" charset="0"/>
              </a:rPr>
              <a:t>La "présence réelle" produite par l'alliance entre science, technique et médias traduit le </a:t>
            </a:r>
            <a:r>
              <a:rPr lang="fr-FR" i="0" u="none" strike="noStrike" dirty="0">
                <a:solidFill>
                  <a:srgbClr val="990000"/>
                </a:solidFill>
                <a:effectLst/>
                <a:latin typeface="Times New Roman" panose="02020603050405020304" pitchFamily="18" charset="0"/>
                <a:hlinkClick r:id="rId46"/>
              </a:rPr>
              <a:t>retour du religieux</a:t>
            </a:r>
            <a:r>
              <a:rPr lang="fr-FR" i="0" dirty="0">
                <a:solidFill>
                  <a:srgbClr val="333333"/>
                </a:solidFill>
                <a:effectLst/>
                <a:latin typeface="Times New Roman" panose="02020603050405020304" pitchFamily="18" charset="0"/>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none" strike="noStrike" dirty="0">
                <a:solidFill>
                  <a:srgbClr val="990000"/>
                </a:solidFill>
                <a:effectLst/>
                <a:latin typeface="Times New Roman" panose="02020603050405020304" pitchFamily="18" charset="0"/>
                <a:hlinkClick r:id="rId47"/>
              </a:rPr>
              <a:t>fondamentalement chrétien</a:t>
            </a:r>
            <a:r>
              <a:rPr lang="fr-FR" i="0" dirty="0">
                <a:solidFill>
                  <a:srgbClr val="333333"/>
                </a:solidFill>
                <a:effectLst/>
                <a:latin typeface="Times New Roman" panose="02020603050405020304" pitchFamily="18" charset="0"/>
              </a:rPr>
              <a:t> : savoir, foi, technoscience, machine, religion et nation sont articulés et </a:t>
            </a:r>
            <a:r>
              <a:rPr lang="fr-FR" i="0" u="none" strike="noStrike" dirty="0">
                <a:solidFill>
                  <a:srgbClr val="990000"/>
                </a:solidFill>
                <a:effectLst/>
                <a:latin typeface="Times New Roman" panose="02020603050405020304" pitchFamily="18" charset="0"/>
                <a:hlinkClick r:id="rId48"/>
              </a:rPr>
              <a:t>pensés ensemble</a:t>
            </a:r>
            <a:r>
              <a:rPr lang="fr-FR" i="0" dirty="0">
                <a:solidFill>
                  <a:srgbClr val="333333"/>
                </a:solidFill>
                <a:effectLst/>
                <a:latin typeface="Times New Roman" panose="02020603050405020304" pitchFamily="18" charset="0"/>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none" strike="noStrike" dirty="0">
                <a:solidFill>
                  <a:srgbClr val="990000"/>
                </a:solidFill>
                <a:effectLst/>
                <a:latin typeface="Times New Roman" panose="02020603050405020304" pitchFamily="18" charset="0"/>
                <a:hlinkClick r:id="rId49"/>
              </a:rPr>
              <a:t>mal d'abstraction</a:t>
            </a:r>
            <a:r>
              <a:rPr lang="fr-FR" i="0" dirty="0">
                <a:solidFill>
                  <a:srgbClr val="333333"/>
                </a:solidFill>
                <a:effectLst/>
                <a:latin typeface="Times New Roman" panose="02020603050405020304" pitchFamily="18" charset="0"/>
              </a:rPr>
              <a:t>, un déracinement.</a:t>
            </a:r>
          </a:p>
          <a:p>
            <a:r>
              <a:rPr lang="fr-FR" i="0" dirty="0">
                <a:solidFill>
                  <a:srgbClr val="333333"/>
                </a:solidFill>
                <a:effectLst/>
                <a:latin typeface="Times New Roman" panose="02020603050405020304" pitchFamily="18" charset="0"/>
              </a:rPr>
              <a:t>La </a:t>
            </a:r>
            <a:r>
              <a:rPr lang="fr-FR" i="0" u="none" strike="noStrike" dirty="0" err="1">
                <a:solidFill>
                  <a:srgbClr val="990000"/>
                </a:solidFill>
                <a:effectLst/>
                <a:latin typeface="Times New Roman" panose="02020603050405020304" pitchFamily="18" charset="0"/>
                <a:hlinkClick r:id="rId50"/>
              </a:rPr>
              <a:t>mondialatinisation</a:t>
            </a:r>
            <a:r>
              <a:rPr lang="fr-FR" i="0" dirty="0">
                <a:solidFill>
                  <a:srgbClr val="333333"/>
                </a:solidFill>
                <a:effectLst/>
                <a:latin typeface="Times New Roman" panose="02020603050405020304" pitchFamily="18" charset="0"/>
              </a:rPr>
              <a:t>, c'est ce déracinement du capitalisme télé-technoscientifique, cet </a:t>
            </a:r>
            <a:r>
              <a:rPr lang="fr-FR" i="0" u="none" strike="noStrike" dirty="0">
                <a:solidFill>
                  <a:srgbClr val="990000"/>
                </a:solidFill>
                <a:effectLst/>
                <a:latin typeface="Times New Roman" panose="02020603050405020304" pitchFamily="18" charset="0"/>
                <a:hlinkClick r:id="rId51"/>
              </a:rPr>
              <a:t>arrachement</a:t>
            </a:r>
            <a:r>
              <a:rPr lang="fr-FR" i="0" dirty="0">
                <a:solidFill>
                  <a:srgbClr val="333333"/>
                </a:solidFill>
                <a:effectLst/>
                <a:latin typeface="Times New Roman" panose="02020603050405020304" pitchFamily="18" charset="0"/>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none" strike="noStrike" dirty="0">
                <a:solidFill>
                  <a:srgbClr val="990000"/>
                </a:solidFill>
                <a:effectLst/>
                <a:latin typeface="Times New Roman" panose="02020603050405020304" pitchFamily="18" charset="0"/>
                <a:hlinkClick r:id="rId52"/>
              </a:rPr>
              <a:t>auto-immunité</a:t>
            </a:r>
            <a:r>
              <a:rPr lang="fr-FR" i="0" dirty="0">
                <a:solidFill>
                  <a:srgbClr val="333333"/>
                </a:solidFill>
                <a:effectLst/>
                <a:latin typeface="Times New Roman" panose="02020603050405020304" pitchFamily="18" charset="0"/>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a:t>
            </a:r>
            <a:r>
              <a:rPr lang="fr-FR" i="0" dirty="0" err="1">
                <a:solidFill>
                  <a:srgbClr val="333333"/>
                </a:solidFill>
                <a:effectLst/>
                <a:latin typeface="Times New Roman" panose="02020603050405020304" pitchFamily="18" charset="0"/>
              </a:rPr>
              <a:t>exapropriation</a:t>
            </a:r>
            <a:r>
              <a:rPr lang="fr-FR" i="0" dirty="0">
                <a:solidFill>
                  <a:srgbClr val="333333"/>
                </a:solidFill>
                <a:effectLst/>
                <a:latin typeface="Times New Roman" panose="02020603050405020304" pitchFamily="18" charset="0"/>
              </a:rPr>
              <a:t>, la science la plus pointue avec le mysticisme ou l'animisme, les technologies les plus sophistiquées avec la </a:t>
            </a:r>
            <a:r>
              <a:rPr lang="fr-FR" i="0" u="none" strike="noStrike" dirty="0">
                <a:solidFill>
                  <a:srgbClr val="990000"/>
                </a:solidFill>
                <a:effectLst/>
                <a:latin typeface="Times New Roman" panose="02020603050405020304" pitchFamily="18" charset="0"/>
                <a:hlinkClick r:id="rId53"/>
              </a:rPr>
              <a:t>sauvagerie la plus archaïque</a:t>
            </a:r>
            <a:r>
              <a:rPr lang="fr-FR" i="0" dirty="0">
                <a:solidFill>
                  <a:srgbClr val="333333"/>
                </a:solidFill>
                <a:effectLst/>
                <a:latin typeface="Times New Roman" panose="02020603050405020304" pitchFamily="18" charset="0"/>
              </a:rPr>
              <a:t>.</a:t>
            </a:r>
          </a:p>
          <a:p>
            <a:r>
              <a:rPr lang="fr-FR" i="0" dirty="0">
                <a:solidFill>
                  <a:srgbClr val="333333"/>
                </a:solidFill>
                <a:effectLst/>
                <a:latin typeface="Times New Roman" panose="02020603050405020304" pitchFamily="18" charset="0"/>
              </a:rPr>
              <a:t> </a:t>
            </a:r>
          </a:p>
          <a:p>
            <a:r>
              <a:rPr lang="fr-FR" i="0" dirty="0">
                <a:solidFill>
                  <a:srgbClr val="333333"/>
                </a:solidFill>
                <a:effectLst/>
                <a:latin typeface="Times New Roman" panose="02020603050405020304" pitchFamily="18" charset="0"/>
              </a:rPr>
              <a:t>5. Mutations.</a:t>
            </a:r>
          </a:p>
          <a:p>
            <a:r>
              <a:rPr lang="fr-FR" i="0" dirty="0">
                <a:solidFill>
                  <a:srgbClr val="333333"/>
                </a:solidFill>
                <a:effectLst/>
                <a:latin typeface="Times New Roman" panose="02020603050405020304" pitchFamily="18" charset="0"/>
              </a:rPr>
              <a:t>Les </a:t>
            </a:r>
            <a:r>
              <a:rPr lang="fr-FR" i="0" dirty="0" err="1">
                <a:solidFill>
                  <a:srgbClr val="333333"/>
                </a:solidFill>
                <a:effectLst/>
                <a:latin typeface="Times New Roman" panose="02020603050405020304" pitchFamily="18" charset="0"/>
              </a:rPr>
              <a:t>télétechnologies</a:t>
            </a:r>
            <a:r>
              <a:rPr lang="fr-FR" i="0" dirty="0">
                <a:solidFill>
                  <a:srgbClr val="333333"/>
                </a:solidFill>
                <a:effectLst/>
                <a:latin typeface="Times New Roman" panose="02020603050405020304" pitchFamily="18" charset="0"/>
              </a:rPr>
              <a:t> d'aujourd'hui </a:t>
            </a:r>
            <a:r>
              <a:rPr lang="fr-FR" i="0" u="none" strike="noStrike" dirty="0">
                <a:solidFill>
                  <a:srgbClr val="990000"/>
                </a:solidFill>
                <a:effectLst/>
                <a:latin typeface="Times New Roman" panose="02020603050405020304" pitchFamily="18" charset="0"/>
                <a:hlinkClick r:id="rId54"/>
              </a:rPr>
              <a:t>transforment de fond en comble</a:t>
            </a:r>
            <a:r>
              <a:rPr lang="fr-FR" i="0" dirty="0">
                <a:solidFill>
                  <a:srgbClr val="333333"/>
                </a:solidFill>
                <a:effectLst/>
                <a:latin typeface="Times New Roman" panose="02020603050405020304" pitchFamily="18" charset="0"/>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none" strike="noStrike" dirty="0">
                <a:solidFill>
                  <a:srgbClr val="990000"/>
                </a:solidFill>
                <a:effectLst/>
                <a:latin typeface="Times New Roman" panose="02020603050405020304" pitchFamily="18" charset="0"/>
                <a:hlinkClick r:id="rId55"/>
              </a:rPr>
              <a:t>appareil psychique</a:t>
            </a:r>
            <a:r>
              <a:rPr lang="fr-FR" i="0" dirty="0">
                <a:solidFill>
                  <a:srgbClr val="333333"/>
                </a:solidFill>
                <a:effectLst/>
                <a:latin typeface="Times New Roman" panose="02020603050405020304" pitchFamily="18" charset="0"/>
              </a:rPr>
              <a:t> (délimitation des champs, lieux de lecture et d'interprétation). Elles </a:t>
            </a:r>
            <a:r>
              <a:rPr lang="fr-FR" i="0" u="none" strike="noStrike" dirty="0">
                <a:solidFill>
                  <a:srgbClr val="990000"/>
                </a:solidFill>
                <a:effectLst/>
                <a:latin typeface="Times New Roman" panose="02020603050405020304" pitchFamily="18" charset="0"/>
                <a:hlinkClick r:id="rId56"/>
              </a:rPr>
              <a:t>déplacent</a:t>
            </a:r>
            <a:r>
              <a:rPr lang="fr-FR" i="0" dirty="0">
                <a:solidFill>
                  <a:srgbClr val="333333"/>
                </a:solidFill>
                <a:effectLst/>
                <a:latin typeface="Times New Roman" panose="02020603050405020304" pitchFamily="18" charset="0"/>
              </a:rPr>
              <a:t> les frontières et </a:t>
            </a:r>
            <a:r>
              <a:rPr lang="fr-FR" i="0" u="none" strike="noStrike" dirty="0">
                <a:solidFill>
                  <a:srgbClr val="990000"/>
                </a:solidFill>
                <a:effectLst/>
                <a:latin typeface="Times New Roman" panose="02020603050405020304" pitchFamily="18" charset="0"/>
                <a:hlinkClick r:id="rId57"/>
              </a:rPr>
              <a:t>bouleversent l'expérience du lieu</a:t>
            </a:r>
            <a:r>
              <a:rPr lang="fr-FR" i="0" dirty="0">
                <a:solidFill>
                  <a:srgbClr val="333333"/>
                </a:solidFill>
                <a:effectLst/>
                <a:latin typeface="Times New Roman" panose="02020603050405020304" pitchFamily="18" charset="0"/>
              </a:rPr>
              <a:t>. Elles renouvellent la menace d'</a:t>
            </a:r>
            <a:r>
              <a:rPr lang="fr-FR" i="0" u="none" strike="noStrike" dirty="0">
                <a:solidFill>
                  <a:srgbClr val="990000"/>
                </a:solidFill>
                <a:effectLst/>
                <a:latin typeface="Times New Roman" panose="02020603050405020304" pitchFamily="18" charset="0"/>
                <a:hlinkClick r:id="rId58"/>
              </a:rPr>
              <a:t>expropriation</a:t>
            </a:r>
            <a:r>
              <a:rPr lang="fr-FR" i="0" dirty="0">
                <a:solidFill>
                  <a:srgbClr val="333333"/>
                </a:solidFill>
                <a:effectLst/>
                <a:latin typeface="Times New Roman" panose="02020603050405020304" pitchFamily="18" charset="0"/>
              </a:rPr>
              <a:t> qui est déjà dans tout rapport à l'autre. Elles entretiennent une </a:t>
            </a:r>
            <a:r>
              <a:rPr lang="fr-FR" i="0" u="none" strike="noStrike" dirty="0">
                <a:solidFill>
                  <a:srgbClr val="990000"/>
                </a:solidFill>
                <a:effectLst/>
                <a:latin typeface="Times New Roman" panose="02020603050405020304" pitchFamily="18" charset="0"/>
                <a:hlinkClick r:id="rId59"/>
              </a:rPr>
              <a:t>demande de déconstruction</a:t>
            </a:r>
            <a:r>
              <a:rPr lang="fr-FR" i="0" dirty="0">
                <a:solidFill>
                  <a:srgbClr val="333333"/>
                </a:solidFill>
                <a:effectLst/>
                <a:latin typeface="Times New Roman" panose="02020603050405020304" pitchFamily="18" charset="0"/>
              </a:rPr>
              <a:t> qui invite à penser un nouveau </a:t>
            </a:r>
            <a:r>
              <a:rPr lang="fr-FR" i="0" u="none" strike="noStrike" dirty="0">
                <a:solidFill>
                  <a:srgbClr val="990000"/>
                </a:solidFill>
                <a:effectLst/>
                <a:latin typeface="Times New Roman" panose="02020603050405020304" pitchFamily="18" charset="0"/>
                <a:hlinkClick r:id="rId60"/>
              </a:rPr>
              <a:t>concept du politique</a:t>
            </a:r>
            <a:r>
              <a:rPr lang="fr-FR" i="0" dirty="0">
                <a:solidFill>
                  <a:srgbClr val="333333"/>
                </a:solidFill>
                <a:effectLst/>
                <a:latin typeface="Times New Roman" panose="02020603050405020304" pitchFamily="18" charset="0"/>
              </a:rPr>
              <a:t>, une </a:t>
            </a:r>
            <a:r>
              <a:rPr lang="fr-FR" i="0" u="none" strike="noStrike" dirty="0">
                <a:solidFill>
                  <a:srgbClr val="990000"/>
                </a:solidFill>
                <a:effectLst/>
                <a:latin typeface="Times New Roman" panose="02020603050405020304" pitchFamily="18" charset="0"/>
                <a:hlinkClick r:id="rId61"/>
              </a:rPr>
              <a:t>nouvelle éthique</a:t>
            </a:r>
            <a:r>
              <a:rPr lang="fr-FR" i="0" dirty="0">
                <a:solidFill>
                  <a:srgbClr val="333333"/>
                </a:solidFill>
                <a:effectLst/>
                <a:latin typeface="Times New Roman" panose="02020603050405020304" pitchFamily="18" charset="0"/>
              </a:rPr>
              <a:t>.</a:t>
            </a:r>
          </a:p>
          <a:p>
            <a:r>
              <a:rPr lang="fr-FR" i="0" dirty="0">
                <a:solidFill>
                  <a:srgbClr val="333333"/>
                </a:solidFill>
                <a:effectLst/>
                <a:latin typeface="Times New Roman" panose="02020603050405020304" pitchFamily="18" charset="0"/>
              </a:rPr>
              <a:t>Que peuvent faire les intellectuels face à cet ensemble télé-techno-</a:t>
            </a:r>
            <a:r>
              <a:rPr lang="fr-FR" i="0" dirty="0" err="1">
                <a:solidFill>
                  <a:srgbClr val="333333"/>
                </a:solidFill>
                <a:effectLst/>
                <a:latin typeface="Times New Roman" panose="02020603050405020304" pitchFamily="18" charset="0"/>
              </a:rPr>
              <a:t>scientifico</a:t>
            </a:r>
            <a:r>
              <a:rPr lang="fr-FR" i="0" dirty="0">
                <a:solidFill>
                  <a:srgbClr val="333333"/>
                </a:solidFill>
                <a:effectLst/>
                <a:latin typeface="Times New Roman" panose="02020603050405020304" pitchFamily="18" charset="0"/>
              </a:rPr>
              <a:t>-industriel? Ils doivent s'organiser, imposer des </a:t>
            </a:r>
            <a:r>
              <a:rPr lang="fr-FR" i="0" u="none" strike="noStrike" dirty="0">
                <a:solidFill>
                  <a:srgbClr val="990000"/>
                </a:solidFill>
                <a:effectLst/>
                <a:latin typeface="Times New Roman" panose="02020603050405020304" pitchFamily="18" charset="0"/>
                <a:hlinkClick r:id="rId62"/>
              </a:rPr>
              <a:t>normes</a:t>
            </a:r>
            <a:r>
              <a:rPr lang="fr-FR" i="0" dirty="0">
                <a:solidFill>
                  <a:srgbClr val="333333"/>
                </a:solidFill>
                <a:effectLst/>
                <a:latin typeface="Times New Roman" panose="02020603050405020304" pitchFamily="18" charset="0"/>
              </a:rPr>
              <a:t> et des conditions qui permettent à leur point de vue d'être entendu - ce qui peut passer par l'utilisation, voire la mise en œuvre, de ces mêmes télé-technologies. Du moindre appel téléphonique, on attend une réponse qui peut être </a:t>
            </a:r>
            <a:r>
              <a:rPr lang="fr-FR" i="0" u="none" strike="noStrike" dirty="0">
                <a:solidFill>
                  <a:srgbClr val="990000"/>
                </a:solidFill>
                <a:effectLst/>
                <a:latin typeface="Times New Roman" panose="02020603050405020304" pitchFamily="18" charset="0"/>
                <a:hlinkClick r:id="rId63"/>
              </a:rPr>
              <a:t>prophétique</a:t>
            </a:r>
            <a:r>
              <a:rPr lang="fr-FR" i="0" dirty="0">
                <a:solidFill>
                  <a:srgbClr val="333333"/>
                </a:solidFill>
                <a:effectLst/>
                <a:latin typeface="Times New Roman" panose="02020603050405020304" pitchFamily="18" charset="0"/>
              </a:rPr>
              <a:t>. Chaque voix peut être hantée par une autre voix, </a:t>
            </a:r>
            <a:r>
              <a:rPr lang="fr-FR" i="0" u="none" strike="noStrike" dirty="0">
                <a:solidFill>
                  <a:srgbClr val="990000"/>
                </a:solidFill>
                <a:effectLst/>
                <a:latin typeface="Times New Roman" panose="02020603050405020304" pitchFamily="18" charset="0"/>
                <a:hlinkClick r:id="rId64"/>
              </a:rPr>
              <a:t>imprévisible</a:t>
            </a:r>
            <a:r>
              <a:rPr lang="fr-FR" i="0" dirty="0">
                <a:solidFill>
                  <a:srgbClr val="333333"/>
                </a:solidFill>
                <a:effectLst/>
                <a:latin typeface="Times New Roman" panose="02020603050405020304" pitchFamily="18" charset="0"/>
              </a:rPr>
              <a:t>.</a:t>
            </a:r>
            <a:r>
              <a:rPr lang="en-US" i="0" dirty="0">
                <a:solidFill>
                  <a:srgbClr val="333333"/>
                </a:solidFill>
                <a:effectLst/>
                <a:latin typeface="Times New Roman" panose="02020603050405020304" pitchFamily="18" charset="0"/>
              </a:rPr>
              <a:t>” (https://www.idixa.net/Pixa/pagixa-0611051647.html)</a:t>
            </a:r>
            <a:endParaRPr lang="fr-FR" i="0" dirty="0">
              <a:solidFill>
                <a:srgbClr val="333333"/>
              </a:solidFill>
              <a:effectLst/>
              <a:latin typeface="Times New Roman" panose="02020603050405020304" pitchFamily="18" charset="0"/>
            </a:endParaRPr>
          </a:p>
          <a:p>
            <a:endParaRPr lang="fr-FR" dirty="0"/>
          </a:p>
          <a:p>
            <a:r>
              <a:rPr lang="fr-FR" dirty="0"/>
              <a:t>4) Sur les avatars, voir </a:t>
            </a:r>
            <a:r>
              <a:rPr lang="fr-FR" dirty="0" err="1"/>
              <a:t>Doueihi</a:t>
            </a:r>
            <a:r>
              <a:rPr lang="fr-FR" dirty="0"/>
              <a:t>, 2011, p. 147-150.</a:t>
            </a:r>
          </a:p>
        </p:txBody>
      </p:sp>
      <p:sp>
        <p:nvSpPr>
          <p:cNvPr id="4" name="Espace réservé du numéro de diapositive 3"/>
          <p:cNvSpPr>
            <a:spLocks noGrp="1"/>
          </p:cNvSpPr>
          <p:nvPr>
            <p:ph type="sldNum" sz="quarter" idx="5"/>
          </p:nvPr>
        </p:nvSpPr>
        <p:spPr/>
        <p:txBody>
          <a:bodyPr/>
          <a:lstStyle/>
          <a:p>
            <a:fld id="{EE5C0A75-B43F-4D16-9787-0C2CEED058D3}" type="slidenum">
              <a:rPr lang="fr-FR" smtClean="0"/>
              <a:t>165</a:t>
            </a:fld>
            <a:endParaRPr lang="fr-FR"/>
          </a:p>
        </p:txBody>
      </p:sp>
    </p:spTree>
    <p:extLst>
      <p:ext uri="{BB962C8B-B14F-4D97-AF65-F5344CB8AC3E}">
        <p14:creationId xmlns:p14="http://schemas.microsoft.com/office/powerpoint/2010/main" val="21746662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1" name="Google Shape;1361;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u="sng"/>
              <a:t>Remarques</a:t>
            </a:r>
            <a:endParaRPr/>
          </a:p>
          <a:p>
            <a:pPr marL="0" lvl="0" indent="0" algn="l" rtl="0">
              <a:spcBef>
                <a:spcPts val="0"/>
              </a:spcBef>
              <a:spcAft>
                <a:spcPts val="0"/>
              </a:spcAft>
              <a:buNone/>
            </a:pPr>
            <a:endParaRPr b="1" u="sng"/>
          </a:p>
          <a:p>
            <a:pPr marL="0" lvl="0" indent="0" algn="l" rtl="0">
              <a:spcBef>
                <a:spcPts val="0"/>
              </a:spcBef>
              <a:spcAft>
                <a:spcPts val="0"/>
              </a:spcAft>
              <a:buNone/>
            </a:pPr>
            <a:r>
              <a:rPr lang="fr-FR" b="0" u="none"/>
              <a:t>Hologramme de Michal Jackson ou de Tupac, mélange de la “spectralité” technologique de l’image et du spectacle dit “vivant” </a:t>
            </a:r>
            <a:endParaRPr/>
          </a:p>
          <a:p>
            <a:pPr marL="0" lvl="0" indent="0" algn="l" rtl="0">
              <a:spcBef>
                <a:spcPts val="0"/>
              </a:spcBef>
              <a:spcAft>
                <a:spcPts val="0"/>
              </a:spcAft>
              <a:buNone/>
            </a:pPr>
            <a:r>
              <a:rPr lang="fr-FR" b="0" u="none"/>
              <a:t>- voir Wikipédia, art. “hologramme) : “</a:t>
            </a:r>
            <a:r>
              <a:rPr lang="fr-FR" b="0" i="0">
                <a:solidFill>
                  <a:srgbClr val="202122"/>
                </a:solidFill>
                <a:latin typeface="Arial"/>
                <a:ea typeface="Arial"/>
                <a:cs typeface="Arial"/>
                <a:sym typeface="Arial"/>
              </a:rPr>
              <a:t>Le 15 avril 2012, à l'occasion du </a:t>
            </a:r>
            <a:r>
              <a:rPr lang="fr-FR" b="0" i="0" u="sng" strike="noStrike">
                <a:solidFill>
                  <a:schemeClr val="hlink"/>
                </a:solidFill>
                <a:latin typeface="Arial"/>
                <a:ea typeface="Arial"/>
                <a:cs typeface="Arial"/>
                <a:sym typeface="Arial"/>
                <a:hlinkClick r:id="rId3"/>
              </a:rPr>
              <a:t>festival Coachella</a:t>
            </a:r>
            <a:r>
              <a:rPr lang="fr-FR" b="0" i="0">
                <a:solidFill>
                  <a:srgbClr val="202122"/>
                </a:solidFill>
                <a:latin typeface="Arial"/>
                <a:ea typeface="Arial"/>
                <a:cs typeface="Arial"/>
                <a:sym typeface="Arial"/>
              </a:rPr>
              <a:t>, a eu lieu le premier duo entre l'artiste hip-hop </a:t>
            </a:r>
            <a:r>
              <a:rPr lang="fr-FR" b="0" i="0" u="sng" strike="noStrike">
                <a:solidFill>
                  <a:schemeClr val="hlink"/>
                </a:solidFill>
                <a:latin typeface="Arial"/>
                <a:ea typeface="Arial"/>
                <a:cs typeface="Arial"/>
                <a:sym typeface="Arial"/>
                <a:hlinkClick r:id="rId4"/>
              </a:rPr>
              <a:t>Snoop Dogg</a:t>
            </a:r>
            <a:r>
              <a:rPr lang="fr-FR" b="0" i="0">
                <a:solidFill>
                  <a:srgbClr val="202122"/>
                </a:solidFill>
                <a:latin typeface="Arial"/>
                <a:ea typeface="Arial"/>
                <a:cs typeface="Arial"/>
                <a:sym typeface="Arial"/>
              </a:rPr>
              <a:t> et une reproduction holographique (calculée en 3D mais toujours affichée en 2D) du rappeur mythique </a:t>
            </a:r>
            <a:r>
              <a:rPr lang="fr-FR" b="0" i="0" u="sng" strike="noStrike">
                <a:solidFill>
                  <a:schemeClr val="hlink"/>
                </a:solidFill>
                <a:latin typeface="Arial"/>
                <a:ea typeface="Arial"/>
                <a:cs typeface="Arial"/>
                <a:sym typeface="Arial"/>
                <a:hlinkClick r:id="rId5"/>
              </a:rPr>
              <a:t>Tupac Shakur</a:t>
            </a:r>
            <a:r>
              <a:rPr lang="fr-FR" b="0" i="0">
                <a:solidFill>
                  <a:srgbClr val="202122"/>
                </a:solidFill>
                <a:latin typeface="Arial"/>
                <a:ea typeface="Arial"/>
                <a:cs typeface="Arial"/>
                <a:sym typeface="Arial"/>
              </a:rPr>
              <a:t>. Celle-ci fut créée par le studio AV Concepts d'après une idée originale de </a:t>
            </a:r>
            <a:r>
              <a:rPr lang="fr-FR" b="0" i="0" u="sng" strike="noStrike">
                <a:solidFill>
                  <a:schemeClr val="hlink"/>
                </a:solidFill>
                <a:latin typeface="Arial"/>
                <a:ea typeface="Arial"/>
                <a:cs typeface="Arial"/>
                <a:sym typeface="Arial"/>
                <a:hlinkClick r:id="rId6"/>
              </a:rPr>
              <a:t>Dr Dre</a:t>
            </a:r>
            <a:r>
              <a:rPr lang="fr-FR" b="0" i="0">
                <a:solidFill>
                  <a:srgbClr val="202122"/>
                </a:solidFill>
                <a:latin typeface="Arial"/>
                <a:ea typeface="Arial"/>
                <a:cs typeface="Arial"/>
                <a:sym typeface="Arial"/>
              </a:rPr>
              <a:t> et grâce à l'approbation d'Afeni Shakur (la mère de l'artiste mort en 1996). La création de l'hologramme, qui dura plus de quatre mois et qui coûta quelques centaines de milliers de dollars, ne fut pas de tout repos selon les dires de Nick Smith, président de la firme chargée de la production... »</a:t>
            </a:r>
            <a:endParaRPr/>
          </a:p>
          <a:p>
            <a:pPr marL="0" lvl="0" indent="0" algn="l" rtl="0">
              <a:spcBef>
                <a:spcPts val="0"/>
              </a:spcBef>
              <a:spcAft>
                <a:spcPts val="0"/>
              </a:spcAft>
              <a:buNone/>
            </a:pPr>
            <a:r>
              <a:rPr lang="fr-FR"/>
              <a:t>- https://www.huffingtonpost.fr/2014/05/19/michael-jackson-hologramme-billboard-music-awards-video_n_5349741.html </a:t>
            </a:r>
            <a:endParaRPr b="0" u="none"/>
          </a:p>
          <a:p>
            <a:pPr marL="0" lvl="0" indent="0" algn="l" rtl="0">
              <a:spcBef>
                <a:spcPts val="0"/>
              </a:spcBef>
              <a:spcAft>
                <a:spcPts val="0"/>
              </a:spcAft>
              <a:buNone/>
            </a:pPr>
            <a:endParaRPr b="1" u="sng"/>
          </a:p>
          <a:p>
            <a:pPr marL="0" lvl="0" indent="0" algn="l" rtl="0">
              <a:spcBef>
                <a:spcPts val="0"/>
              </a:spcBef>
              <a:spcAft>
                <a:spcPts val="0"/>
              </a:spcAft>
              <a:buNone/>
            </a:pPr>
            <a:r>
              <a:rPr lang="fr-FR" b="1" u="sng"/>
              <a:t>Sources :</a:t>
            </a:r>
            <a:endParaRPr/>
          </a:p>
          <a:p>
            <a:pPr marL="228600" lvl="0" indent="-228600" algn="l" rtl="0">
              <a:spcBef>
                <a:spcPts val="0"/>
              </a:spcBef>
              <a:spcAft>
                <a:spcPts val="0"/>
              </a:spcAft>
              <a:buClr>
                <a:schemeClr val="dk1"/>
              </a:buClr>
              <a:buSzPts val="1200"/>
              <a:buFont typeface="Calibri"/>
              <a:buAutoNum type="arabicParenR"/>
            </a:pPr>
            <a:r>
              <a:rPr lang="fr-FR" b="1" u="sng"/>
              <a:t>Projet de Gordon Bell de conservation de l’ensemble de sa vie (notion de Lifelog)</a:t>
            </a:r>
            <a:endParaRPr/>
          </a:p>
          <a:p>
            <a:pPr marL="0" lvl="0" indent="0" algn="l" rtl="0">
              <a:spcBef>
                <a:spcPts val="0"/>
              </a:spcBef>
              <a:spcAft>
                <a:spcPts val="0"/>
              </a:spcAft>
              <a:buClr>
                <a:schemeClr val="dk1"/>
              </a:buClr>
              <a:buSzPts val="1200"/>
              <a:buFont typeface="Calibri"/>
              <a:buNone/>
            </a:pPr>
            <a:r>
              <a:rPr lang="fr-FR" b="0" u="sng"/>
              <a:t>https://fr.wikipedia.org/wiki/Gordon_Bell_(ing%C3%A9nieur) </a:t>
            </a:r>
            <a:endParaRPr/>
          </a:p>
          <a:p>
            <a:pPr marL="0" lvl="0" indent="0" algn="l" rtl="0">
              <a:spcBef>
                <a:spcPts val="0"/>
              </a:spcBef>
              <a:spcAft>
                <a:spcPts val="0"/>
              </a:spcAft>
              <a:buClr>
                <a:schemeClr val="dk1"/>
              </a:buClr>
              <a:buSzPts val="1200"/>
              <a:buFont typeface="Calibri"/>
              <a:buNone/>
            </a:pPr>
            <a:r>
              <a:rPr lang="fr-FR" b="0" u="sng"/>
              <a:t>https://gordonbell.azurewebsites.net/</a:t>
            </a:r>
            <a:endParaRPr/>
          </a:p>
          <a:p>
            <a:pPr marL="0" lvl="0" indent="0" algn="l" rtl="0">
              <a:spcBef>
                <a:spcPts val="0"/>
              </a:spcBef>
              <a:spcAft>
                <a:spcPts val="0"/>
              </a:spcAft>
              <a:buClr>
                <a:schemeClr val="dk1"/>
              </a:buClr>
              <a:buSzPts val="1200"/>
              <a:buFont typeface="Calibri"/>
              <a:buNone/>
            </a:pPr>
            <a:r>
              <a:rPr lang="fr-FR" b="0" u="sng"/>
              <a:t>https://fr.wikipedia.org/wiki/MyLifeBits</a:t>
            </a:r>
            <a:endParaRPr/>
          </a:p>
          <a:p>
            <a:pPr marL="0" lvl="0" indent="0" algn="l" rtl="0">
              <a:spcBef>
                <a:spcPts val="0"/>
              </a:spcBef>
              <a:spcAft>
                <a:spcPts val="0"/>
              </a:spcAft>
              <a:buClr>
                <a:schemeClr val="dk1"/>
              </a:buClr>
              <a:buSzPts val="1200"/>
              <a:buFont typeface="Calibri"/>
              <a:buNone/>
            </a:pPr>
            <a:r>
              <a:rPr lang="fr-FR" b="0" u="sng"/>
              <a:t>https://en.wikipedia.org/wiki/Lifelog</a:t>
            </a:r>
            <a:endParaRPr/>
          </a:p>
          <a:p>
            <a:pPr marL="0" lvl="0" indent="0" algn="l" rtl="0">
              <a:spcBef>
                <a:spcPts val="0"/>
              </a:spcBef>
              <a:spcAft>
                <a:spcPts val="0"/>
              </a:spcAft>
              <a:buClr>
                <a:schemeClr val="dk1"/>
              </a:buClr>
              <a:buSzPts val="1200"/>
              <a:buFont typeface="Calibri"/>
              <a:buNone/>
            </a:pPr>
            <a:r>
              <a:rPr lang="fr-FR" b="0" u="sng"/>
              <a:t>https://www.microsoft.com/en-us/research/publication/mylifebits-a-personal-database-for-everything/</a:t>
            </a:r>
            <a:endParaRPr/>
          </a:p>
          <a:p>
            <a:pPr marL="228600" lvl="0" indent="-152400" algn="l" rtl="0">
              <a:spcBef>
                <a:spcPts val="0"/>
              </a:spcBef>
              <a:spcAft>
                <a:spcPts val="0"/>
              </a:spcAft>
              <a:buClr>
                <a:schemeClr val="dk1"/>
              </a:buClr>
              <a:buSzPts val="1200"/>
              <a:buFont typeface="Calibri"/>
              <a:buNone/>
            </a:pPr>
            <a:endParaRPr b="1" u="sng"/>
          </a:p>
          <a:p>
            <a:pPr marL="228600" lvl="0" indent="-228600" algn="l" rtl="0">
              <a:spcBef>
                <a:spcPts val="0"/>
              </a:spcBef>
              <a:spcAft>
                <a:spcPts val="0"/>
              </a:spcAft>
              <a:buClr>
                <a:schemeClr val="dk1"/>
              </a:buClr>
              <a:buSzPts val="1200"/>
              <a:buFont typeface="Calibri"/>
              <a:buAutoNum type="arabicParenR"/>
            </a:pPr>
            <a:r>
              <a:rPr lang="fr-FR" b="1" u="sng"/>
              <a:t>Sur le “deuil numérique”</a:t>
            </a:r>
            <a:endParaRPr/>
          </a:p>
          <a:p>
            <a:pPr marL="0" lvl="0" indent="0" algn="l" rtl="0">
              <a:spcBef>
                <a:spcPts val="0"/>
              </a:spcBef>
              <a:spcAft>
                <a:spcPts val="0"/>
              </a:spcAft>
              <a:buNone/>
            </a:pPr>
            <a:r>
              <a:rPr lang="fr-FR" sz="1200" u="sng">
                <a:solidFill>
                  <a:srgbClr val="00FFFF"/>
                </a:solidFill>
                <a:latin typeface="Cambria"/>
                <a:ea typeface="Cambria"/>
                <a:cs typeface="Cambria"/>
                <a:sym typeface="Cambria"/>
              </a:rPr>
              <a:t>https://www.liberation.fr/apps/2015/08/facebook/#chapitre-1</a:t>
            </a:r>
            <a:endParaRPr/>
          </a:p>
          <a:p>
            <a:pPr marL="0" lvl="0" indent="0" algn="l" rtl="0">
              <a:spcBef>
                <a:spcPts val="0"/>
              </a:spcBef>
              <a:spcAft>
                <a:spcPts val="0"/>
              </a:spcAft>
              <a:buNone/>
            </a:pPr>
            <a:r>
              <a:rPr lang="fr-FR" sz="1100" u="sng">
                <a:solidFill>
                  <a:schemeClr val="hlink"/>
                </a:solidFill>
                <a:hlinkClick r:id="rId7"/>
              </a:rPr>
              <a:t>https://www.youtube.com/watch?v=IgsTTcUCETU</a:t>
            </a:r>
            <a:endParaRPr sz="1200">
              <a:solidFill>
                <a:srgbClr val="00FFFF"/>
              </a:solidFill>
              <a:latin typeface="Cambria"/>
              <a:ea typeface="Cambria"/>
              <a:cs typeface="Cambria"/>
              <a:sym typeface="Cambria"/>
            </a:endParaRPr>
          </a:p>
          <a:p>
            <a:pPr marL="0" marR="0" lvl="0" indent="0" algn="l" rtl="0">
              <a:lnSpc>
                <a:spcPct val="100000"/>
              </a:lnSpc>
              <a:spcBef>
                <a:spcPts val="0"/>
              </a:spcBef>
              <a:spcAft>
                <a:spcPts val="0"/>
              </a:spcAft>
              <a:buClr>
                <a:srgbClr val="0563C1"/>
              </a:buClr>
              <a:buSzPts val="1200"/>
              <a:buFont typeface="Calibri"/>
              <a:buNone/>
            </a:pPr>
            <a:r>
              <a:rPr lang="fr-FR" u="sng">
                <a:solidFill>
                  <a:schemeClr val="hlink"/>
                </a:solidFill>
                <a:hlinkClick r:id="rId8"/>
              </a:rPr>
              <a:t>https://www.cairn.info/revue-chimeres-2008-1-page-133.htm#re16no16</a:t>
            </a:r>
            <a:r>
              <a:rPr lang="fr-FR"/>
              <a:t> </a:t>
            </a:r>
            <a:endParaRPr b="1" u="sng"/>
          </a:p>
          <a:p>
            <a:pPr marL="0" lvl="0" indent="0" algn="l" rtl="0">
              <a:spcBef>
                <a:spcPts val="0"/>
              </a:spcBef>
              <a:spcAft>
                <a:spcPts val="0"/>
              </a:spcAft>
              <a:buClr>
                <a:schemeClr val="dk1"/>
              </a:buClr>
              <a:buSzPts val="1200"/>
              <a:buFont typeface="Calibri"/>
              <a:buNone/>
            </a:pPr>
            <a:r>
              <a:rPr lang="fr-FR"/>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endParaRPr b="1" u="sng"/>
          </a:p>
          <a:p>
            <a:pPr marL="0" lvl="0" indent="0" algn="l" rtl="0">
              <a:spcBef>
                <a:spcPts val="0"/>
              </a:spcBef>
              <a:spcAft>
                <a:spcPts val="0"/>
              </a:spcAft>
              <a:buNone/>
            </a:pPr>
            <a:endParaRPr b="1" u="sng"/>
          </a:p>
          <a:p>
            <a:pPr marL="0" lvl="0" indent="0" algn="l" rtl="0">
              <a:spcBef>
                <a:spcPts val="0"/>
              </a:spcBef>
              <a:spcAft>
                <a:spcPts val="0"/>
              </a:spcAft>
              <a:buNone/>
            </a:pPr>
            <a:r>
              <a:rPr lang="fr-FR" b="1" u="sng"/>
              <a:t>2) Travail artistes contemporains</a:t>
            </a:r>
            <a:endParaRPr b="1" u="sng"/>
          </a:p>
          <a:p>
            <a:pPr marL="0" lvl="0" indent="0" algn="l" rtl="0">
              <a:spcBef>
                <a:spcPts val="0"/>
              </a:spcBef>
              <a:spcAft>
                <a:spcPts val="0"/>
              </a:spcAft>
              <a:buNone/>
            </a:pPr>
            <a:r>
              <a:rPr lang="fr-FR" u="sng">
                <a:solidFill>
                  <a:schemeClr val="hlink"/>
                </a:solidFill>
                <a:hlinkClick r:id="rId9"/>
              </a:rPr>
              <a:t>https://etoy.com/projects/mission-eternity/</a:t>
            </a:r>
            <a:r>
              <a:rPr lang="fr-FR"/>
              <a:t> </a:t>
            </a:r>
            <a:endParaRPr/>
          </a:p>
          <a:p>
            <a:pPr marL="0" lvl="0" indent="0" algn="l" rtl="0">
              <a:spcBef>
                <a:spcPts val="0"/>
              </a:spcBef>
              <a:spcAft>
                <a:spcPts val="0"/>
              </a:spcAft>
              <a:buNone/>
            </a:pPr>
            <a:r>
              <a:rPr lang="fr-FR" u="sng">
                <a:solidFill>
                  <a:schemeClr val="hlink"/>
                </a:solidFill>
                <a:hlinkClick r:id="rId10"/>
              </a:rPr>
              <a:t>https://www.youtube.com/watch?v=PP4uvFQcbD4</a:t>
            </a:r>
            <a:endParaRPr/>
          </a:p>
          <a:p>
            <a:pPr marL="0" lvl="0" indent="0" algn="l" rtl="0">
              <a:spcBef>
                <a:spcPts val="0"/>
              </a:spcBef>
              <a:spcAft>
                <a:spcPts val="0"/>
              </a:spcAft>
              <a:buNone/>
            </a:pPr>
            <a:endParaRPr b="1" u="sng"/>
          </a:p>
          <a:p>
            <a:pPr marL="0" lvl="0" indent="0" algn="l" rtl="0">
              <a:spcBef>
                <a:spcPts val="0"/>
              </a:spcBef>
              <a:spcAft>
                <a:spcPts val="0"/>
              </a:spcAft>
              <a:buNone/>
            </a:pPr>
            <a:r>
              <a:rPr lang="fr-FR" b="1" u="sng"/>
              <a:t>3) Sur la “spectralité” pour Derrida</a:t>
            </a:r>
            <a:endParaRPr/>
          </a:p>
          <a:p>
            <a:pPr marL="0" lvl="0" indent="0" algn="l" rtl="0">
              <a:spcBef>
                <a:spcPts val="0"/>
              </a:spcBef>
              <a:spcAft>
                <a:spcPts val="0"/>
              </a:spcAft>
              <a:buNone/>
            </a:pPr>
            <a:r>
              <a:rPr lang="fr-FR" b="0" u="none"/>
              <a:t>Pierre Delain, derridex</a:t>
            </a:r>
            <a:endParaRPr b="0" u="none"/>
          </a:p>
          <a:p>
            <a:pPr marL="0" lvl="0" indent="0" algn="l" rtl="0">
              <a:spcBef>
                <a:spcPts val="0"/>
              </a:spcBef>
              <a:spcAft>
                <a:spcPts val="0"/>
              </a:spcAft>
              <a:buNone/>
            </a:pPr>
            <a:r>
              <a:rPr lang="fr-FR"/>
              <a:t>“</a:t>
            </a:r>
            <a:r>
              <a:rPr lang="fr-FR" i="0">
                <a:solidFill>
                  <a:srgbClr val="333333"/>
                </a:solidFill>
                <a:latin typeface="Times New Roman"/>
                <a:ea typeface="Times New Roman"/>
                <a:cs typeface="Times New Roman"/>
                <a:sym typeface="Times New Roman"/>
              </a:rPr>
              <a:t>1. Télé-techno-discursivités.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nommer un ensemble complexe aux frontières floues, un vaste conglomérat regroupant les médias, la science, la technique, la télévision, l'audiovisuel, l'Internet etc..., Jacques Derrida se sert d'une série de syntagmes plus ou moins interchangeables : télé-communications, télé-technique, télé-techno-science, techno-télé-discursivité, etc.... Cet ensemble comprend aussi le </a:t>
            </a:r>
            <a:r>
              <a:rPr lang="fr-FR" i="0" u="sng" strike="noStrike">
                <a:solidFill>
                  <a:schemeClr val="hlink"/>
                </a:solidFill>
                <a:latin typeface="Times New Roman"/>
                <a:ea typeface="Times New Roman"/>
                <a:cs typeface="Times New Roman"/>
                <a:sym typeface="Times New Roman"/>
                <a:hlinkClick r:id="rId11"/>
              </a:rPr>
              <a:t>cinéma</a:t>
            </a:r>
            <a:r>
              <a:rPr lang="fr-FR" i="0">
                <a:solidFill>
                  <a:srgbClr val="333333"/>
                </a:solidFill>
                <a:latin typeface="Times New Roman"/>
                <a:ea typeface="Times New Roman"/>
                <a:cs typeface="Times New Roman"/>
                <a:sym typeface="Times New Roman"/>
              </a:rPr>
              <a:t>, mais la </a:t>
            </a:r>
            <a:r>
              <a:rPr lang="fr-FR" i="0" u="sng" strike="noStrike">
                <a:solidFill>
                  <a:schemeClr val="hlink"/>
                </a:solidFill>
                <a:latin typeface="Times New Roman"/>
                <a:ea typeface="Times New Roman"/>
                <a:cs typeface="Times New Roman"/>
                <a:sym typeface="Times New Roman"/>
                <a:hlinkClick r:id="rId12"/>
              </a:rPr>
              <a:t>photo</a:t>
            </a:r>
            <a:r>
              <a:rPr lang="fr-FR" i="0">
                <a:solidFill>
                  <a:srgbClr val="333333"/>
                </a:solidFill>
                <a:latin typeface="Times New Roman"/>
                <a:ea typeface="Times New Roman"/>
                <a:cs typeface="Times New Roman"/>
                <a:sym typeface="Times New Roman"/>
              </a:rPr>
              <a:t>, silencieuse, s'en distingue. En tant que savoir-faire pratique, il est </a:t>
            </a:r>
            <a:r>
              <a:rPr lang="fr-FR" i="0" u="sng" strike="noStrike">
                <a:solidFill>
                  <a:schemeClr val="hlink"/>
                </a:solidFill>
                <a:latin typeface="Times New Roman"/>
                <a:ea typeface="Times New Roman"/>
                <a:cs typeface="Times New Roman"/>
                <a:sym typeface="Times New Roman"/>
                <a:hlinkClick r:id="rId13"/>
              </a:rPr>
              <a:t>performatif</a:t>
            </a:r>
            <a:r>
              <a:rPr lang="fr-FR" i="0">
                <a:solidFill>
                  <a:srgbClr val="333333"/>
                </a:solidFill>
                <a:latin typeface="Times New Roman"/>
                <a:ea typeface="Times New Roman"/>
                <a:cs typeface="Times New Roman"/>
                <a:sym typeface="Times New Roman"/>
              </a:rPr>
              <a:t>. Un acte techno-scientifique est toujours une intervention, une mise en œuvre, un </a:t>
            </a:r>
            <a:r>
              <a:rPr lang="fr-FR" i="1">
                <a:solidFill>
                  <a:srgbClr val="333333"/>
                </a:solidFill>
                <a:latin typeface="Times New Roman"/>
                <a:ea typeface="Times New Roman"/>
                <a:cs typeface="Times New Roman"/>
                <a:sym typeface="Times New Roman"/>
              </a:rPr>
              <a:t>faire</a:t>
            </a:r>
            <a:r>
              <a:rPr lang="fr-FR" i="0">
                <a:solidFill>
                  <a:srgbClr val="333333"/>
                </a:solidFill>
                <a:latin typeface="Times New Roman"/>
                <a:ea typeface="Times New Roman"/>
                <a:cs typeface="Times New Roman"/>
                <a:sym typeface="Times New Roman"/>
              </a:rPr>
              <a:t>. Il joue avec les distances, les vitesses, le lieu; il délocalise, éloigne et rapproche. Pour qui ne sait pas comment "marchent" les technologies, leur fonctionnement </a:t>
            </a:r>
            <a:r>
              <a:rPr lang="fr-FR" i="0" u="sng" strike="noStrike">
                <a:solidFill>
                  <a:schemeClr val="hlink"/>
                </a:solidFill>
                <a:latin typeface="Times New Roman"/>
                <a:ea typeface="Times New Roman"/>
                <a:cs typeface="Times New Roman"/>
                <a:sym typeface="Times New Roman"/>
                <a:hlinkClick r:id="rId14"/>
              </a:rPr>
              <a:t>quasi-miraculeux</a:t>
            </a:r>
            <a:r>
              <a:rPr lang="fr-FR" i="0">
                <a:solidFill>
                  <a:srgbClr val="333333"/>
                </a:solidFill>
                <a:latin typeface="Times New Roman"/>
                <a:ea typeface="Times New Roman"/>
                <a:cs typeface="Times New Roman"/>
                <a:sym typeface="Times New Roman"/>
              </a:rPr>
              <a:t> produit une croyance, un acte de foi.</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ne sont pas nouvelles dans leur </a:t>
            </a:r>
            <a:r>
              <a:rPr lang="fr-FR" i="0" u="sng" strike="noStrike">
                <a:solidFill>
                  <a:schemeClr val="hlink"/>
                </a:solidFill>
                <a:latin typeface="Times New Roman"/>
                <a:ea typeface="Times New Roman"/>
                <a:cs typeface="Times New Roman"/>
                <a:sym typeface="Times New Roman"/>
                <a:hlinkClick r:id="rId15"/>
              </a:rPr>
              <a:t>principe</a:t>
            </a:r>
            <a:r>
              <a:rPr lang="fr-FR" i="0">
                <a:solidFill>
                  <a:srgbClr val="333333"/>
                </a:solidFill>
                <a:latin typeface="Times New Roman"/>
                <a:ea typeface="Times New Roman"/>
                <a:cs typeface="Times New Roman"/>
                <a:sym typeface="Times New Roman"/>
              </a:rPr>
              <a:t>. Dès le 17ème siècle, on commence à </a:t>
            </a:r>
            <a:r>
              <a:rPr lang="fr-FR" i="1">
                <a:solidFill>
                  <a:srgbClr val="333333"/>
                </a:solidFill>
                <a:latin typeface="Times New Roman"/>
                <a:ea typeface="Times New Roman"/>
                <a:cs typeface="Times New Roman"/>
                <a:sym typeface="Times New Roman"/>
              </a:rPr>
              <a:t>inventer</a:t>
            </a:r>
            <a:r>
              <a:rPr lang="fr-FR" i="0">
                <a:solidFill>
                  <a:srgbClr val="333333"/>
                </a:solidFill>
                <a:latin typeface="Times New Roman"/>
                <a:ea typeface="Times New Roman"/>
                <a:cs typeface="Times New Roman"/>
                <a:sym typeface="Times New Roman"/>
              </a:rPr>
              <a:t> à la façon moderne : en fabriquant des </a:t>
            </a:r>
            <a:r>
              <a:rPr lang="fr-FR" i="0" u="sng" strike="noStrike">
                <a:solidFill>
                  <a:schemeClr val="hlink"/>
                </a:solidFill>
                <a:latin typeface="Times New Roman"/>
                <a:ea typeface="Times New Roman"/>
                <a:cs typeface="Times New Roman"/>
                <a:sym typeface="Times New Roman"/>
                <a:hlinkClick r:id="rId16"/>
              </a:rPr>
              <a:t>dispositifs techniques</a:t>
            </a:r>
            <a:r>
              <a:rPr lang="fr-FR" i="0">
                <a:solidFill>
                  <a:srgbClr val="333333"/>
                </a:solidFill>
                <a:latin typeface="Times New Roman"/>
                <a:ea typeface="Times New Roman"/>
                <a:cs typeface="Times New Roman"/>
                <a:sym typeface="Times New Roman"/>
              </a:rPr>
              <a:t> ou des machines, en </a:t>
            </a:r>
            <a:r>
              <a:rPr lang="fr-FR" i="0" u="sng" strike="noStrike">
                <a:solidFill>
                  <a:schemeClr val="hlink"/>
                </a:solidFill>
                <a:latin typeface="Times New Roman"/>
                <a:ea typeface="Times New Roman"/>
                <a:cs typeface="Times New Roman"/>
                <a:sym typeface="Times New Roman"/>
                <a:hlinkClick r:id="rId17"/>
              </a:rPr>
              <a:t>suscitant</a:t>
            </a:r>
            <a:r>
              <a:rPr lang="fr-FR" i="0">
                <a:solidFill>
                  <a:srgbClr val="333333"/>
                </a:solidFill>
                <a:latin typeface="Times New Roman"/>
                <a:ea typeface="Times New Roman"/>
                <a:cs typeface="Times New Roman"/>
                <a:sym typeface="Times New Roman"/>
              </a:rPr>
              <a:t> le désir de produire de nouvelles inventions. Mais la productivité technologique est plus vieille encore, elle hante l'</a:t>
            </a:r>
            <a:r>
              <a:rPr lang="fr-FR" i="0" u="sng" strike="noStrike">
                <a:solidFill>
                  <a:schemeClr val="hlink"/>
                </a:solidFill>
                <a:latin typeface="Times New Roman"/>
                <a:ea typeface="Times New Roman"/>
                <a:cs typeface="Times New Roman"/>
                <a:sym typeface="Times New Roman"/>
                <a:hlinkClick r:id="rId18"/>
              </a:rPr>
              <a:t>écriture</a:t>
            </a:r>
            <a:r>
              <a:rPr lang="fr-FR" i="0">
                <a:solidFill>
                  <a:srgbClr val="333333"/>
                </a:solidFill>
                <a:latin typeface="Times New Roman"/>
                <a:ea typeface="Times New Roman"/>
                <a:cs typeface="Times New Roman"/>
                <a:sym typeface="Times New Roman"/>
              </a:rPr>
              <a:t> depuis toujours.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Science et technique sont indissociables. L'histoire des sciences est aussi une histoire des métaphores et des </a:t>
            </a:r>
            <a:r>
              <a:rPr lang="fr-FR" i="0" u="sng" strike="noStrike">
                <a:solidFill>
                  <a:schemeClr val="hlink"/>
                </a:solidFill>
                <a:latin typeface="Times New Roman"/>
                <a:ea typeface="Times New Roman"/>
                <a:cs typeface="Times New Roman"/>
                <a:sym typeface="Times New Roman"/>
                <a:hlinkClick r:id="rId19"/>
              </a:rPr>
              <a:t>téléologies</a:t>
            </a:r>
            <a:r>
              <a:rPr lang="fr-FR" i="0">
                <a:solidFill>
                  <a:srgbClr val="333333"/>
                </a:solidFill>
                <a:latin typeface="Times New Roman"/>
                <a:ea typeface="Times New Roman"/>
                <a:cs typeface="Times New Roman"/>
                <a:sym typeface="Times New Roman"/>
              </a:rPr>
              <a:t> qui </a:t>
            </a:r>
            <a:r>
              <a:rPr lang="fr-FR" i="0" u="sng" strike="noStrike">
                <a:solidFill>
                  <a:schemeClr val="hlink"/>
                </a:solidFill>
                <a:latin typeface="Times New Roman"/>
                <a:ea typeface="Times New Roman"/>
                <a:cs typeface="Times New Roman"/>
                <a:sym typeface="Times New Roman"/>
                <a:hlinkClick r:id="rId20"/>
              </a:rPr>
              <a:t>contaminent les concepts</a:t>
            </a:r>
            <a:r>
              <a:rPr lang="fr-FR" i="0">
                <a:solidFill>
                  <a:srgbClr val="333333"/>
                </a:solidFill>
                <a:latin typeface="Times New Roman"/>
                <a:ea typeface="Times New Roman"/>
                <a:cs typeface="Times New Roman"/>
                <a:sym typeface="Times New Roman"/>
              </a:rPr>
              <a:t> et rendent inopérantes les coupures épistémologiques. Cela vaut pour les sciences dites "dures" (qui risqueraient de se fermer sur elles-mêmes) et pour les sciences dites "humaines", notamment la biologie, qui tend à analyser le vivant </a:t>
            </a:r>
            <a:r>
              <a:rPr lang="fr-FR" i="0" u="sng" strike="noStrike">
                <a:solidFill>
                  <a:schemeClr val="hlink"/>
                </a:solidFill>
                <a:latin typeface="Times New Roman"/>
                <a:ea typeface="Times New Roman"/>
                <a:cs typeface="Times New Roman"/>
                <a:sym typeface="Times New Roman"/>
                <a:hlinkClick r:id="rId21"/>
              </a:rPr>
              <a:t>comme un texte</a:t>
            </a:r>
            <a:r>
              <a:rPr lang="fr-FR" i="0">
                <a:solidFill>
                  <a:srgbClr val="333333"/>
                </a:solidFill>
                <a:latin typeface="Times New Roman"/>
                <a:ea typeface="Times New Roman"/>
                <a:cs typeface="Times New Roman"/>
                <a:sym typeface="Times New Roman"/>
              </a:rPr>
              <a:t> - avec les paradoxes et </a:t>
            </a:r>
            <a:r>
              <a:rPr lang="fr-FR" i="0" u="sng" strike="noStrike">
                <a:solidFill>
                  <a:schemeClr val="hlink"/>
                </a:solidFill>
                <a:latin typeface="Times New Roman"/>
                <a:ea typeface="Times New Roman"/>
                <a:cs typeface="Times New Roman"/>
                <a:sym typeface="Times New Roman"/>
                <a:hlinkClick r:id="rId22"/>
              </a:rPr>
              <a:t>les pouvoirs</a:t>
            </a:r>
            <a:r>
              <a:rPr lang="fr-FR" i="0">
                <a:solidFill>
                  <a:srgbClr val="333333"/>
                </a:solidFill>
                <a:latin typeface="Times New Roman"/>
                <a:ea typeface="Times New Roman"/>
                <a:cs typeface="Times New Roman"/>
                <a:sym typeface="Times New Roman"/>
              </a:rPr>
              <a:t> qui s'y attachent. Mais pour parler "scientifiquement" du sexe et de la mort, les </a:t>
            </a:r>
            <a:r>
              <a:rPr lang="fr-FR" i="0" u="sng" strike="noStrike">
                <a:solidFill>
                  <a:schemeClr val="hlink"/>
                </a:solidFill>
                <a:latin typeface="Times New Roman"/>
                <a:ea typeface="Times New Roman"/>
                <a:cs typeface="Times New Roman"/>
                <a:sym typeface="Times New Roman"/>
                <a:hlinkClick r:id="rId23"/>
              </a:rPr>
              <a:t>concepts ne suffisent plus</a:t>
            </a:r>
            <a:r>
              <a:rPr lang="fr-FR" i="0">
                <a:solidFill>
                  <a:srgbClr val="333333"/>
                </a:solidFill>
                <a:latin typeface="Times New Roman"/>
                <a:ea typeface="Times New Roman"/>
                <a:cs typeface="Times New Roman"/>
                <a:sym typeface="Times New Roman"/>
              </a:rPr>
              <a:t>. Freud ne s'y est pas trompé, qui s'est tourné </a:t>
            </a:r>
            <a:r>
              <a:rPr lang="fr-FR" i="0" u="sng" strike="noStrike">
                <a:solidFill>
                  <a:schemeClr val="hlink"/>
                </a:solidFill>
                <a:latin typeface="Times New Roman"/>
                <a:ea typeface="Times New Roman"/>
                <a:cs typeface="Times New Roman"/>
                <a:sym typeface="Times New Roman"/>
                <a:hlinkClick r:id="rId24"/>
              </a:rPr>
              <a:t>vers la spéculation</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Malgré toutes les dénégations qui visent à faire valoir une pensée plus pure ou plus authentique, il n'y a, entre pensée, science et technique, </a:t>
            </a:r>
            <a:r>
              <a:rPr lang="fr-FR" i="0" u="sng" strike="noStrike">
                <a:solidFill>
                  <a:schemeClr val="hlink"/>
                </a:solidFill>
                <a:latin typeface="Times New Roman"/>
                <a:ea typeface="Times New Roman"/>
                <a:cs typeface="Times New Roman"/>
                <a:sym typeface="Times New Roman"/>
                <a:hlinkClick r:id="rId25"/>
              </a:rPr>
              <a:t>ni dissociation, ni hiérarchie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2. Spectralités.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Aujourd'hui, dans les démocraties libérales, l'espace public est étroitement lié aux télé-technologies. Le </a:t>
            </a:r>
            <a:r>
              <a:rPr lang="fr-FR" i="1">
                <a:solidFill>
                  <a:srgbClr val="333333"/>
                </a:solidFill>
                <a:latin typeface="Times New Roman"/>
                <a:ea typeface="Times New Roman"/>
                <a:cs typeface="Times New Roman"/>
                <a:sym typeface="Times New Roman"/>
              </a:rPr>
              <a:t>direct</a:t>
            </a:r>
            <a:r>
              <a:rPr lang="fr-FR" i="0">
                <a:solidFill>
                  <a:srgbClr val="333333"/>
                </a:solidFill>
                <a:latin typeface="Times New Roman"/>
                <a:ea typeface="Times New Roman"/>
                <a:cs typeface="Times New Roman"/>
                <a:sym typeface="Times New Roman"/>
              </a:rPr>
              <a:t> ou </a:t>
            </a:r>
            <a:r>
              <a:rPr lang="fr-FR" i="1">
                <a:solidFill>
                  <a:srgbClr val="333333"/>
                </a:solidFill>
                <a:latin typeface="Times New Roman"/>
                <a:ea typeface="Times New Roman"/>
                <a:cs typeface="Times New Roman"/>
                <a:sym typeface="Times New Roman"/>
              </a:rPr>
              <a:t>temps réel</a:t>
            </a:r>
            <a:r>
              <a:rPr lang="fr-FR" i="0">
                <a:solidFill>
                  <a:srgbClr val="333333"/>
                </a:solidFill>
                <a:latin typeface="Times New Roman"/>
                <a:ea typeface="Times New Roman"/>
                <a:cs typeface="Times New Roman"/>
                <a:sym typeface="Times New Roman"/>
              </a:rPr>
              <a:t> fait croire que l'événement montré (l'information) est réellement présent. En prétendant </a:t>
            </a:r>
            <a:r>
              <a:rPr lang="fr-FR" i="0" u="sng" strike="noStrike">
                <a:solidFill>
                  <a:schemeClr val="hlink"/>
                </a:solidFill>
                <a:latin typeface="Times New Roman"/>
                <a:ea typeface="Times New Roman"/>
                <a:cs typeface="Times New Roman"/>
                <a:sym typeface="Times New Roman"/>
                <a:hlinkClick r:id="rId26"/>
              </a:rPr>
              <a:t>donner à voir intuitivement la chose même</a:t>
            </a:r>
            <a:r>
              <a:rPr lang="fr-FR" i="0">
                <a:solidFill>
                  <a:srgbClr val="333333"/>
                </a:solidFill>
                <a:latin typeface="Times New Roman"/>
                <a:ea typeface="Times New Roman"/>
                <a:cs typeface="Times New Roman"/>
                <a:sym typeface="Times New Roman"/>
              </a:rPr>
              <a:t>, en fabriquant l'illusion qu'elle est capable de </a:t>
            </a:r>
            <a:r>
              <a:rPr lang="fr-FR" i="0" u="sng" strike="noStrike">
                <a:solidFill>
                  <a:schemeClr val="hlink"/>
                </a:solidFill>
                <a:latin typeface="Times New Roman"/>
                <a:ea typeface="Times New Roman"/>
                <a:cs typeface="Times New Roman"/>
                <a:sym typeface="Times New Roman"/>
                <a:hlinkClick r:id="rId27"/>
              </a:rPr>
              <a:t>garder vivants</a:t>
            </a:r>
            <a:r>
              <a:rPr lang="fr-FR" i="0">
                <a:solidFill>
                  <a:srgbClr val="333333"/>
                </a:solidFill>
                <a:latin typeface="Times New Roman"/>
                <a:ea typeface="Times New Roman"/>
                <a:cs typeface="Times New Roman"/>
                <a:sym typeface="Times New Roman"/>
              </a:rPr>
              <a:t> des événements qui ont disparu, de reproduire comme vivantes (ou quasi-vivantes) des voix enregistrées (</a:t>
            </a:r>
            <a:r>
              <a:rPr lang="fr-FR" i="0" u="sng" strike="noStrike">
                <a:solidFill>
                  <a:schemeClr val="hlink"/>
                </a:solidFill>
                <a:latin typeface="Times New Roman"/>
                <a:ea typeface="Times New Roman"/>
                <a:cs typeface="Times New Roman"/>
                <a:sym typeface="Times New Roman"/>
                <a:hlinkClick r:id="rId28"/>
              </a:rPr>
              <a:t>gramophonisation</a:t>
            </a:r>
            <a:r>
              <a:rPr lang="fr-FR" i="0">
                <a:solidFill>
                  <a:srgbClr val="333333"/>
                </a:solidFill>
                <a:latin typeface="Times New Roman"/>
                <a:ea typeface="Times New Roman"/>
                <a:cs typeface="Times New Roman"/>
                <a:sym typeface="Times New Roman"/>
              </a:rPr>
              <a:t>), de les archiver comme </a:t>
            </a:r>
            <a:r>
              <a:rPr lang="fr-FR" i="0" u="sng" strike="noStrike">
                <a:solidFill>
                  <a:schemeClr val="hlink"/>
                </a:solidFill>
                <a:latin typeface="Times New Roman"/>
                <a:ea typeface="Times New Roman"/>
                <a:cs typeface="Times New Roman"/>
                <a:sym typeface="Times New Roman"/>
                <a:hlinkClick r:id="rId29"/>
              </a:rPr>
              <a:t>un autre présent-vivant</a:t>
            </a:r>
            <a:r>
              <a:rPr lang="fr-FR" i="0">
                <a:solidFill>
                  <a:srgbClr val="333333"/>
                </a:solidFill>
                <a:latin typeface="Times New Roman"/>
                <a:ea typeface="Times New Roman"/>
                <a:cs typeface="Times New Roman"/>
                <a:sym typeface="Times New Roman"/>
              </a:rPr>
              <a:t> unique, irremplaçable, ces technologies </a:t>
            </a:r>
            <a:r>
              <a:rPr lang="fr-FR" i="1" u="sng" strike="noStrike">
                <a:solidFill>
                  <a:schemeClr val="hlink"/>
                </a:solidFill>
                <a:latin typeface="Times New Roman"/>
                <a:ea typeface="Times New Roman"/>
                <a:cs typeface="Times New Roman"/>
                <a:sym typeface="Times New Roman"/>
                <a:hlinkClick r:id="rId30"/>
              </a:rPr>
              <a:t>spectralisent</a:t>
            </a:r>
            <a:r>
              <a:rPr lang="fr-FR" i="0">
                <a:solidFill>
                  <a:srgbClr val="333333"/>
                </a:solidFill>
                <a:latin typeface="Times New Roman"/>
                <a:ea typeface="Times New Roman"/>
                <a:cs typeface="Times New Roman"/>
                <a:sym typeface="Times New Roman"/>
              </a:rPr>
              <a:t> le monde. On est forcé d'introjecter ces images, de s'y identifier, d'y croire, de les intégrer dans un savoir (les ontologiser). On est forcé de prendre acte d'une parole publique </a:t>
            </a:r>
            <a:r>
              <a:rPr lang="fr-FR" i="0" u="sng" strike="noStrike">
                <a:solidFill>
                  <a:schemeClr val="hlink"/>
                </a:solidFill>
                <a:latin typeface="Times New Roman"/>
                <a:ea typeface="Times New Roman"/>
                <a:cs typeface="Times New Roman"/>
                <a:sym typeface="Times New Roman"/>
                <a:hlinkClick r:id="rId31"/>
              </a:rPr>
              <a:t>artificiellement</a:t>
            </a:r>
            <a:r>
              <a:rPr lang="fr-FR" i="0">
                <a:solidFill>
                  <a:srgbClr val="333333"/>
                </a:solidFill>
                <a:latin typeface="Times New Roman"/>
                <a:ea typeface="Times New Roman"/>
                <a:cs typeface="Times New Roman"/>
                <a:sym typeface="Times New Roman"/>
              </a:rPr>
              <a:t> produite : </a:t>
            </a:r>
            <a:r>
              <a:rPr lang="fr-FR" i="1">
                <a:solidFill>
                  <a:srgbClr val="333333"/>
                </a:solidFill>
                <a:latin typeface="Times New Roman"/>
                <a:ea typeface="Times New Roman"/>
                <a:cs typeface="Times New Roman"/>
                <a:sym typeface="Times New Roman"/>
              </a:rPr>
              <a:t>artefactualité</a:t>
            </a:r>
            <a:r>
              <a:rPr lang="fr-FR" i="0">
                <a:solidFill>
                  <a:srgbClr val="333333"/>
                </a:solidFill>
                <a:latin typeface="Times New Roman"/>
                <a:ea typeface="Times New Roman"/>
                <a:cs typeface="Times New Roman"/>
                <a:sym typeface="Times New Roman"/>
              </a:rPr>
              <a:t> (une actualité performativement fabriquée), </a:t>
            </a:r>
            <a:r>
              <a:rPr lang="fr-FR" i="1">
                <a:solidFill>
                  <a:srgbClr val="333333"/>
                </a:solidFill>
                <a:latin typeface="Times New Roman"/>
                <a:ea typeface="Times New Roman"/>
                <a:cs typeface="Times New Roman"/>
                <a:sym typeface="Times New Roman"/>
              </a:rPr>
              <a:t>actuvirtualité</a:t>
            </a:r>
            <a:r>
              <a:rPr lang="fr-FR" i="0">
                <a:solidFill>
                  <a:srgbClr val="333333"/>
                </a:solidFill>
                <a:latin typeface="Times New Roman"/>
                <a:ea typeface="Times New Roman"/>
                <a:cs typeface="Times New Roman"/>
                <a:sym typeface="Times New Roman"/>
              </a:rPr>
              <a:t> (possibilité de </a:t>
            </a:r>
            <a:r>
              <a:rPr lang="fr-FR" i="0" u="sng" strike="noStrike">
                <a:solidFill>
                  <a:schemeClr val="hlink"/>
                </a:solidFill>
                <a:latin typeface="Times New Roman"/>
                <a:ea typeface="Times New Roman"/>
                <a:cs typeface="Times New Roman"/>
                <a:sym typeface="Times New Roman"/>
                <a:hlinkClick r:id="rId32"/>
              </a:rPr>
              <a:t>reproduire</a:t>
            </a:r>
            <a:r>
              <a:rPr lang="fr-FR" i="0">
                <a:solidFill>
                  <a:srgbClr val="333333"/>
                </a:solidFill>
                <a:latin typeface="Times New Roman"/>
                <a:ea typeface="Times New Roman"/>
                <a:cs typeface="Times New Roman"/>
                <a:sym typeface="Times New Roman"/>
              </a:rPr>
              <a:t> l'événement avec des suppléments prothétiques qui tiennent lieu de réalité), </a:t>
            </a:r>
            <a:r>
              <a:rPr lang="fr-FR" i="1" u="sng" strike="noStrike">
                <a:solidFill>
                  <a:schemeClr val="hlink"/>
                </a:solidFill>
                <a:latin typeface="Times New Roman"/>
                <a:ea typeface="Times New Roman"/>
                <a:cs typeface="Times New Roman"/>
                <a:sym typeface="Times New Roman"/>
                <a:hlinkClick r:id="rId33"/>
              </a:rPr>
              <a:t>spiritualisation</a:t>
            </a:r>
            <a:r>
              <a:rPr lang="fr-FR" i="0">
                <a:solidFill>
                  <a:srgbClr val="333333"/>
                </a:solidFill>
                <a:latin typeface="Times New Roman"/>
                <a:ea typeface="Times New Roman"/>
                <a:cs typeface="Times New Roman"/>
                <a:sym typeface="Times New Roman"/>
              </a:rPr>
              <a:t> (production idéalisante de "faits").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sng" strike="noStrike">
                <a:solidFill>
                  <a:schemeClr val="hlink"/>
                </a:solidFill>
                <a:latin typeface="Times New Roman"/>
                <a:ea typeface="Times New Roman"/>
                <a:cs typeface="Times New Roman"/>
                <a:sym typeface="Times New Roman"/>
                <a:hlinkClick r:id="rId34"/>
              </a:rPr>
              <a:t>en tant qu'image ou archive</a:t>
            </a:r>
            <a:r>
              <a:rPr lang="fr-FR" i="0">
                <a:solidFill>
                  <a:srgbClr val="333333"/>
                </a:solidFill>
                <a:latin typeface="Times New Roman"/>
                <a:ea typeface="Times New Roman"/>
                <a:cs typeface="Times New Roman"/>
                <a:sym typeface="Times New Roman"/>
              </a:rPr>
              <a:t>, par un </a:t>
            </a:r>
            <a:r>
              <a:rPr lang="fr-FR" i="0" u="sng" strike="noStrike">
                <a:solidFill>
                  <a:schemeClr val="hlink"/>
                </a:solidFill>
                <a:latin typeface="Times New Roman"/>
                <a:ea typeface="Times New Roman"/>
                <a:cs typeface="Times New Roman"/>
                <a:sym typeface="Times New Roman"/>
                <a:hlinkClick r:id="rId35"/>
              </a:rPr>
              <a:t>effet de différance</a:t>
            </a:r>
            <a:r>
              <a:rPr lang="fr-FR" i="0">
                <a:solidFill>
                  <a:srgbClr val="333333"/>
                </a:solidFill>
                <a:latin typeface="Times New Roman"/>
                <a:ea typeface="Times New Roman"/>
                <a:cs typeface="Times New Roman"/>
                <a:sym typeface="Times New Roman"/>
              </a:rPr>
              <a:t> qu'on peut </a:t>
            </a:r>
            <a:r>
              <a:rPr lang="fr-FR" i="0" u="sng" strike="noStrike">
                <a:solidFill>
                  <a:schemeClr val="hlink"/>
                </a:solidFill>
                <a:latin typeface="Times New Roman"/>
                <a:ea typeface="Times New Roman"/>
                <a:cs typeface="Times New Roman"/>
                <a:sym typeface="Times New Roman"/>
                <a:hlinkClick r:id="rId36"/>
              </a:rPr>
              <a:t>comparer à une fable</a:t>
            </a:r>
            <a:r>
              <a:rPr lang="fr-FR" i="0">
                <a:solidFill>
                  <a:srgbClr val="333333"/>
                </a:solidFill>
                <a:latin typeface="Times New Roman"/>
                <a:ea typeface="Times New Roman"/>
                <a:cs typeface="Times New Roman"/>
                <a:sym typeface="Times New Roman"/>
              </a:rPr>
              <a:t> ou une affabulation. Le cinéma dit d'exploitation, largement commandé par </a:t>
            </a:r>
            <a:r>
              <a:rPr lang="fr-FR" i="0" u="sng" strike="noStrike">
                <a:solidFill>
                  <a:schemeClr val="hlink"/>
                </a:solidFill>
                <a:latin typeface="Times New Roman"/>
                <a:ea typeface="Times New Roman"/>
                <a:cs typeface="Times New Roman"/>
                <a:sym typeface="Times New Roman"/>
                <a:hlinkClick r:id="rId37"/>
              </a:rPr>
              <a:t>la culture américaine</a:t>
            </a:r>
            <a:r>
              <a:rPr lang="fr-FR" i="0">
                <a:solidFill>
                  <a:srgbClr val="333333"/>
                </a:solidFill>
                <a:latin typeface="Times New Roman"/>
                <a:ea typeface="Times New Roman"/>
                <a:cs typeface="Times New Roman"/>
                <a:sym typeface="Times New Roman"/>
              </a:rPr>
              <a:t>, ne fonctionne pas autrement. Marqué par le rêve, le divertissement, la musique ou l'érotisme, il agit comme une drogue, une manipulation.</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sng" strike="noStrike">
                <a:solidFill>
                  <a:schemeClr val="hlink"/>
                </a:solidFill>
                <a:latin typeface="Times New Roman"/>
                <a:ea typeface="Times New Roman"/>
                <a:cs typeface="Times New Roman"/>
                <a:sym typeface="Times New Roman"/>
                <a:hlinkClick r:id="rId38"/>
              </a:rPr>
              <a:t>comme artefact</a:t>
            </a:r>
            <a:r>
              <a:rPr lang="fr-FR" i="0">
                <a:solidFill>
                  <a:srgbClr val="333333"/>
                </a:solidFill>
                <a:latin typeface="Times New Roman"/>
                <a:ea typeface="Times New Roman"/>
                <a:cs typeface="Times New Roman"/>
                <a:sym typeface="Times New Roman"/>
              </a:rPr>
              <a:t>, qu'une </a:t>
            </a:r>
            <a:r>
              <a:rPr lang="fr-FR" i="1">
                <a:solidFill>
                  <a:srgbClr val="333333"/>
                </a:solidFill>
                <a:latin typeface="Times New Roman"/>
                <a:ea typeface="Times New Roman"/>
                <a:cs typeface="Times New Roman"/>
                <a:sym typeface="Times New Roman"/>
              </a:rPr>
              <a:t>doxa</a:t>
            </a:r>
            <a:r>
              <a:rPr lang="fr-FR" i="0">
                <a:solidFill>
                  <a:srgbClr val="333333"/>
                </a:solidFill>
                <a:latin typeface="Times New Roman"/>
                <a:ea typeface="Times New Roman"/>
                <a:cs typeface="Times New Roman"/>
                <a:sym typeface="Times New Roman"/>
              </a:rPr>
              <a:t> liée à la presse et aux télé-technologies hante et déborde la représentation électorale, le plus souvent </a:t>
            </a:r>
            <a:r>
              <a:rPr lang="fr-FR" i="0" u="sng" strike="noStrike">
                <a:solidFill>
                  <a:schemeClr val="hlink"/>
                </a:solidFill>
                <a:latin typeface="Times New Roman"/>
                <a:ea typeface="Times New Roman"/>
                <a:cs typeface="Times New Roman"/>
                <a:sym typeface="Times New Roman"/>
                <a:hlinkClick r:id="rId39"/>
              </a:rPr>
              <a:t>aux limites des institutions politiques</a:t>
            </a:r>
            <a:r>
              <a:rPr lang="fr-FR" i="0">
                <a:solidFill>
                  <a:srgbClr val="333333"/>
                </a:solidFill>
                <a:latin typeface="Times New Roman"/>
                <a:ea typeface="Times New Roman"/>
                <a:cs typeface="Times New Roman"/>
                <a:sym typeface="Times New Roman"/>
              </a:rPr>
              <a:t> : entre public et privé, entre parole et écrit, entre réalité effective et fabrication sondagière, etc. Cette opinion, aujourd'hui, ne se fait entendre que par l'intermédiaire des médias [et aussi des réseaux sociaux] et de leurs "</a:t>
            </a:r>
            <a:r>
              <a:rPr lang="fr-FR" i="0" u="sng" strike="noStrike">
                <a:solidFill>
                  <a:schemeClr val="hlink"/>
                </a:solidFill>
                <a:latin typeface="Times New Roman"/>
                <a:ea typeface="Times New Roman"/>
                <a:cs typeface="Times New Roman"/>
                <a:sym typeface="Times New Roman"/>
                <a:hlinkClick r:id="rId40"/>
              </a:rPr>
              <a:t>effets télémétathéoriques</a:t>
            </a:r>
            <a:r>
              <a:rPr lang="fr-FR" i="0">
                <a:solidFill>
                  <a:srgbClr val="333333"/>
                </a:solidFill>
                <a:latin typeface="Times New Roman"/>
                <a:ea typeface="Times New Roman"/>
                <a:cs typeface="Times New Roman"/>
                <a:sym typeface="Times New Roman"/>
              </a:rPr>
              <a:t>". Pour s'en dissocier, il faudrait qu'elle s'ajourne, qu'elle se détache du présent.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3. Croyance.</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Mais la tekhné de l'image, qui </a:t>
            </a:r>
            <a:r>
              <a:rPr lang="fr-FR" i="0" u="sng" strike="noStrike">
                <a:solidFill>
                  <a:schemeClr val="hlink"/>
                </a:solidFill>
                <a:latin typeface="Times New Roman"/>
                <a:ea typeface="Times New Roman"/>
                <a:cs typeface="Times New Roman"/>
                <a:sym typeface="Times New Roman"/>
                <a:hlinkClick r:id="rId41"/>
              </a:rPr>
              <a:t>envahit tout</a:t>
            </a:r>
            <a:r>
              <a:rPr lang="fr-FR" i="0">
                <a:solidFill>
                  <a:srgbClr val="333333"/>
                </a:solidFill>
                <a:latin typeface="Times New Roman"/>
                <a:ea typeface="Times New Roman"/>
                <a:cs typeface="Times New Roman"/>
                <a:sym typeface="Times New Roman"/>
              </a:rPr>
              <a:t>, est un travail de deuil. Sans cesse relancé, ce travail ne peut qu'échouer. Malgré toutes les exhibitions, on ne fera jamais revenir les traces non visibles, on ne saura jamais </a:t>
            </a:r>
            <a:r>
              <a:rPr lang="fr-FR" i="0" u="sng" strike="noStrike">
                <a:solidFill>
                  <a:schemeClr val="hlink"/>
                </a:solidFill>
                <a:latin typeface="Times New Roman"/>
                <a:ea typeface="Times New Roman"/>
                <a:cs typeface="Times New Roman"/>
                <a:sym typeface="Times New Roman"/>
                <a:hlinkClick r:id="rId42"/>
              </a:rPr>
              <a:t>qui aura été le premier témoin</a:t>
            </a:r>
            <a:r>
              <a:rPr lang="fr-FR" i="0">
                <a:solidFill>
                  <a:srgbClr val="333333"/>
                </a:solidFill>
                <a:latin typeface="Times New Roman"/>
                <a:ea typeface="Times New Roman"/>
                <a:cs typeface="Times New Roman"/>
                <a:sym typeface="Times New Roman"/>
              </a:rPr>
              <a:t> de l'événement narré, on n'expliquera jamais qui est le responsable de son émission et de sa diffusion, après quel retard, cadrage, filtrage et censure il aura été restitué, ni par quels moyens techniques il aura été fabriqué.</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a:t>
            </a:r>
            <a:r>
              <a:rPr lang="fr-FR" i="0" u="sng" strike="noStrike">
                <a:solidFill>
                  <a:schemeClr val="hlink"/>
                </a:solidFill>
                <a:latin typeface="Times New Roman"/>
                <a:ea typeface="Times New Roman"/>
                <a:cs typeface="Times New Roman"/>
                <a:sym typeface="Times New Roman"/>
                <a:hlinkClick r:id="rId43"/>
              </a:rPr>
              <a:t>transforment profondément</a:t>
            </a:r>
            <a:r>
              <a:rPr lang="fr-FR" i="0">
                <a:solidFill>
                  <a:srgbClr val="333333"/>
                </a:solidFill>
                <a:latin typeface="Times New Roman"/>
                <a:ea typeface="Times New Roman"/>
                <a:cs typeface="Times New Roman"/>
                <a:sym typeface="Times New Roman"/>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sng" strike="noStrike">
                <a:solidFill>
                  <a:schemeClr val="hlink"/>
                </a:solidFill>
                <a:latin typeface="Times New Roman"/>
                <a:ea typeface="Times New Roman"/>
                <a:cs typeface="Times New Roman"/>
                <a:sym typeface="Times New Roman"/>
                <a:hlinkClick r:id="rId44"/>
              </a:rPr>
              <a:t>s'adresser à lui</a:t>
            </a:r>
            <a:r>
              <a:rPr lang="fr-FR" i="0">
                <a:solidFill>
                  <a:srgbClr val="333333"/>
                </a:solidFill>
                <a:latin typeface="Times New Roman"/>
                <a:ea typeface="Times New Roman"/>
                <a:cs typeface="Times New Roman"/>
                <a:sym typeface="Times New Roman"/>
              </a:rPr>
              <a:t>, lui parler, lui répondre. On peut même prier à distance, renouvelant le </a:t>
            </a:r>
            <a:r>
              <a:rPr lang="fr-FR" i="0" u="sng" strike="noStrike">
                <a:solidFill>
                  <a:schemeClr val="hlink"/>
                </a:solidFill>
                <a:latin typeface="Times New Roman"/>
                <a:ea typeface="Times New Roman"/>
                <a:cs typeface="Times New Roman"/>
                <a:sym typeface="Times New Roman"/>
                <a:hlinkClick r:id="rId45"/>
              </a:rPr>
              <a:t>miracle le plus ordinaire</a:t>
            </a:r>
            <a:r>
              <a:rPr lang="fr-FR" i="0">
                <a:solidFill>
                  <a:srgbClr val="333333"/>
                </a:solidFill>
                <a:latin typeface="Times New Roman"/>
                <a:ea typeface="Times New Roman"/>
                <a:cs typeface="Times New Roman"/>
                <a:sym typeface="Times New Roman"/>
              </a:rPr>
              <a:t> : la croyance inconditionnelle en un autre qui dit : "Crois-moi!".</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4. Technique et religion.</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La "présence réelle" produite par l'alliance entre science, technique et médias traduit le </a:t>
            </a:r>
            <a:r>
              <a:rPr lang="fr-FR" i="0" u="sng" strike="noStrike">
                <a:solidFill>
                  <a:schemeClr val="hlink"/>
                </a:solidFill>
                <a:latin typeface="Times New Roman"/>
                <a:ea typeface="Times New Roman"/>
                <a:cs typeface="Times New Roman"/>
                <a:sym typeface="Times New Roman"/>
                <a:hlinkClick r:id="rId46"/>
              </a:rPr>
              <a:t>retour du religieux</a:t>
            </a:r>
            <a:r>
              <a:rPr lang="fr-FR" i="0">
                <a:solidFill>
                  <a:srgbClr val="333333"/>
                </a:solidFill>
                <a:latin typeface="Times New Roman"/>
                <a:ea typeface="Times New Roman"/>
                <a:cs typeface="Times New Roman"/>
                <a:sym typeface="Times New Roman"/>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sng" strike="noStrike">
                <a:solidFill>
                  <a:schemeClr val="hlink"/>
                </a:solidFill>
                <a:latin typeface="Times New Roman"/>
                <a:ea typeface="Times New Roman"/>
                <a:cs typeface="Times New Roman"/>
                <a:sym typeface="Times New Roman"/>
                <a:hlinkClick r:id="rId47"/>
              </a:rPr>
              <a:t>fondamentalement chrétien</a:t>
            </a:r>
            <a:r>
              <a:rPr lang="fr-FR" i="0">
                <a:solidFill>
                  <a:srgbClr val="333333"/>
                </a:solidFill>
                <a:latin typeface="Times New Roman"/>
                <a:ea typeface="Times New Roman"/>
                <a:cs typeface="Times New Roman"/>
                <a:sym typeface="Times New Roman"/>
              </a:rPr>
              <a:t> : savoir, foi, technoscience, machine, religion et nation sont articulés et </a:t>
            </a:r>
            <a:r>
              <a:rPr lang="fr-FR" i="0" u="sng" strike="noStrike">
                <a:solidFill>
                  <a:schemeClr val="hlink"/>
                </a:solidFill>
                <a:latin typeface="Times New Roman"/>
                <a:ea typeface="Times New Roman"/>
                <a:cs typeface="Times New Roman"/>
                <a:sym typeface="Times New Roman"/>
                <a:hlinkClick r:id="rId48"/>
              </a:rPr>
              <a:t>pensés ensemble</a:t>
            </a:r>
            <a:r>
              <a:rPr lang="fr-FR" i="0">
                <a:solidFill>
                  <a:srgbClr val="333333"/>
                </a:solidFill>
                <a:latin typeface="Times New Roman"/>
                <a:ea typeface="Times New Roman"/>
                <a:cs typeface="Times New Roman"/>
                <a:sym typeface="Times New Roman"/>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sng" strike="noStrike">
                <a:solidFill>
                  <a:schemeClr val="hlink"/>
                </a:solidFill>
                <a:latin typeface="Times New Roman"/>
                <a:ea typeface="Times New Roman"/>
                <a:cs typeface="Times New Roman"/>
                <a:sym typeface="Times New Roman"/>
                <a:hlinkClick r:id="rId49"/>
              </a:rPr>
              <a:t>mal d'abstraction</a:t>
            </a:r>
            <a:r>
              <a:rPr lang="fr-FR" i="0">
                <a:solidFill>
                  <a:srgbClr val="333333"/>
                </a:solidFill>
                <a:latin typeface="Times New Roman"/>
                <a:ea typeface="Times New Roman"/>
                <a:cs typeface="Times New Roman"/>
                <a:sym typeface="Times New Roman"/>
              </a:rPr>
              <a:t>, un déracinement.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La </a:t>
            </a:r>
            <a:r>
              <a:rPr lang="fr-FR" i="0" u="sng" strike="noStrike">
                <a:solidFill>
                  <a:schemeClr val="hlink"/>
                </a:solidFill>
                <a:latin typeface="Times New Roman"/>
                <a:ea typeface="Times New Roman"/>
                <a:cs typeface="Times New Roman"/>
                <a:sym typeface="Times New Roman"/>
                <a:hlinkClick r:id="rId50"/>
              </a:rPr>
              <a:t>mondialatinisation</a:t>
            </a:r>
            <a:r>
              <a:rPr lang="fr-FR" i="0">
                <a:solidFill>
                  <a:srgbClr val="333333"/>
                </a:solidFill>
                <a:latin typeface="Times New Roman"/>
                <a:ea typeface="Times New Roman"/>
                <a:cs typeface="Times New Roman"/>
                <a:sym typeface="Times New Roman"/>
              </a:rPr>
              <a:t>, c'est ce déracinement du capitalisme télé-technoscientifique, cet </a:t>
            </a:r>
            <a:r>
              <a:rPr lang="fr-FR" i="0" u="sng" strike="noStrike">
                <a:solidFill>
                  <a:schemeClr val="hlink"/>
                </a:solidFill>
                <a:latin typeface="Times New Roman"/>
                <a:ea typeface="Times New Roman"/>
                <a:cs typeface="Times New Roman"/>
                <a:sym typeface="Times New Roman"/>
                <a:hlinkClick r:id="rId51"/>
              </a:rPr>
              <a:t>arrachement</a:t>
            </a:r>
            <a:r>
              <a:rPr lang="fr-FR" i="0">
                <a:solidFill>
                  <a:srgbClr val="333333"/>
                </a:solidFill>
                <a:latin typeface="Times New Roman"/>
                <a:ea typeface="Times New Roman"/>
                <a:cs typeface="Times New Roman"/>
                <a:sym typeface="Times New Roman"/>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sng" strike="noStrike">
                <a:solidFill>
                  <a:schemeClr val="hlink"/>
                </a:solidFill>
                <a:latin typeface="Times New Roman"/>
                <a:ea typeface="Times New Roman"/>
                <a:cs typeface="Times New Roman"/>
                <a:sym typeface="Times New Roman"/>
                <a:hlinkClick r:id="rId52"/>
              </a:rPr>
              <a:t>auto-immunité</a:t>
            </a:r>
            <a:r>
              <a:rPr lang="fr-FR" i="0">
                <a:solidFill>
                  <a:srgbClr val="333333"/>
                </a:solidFill>
                <a:latin typeface="Times New Roman"/>
                <a:ea typeface="Times New Roman"/>
                <a:cs typeface="Times New Roman"/>
                <a:sym typeface="Times New Roman"/>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d'exapropriation, la science la plus pointue avec le mysticisme ou l'animisme, les technologies les plus sophistiquées avec la </a:t>
            </a:r>
            <a:r>
              <a:rPr lang="fr-FR" i="0" u="sng" strike="noStrike">
                <a:solidFill>
                  <a:schemeClr val="hlink"/>
                </a:solidFill>
                <a:latin typeface="Times New Roman"/>
                <a:ea typeface="Times New Roman"/>
                <a:cs typeface="Times New Roman"/>
                <a:sym typeface="Times New Roman"/>
                <a:hlinkClick r:id="rId53"/>
              </a:rPr>
              <a:t>sauvagerie la plus archaïque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5. Mutations.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d'aujourd'hui </a:t>
            </a:r>
            <a:r>
              <a:rPr lang="fr-FR" i="0" u="sng" strike="noStrike">
                <a:solidFill>
                  <a:schemeClr val="hlink"/>
                </a:solidFill>
                <a:latin typeface="Times New Roman"/>
                <a:ea typeface="Times New Roman"/>
                <a:cs typeface="Times New Roman"/>
                <a:sym typeface="Times New Roman"/>
                <a:hlinkClick r:id="rId54"/>
              </a:rPr>
              <a:t>transforment de fond en comble</a:t>
            </a:r>
            <a:r>
              <a:rPr lang="fr-FR" i="0">
                <a:solidFill>
                  <a:srgbClr val="333333"/>
                </a:solidFill>
                <a:latin typeface="Times New Roman"/>
                <a:ea typeface="Times New Roman"/>
                <a:cs typeface="Times New Roman"/>
                <a:sym typeface="Times New Roman"/>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sng" strike="noStrike">
                <a:solidFill>
                  <a:schemeClr val="hlink"/>
                </a:solidFill>
                <a:latin typeface="Times New Roman"/>
                <a:ea typeface="Times New Roman"/>
                <a:cs typeface="Times New Roman"/>
                <a:sym typeface="Times New Roman"/>
                <a:hlinkClick r:id="rId55"/>
              </a:rPr>
              <a:t>appareil psychique</a:t>
            </a:r>
            <a:r>
              <a:rPr lang="fr-FR" i="0">
                <a:solidFill>
                  <a:srgbClr val="333333"/>
                </a:solidFill>
                <a:latin typeface="Times New Roman"/>
                <a:ea typeface="Times New Roman"/>
                <a:cs typeface="Times New Roman"/>
                <a:sym typeface="Times New Roman"/>
              </a:rPr>
              <a:t> (délimitation des champs, lieux de lecture et d'interprétation). Elles </a:t>
            </a:r>
            <a:r>
              <a:rPr lang="fr-FR" i="0" u="sng" strike="noStrike">
                <a:solidFill>
                  <a:schemeClr val="hlink"/>
                </a:solidFill>
                <a:latin typeface="Times New Roman"/>
                <a:ea typeface="Times New Roman"/>
                <a:cs typeface="Times New Roman"/>
                <a:sym typeface="Times New Roman"/>
                <a:hlinkClick r:id="rId56"/>
              </a:rPr>
              <a:t>déplacent</a:t>
            </a:r>
            <a:r>
              <a:rPr lang="fr-FR" i="0">
                <a:solidFill>
                  <a:srgbClr val="333333"/>
                </a:solidFill>
                <a:latin typeface="Times New Roman"/>
                <a:ea typeface="Times New Roman"/>
                <a:cs typeface="Times New Roman"/>
                <a:sym typeface="Times New Roman"/>
              </a:rPr>
              <a:t> les frontières et </a:t>
            </a:r>
            <a:r>
              <a:rPr lang="fr-FR" i="0" u="sng" strike="noStrike">
                <a:solidFill>
                  <a:schemeClr val="hlink"/>
                </a:solidFill>
                <a:latin typeface="Times New Roman"/>
                <a:ea typeface="Times New Roman"/>
                <a:cs typeface="Times New Roman"/>
                <a:sym typeface="Times New Roman"/>
                <a:hlinkClick r:id="rId57"/>
              </a:rPr>
              <a:t>bouleversent l'expérience du lieu</a:t>
            </a:r>
            <a:r>
              <a:rPr lang="fr-FR" i="0">
                <a:solidFill>
                  <a:srgbClr val="333333"/>
                </a:solidFill>
                <a:latin typeface="Times New Roman"/>
                <a:ea typeface="Times New Roman"/>
                <a:cs typeface="Times New Roman"/>
                <a:sym typeface="Times New Roman"/>
              </a:rPr>
              <a:t>. Elles renouvellent la menace d'</a:t>
            </a:r>
            <a:r>
              <a:rPr lang="fr-FR" i="0" u="sng" strike="noStrike">
                <a:solidFill>
                  <a:schemeClr val="hlink"/>
                </a:solidFill>
                <a:latin typeface="Times New Roman"/>
                <a:ea typeface="Times New Roman"/>
                <a:cs typeface="Times New Roman"/>
                <a:sym typeface="Times New Roman"/>
                <a:hlinkClick r:id="rId58"/>
              </a:rPr>
              <a:t>expropriation</a:t>
            </a:r>
            <a:r>
              <a:rPr lang="fr-FR" i="0">
                <a:solidFill>
                  <a:srgbClr val="333333"/>
                </a:solidFill>
                <a:latin typeface="Times New Roman"/>
                <a:ea typeface="Times New Roman"/>
                <a:cs typeface="Times New Roman"/>
                <a:sym typeface="Times New Roman"/>
              </a:rPr>
              <a:t> qui est déjà dans tout rapport à l'autre. Elles entretiennent une </a:t>
            </a:r>
            <a:r>
              <a:rPr lang="fr-FR" i="0" u="sng" strike="noStrike">
                <a:solidFill>
                  <a:schemeClr val="hlink"/>
                </a:solidFill>
                <a:latin typeface="Times New Roman"/>
                <a:ea typeface="Times New Roman"/>
                <a:cs typeface="Times New Roman"/>
                <a:sym typeface="Times New Roman"/>
                <a:hlinkClick r:id="rId59"/>
              </a:rPr>
              <a:t>demande de déconstruction</a:t>
            </a:r>
            <a:r>
              <a:rPr lang="fr-FR" i="0">
                <a:solidFill>
                  <a:srgbClr val="333333"/>
                </a:solidFill>
                <a:latin typeface="Times New Roman"/>
                <a:ea typeface="Times New Roman"/>
                <a:cs typeface="Times New Roman"/>
                <a:sym typeface="Times New Roman"/>
              </a:rPr>
              <a:t> qui invite à penser un nouveau </a:t>
            </a:r>
            <a:r>
              <a:rPr lang="fr-FR" i="0" u="sng" strike="noStrike">
                <a:solidFill>
                  <a:schemeClr val="hlink"/>
                </a:solidFill>
                <a:latin typeface="Times New Roman"/>
                <a:ea typeface="Times New Roman"/>
                <a:cs typeface="Times New Roman"/>
                <a:sym typeface="Times New Roman"/>
                <a:hlinkClick r:id="rId60"/>
              </a:rPr>
              <a:t>concept du politique</a:t>
            </a:r>
            <a:r>
              <a:rPr lang="fr-FR" i="0">
                <a:solidFill>
                  <a:srgbClr val="333333"/>
                </a:solidFill>
                <a:latin typeface="Times New Roman"/>
                <a:ea typeface="Times New Roman"/>
                <a:cs typeface="Times New Roman"/>
                <a:sym typeface="Times New Roman"/>
              </a:rPr>
              <a:t>, une </a:t>
            </a:r>
            <a:r>
              <a:rPr lang="fr-FR" i="0" u="sng" strike="noStrike">
                <a:solidFill>
                  <a:schemeClr val="hlink"/>
                </a:solidFill>
                <a:latin typeface="Times New Roman"/>
                <a:ea typeface="Times New Roman"/>
                <a:cs typeface="Times New Roman"/>
                <a:sym typeface="Times New Roman"/>
                <a:hlinkClick r:id="rId61"/>
              </a:rPr>
              <a:t>nouvelle éthique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Que peuvent faire les intellectuels face à cet ensemble télé-techno-scientifico-industriel? Ils doivent s'organiser, imposer des </a:t>
            </a:r>
            <a:r>
              <a:rPr lang="fr-FR" i="0" u="sng" strike="noStrike">
                <a:solidFill>
                  <a:schemeClr val="hlink"/>
                </a:solidFill>
                <a:latin typeface="Times New Roman"/>
                <a:ea typeface="Times New Roman"/>
                <a:cs typeface="Times New Roman"/>
                <a:sym typeface="Times New Roman"/>
                <a:hlinkClick r:id="rId62"/>
              </a:rPr>
              <a:t>normes</a:t>
            </a:r>
            <a:r>
              <a:rPr lang="fr-FR" i="0">
                <a:solidFill>
                  <a:srgbClr val="333333"/>
                </a:solidFill>
                <a:latin typeface="Times New Roman"/>
                <a:ea typeface="Times New Roman"/>
                <a:cs typeface="Times New Roman"/>
                <a:sym typeface="Times New Roman"/>
              </a:rPr>
              <a:t> et des conditions qui permettent à leur point de vue d'être entendu - ce qui peut passer par l'utilisation, voire la mise en œuvre, de ces mêmes télé-technologies. Du moindre appel téléphonique, on attend une réponse qui peut être </a:t>
            </a:r>
            <a:r>
              <a:rPr lang="fr-FR" i="0" u="sng" strike="noStrike">
                <a:solidFill>
                  <a:schemeClr val="hlink"/>
                </a:solidFill>
                <a:latin typeface="Times New Roman"/>
                <a:ea typeface="Times New Roman"/>
                <a:cs typeface="Times New Roman"/>
                <a:sym typeface="Times New Roman"/>
                <a:hlinkClick r:id="rId63"/>
              </a:rPr>
              <a:t>prophétique</a:t>
            </a:r>
            <a:r>
              <a:rPr lang="fr-FR" i="0">
                <a:solidFill>
                  <a:srgbClr val="333333"/>
                </a:solidFill>
                <a:latin typeface="Times New Roman"/>
                <a:ea typeface="Times New Roman"/>
                <a:cs typeface="Times New Roman"/>
                <a:sym typeface="Times New Roman"/>
              </a:rPr>
              <a:t>. Chaque voix peut être hantée par une autre voix, </a:t>
            </a:r>
            <a:r>
              <a:rPr lang="fr-FR" i="0" u="sng" strike="noStrike">
                <a:solidFill>
                  <a:schemeClr val="hlink"/>
                </a:solidFill>
                <a:latin typeface="Times New Roman"/>
                <a:ea typeface="Times New Roman"/>
                <a:cs typeface="Times New Roman"/>
                <a:sym typeface="Times New Roman"/>
                <a:hlinkClick r:id="rId64"/>
              </a:rPr>
              <a:t>imprévisible</a:t>
            </a:r>
            <a:r>
              <a:rPr lang="fr-FR" i="0">
                <a:solidFill>
                  <a:srgbClr val="333333"/>
                </a:solidFill>
                <a:latin typeface="Times New Roman"/>
                <a:ea typeface="Times New Roman"/>
                <a:cs typeface="Times New Roman"/>
                <a:sym typeface="Times New Roman"/>
              </a:rPr>
              <a:t>.” (https://www.idixa.net/Pixa/pagixa-0611051647.html)</a:t>
            </a:r>
            <a:endParaRPr i="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r>
              <a:rPr lang="fr-FR"/>
              <a:t>4) Sur les avatars, voir Doueihi, 2011, p. 147-150.</a:t>
            </a:r>
            <a:endParaRPr/>
          </a:p>
        </p:txBody>
      </p:sp>
      <p:sp>
        <p:nvSpPr>
          <p:cNvPr id="1362" name="Google Shape;1362;p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168</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0" name="Google Shape;1370;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u="sng"/>
              <a:t>Remarques</a:t>
            </a:r>
            <a:endParaRPr/>
          </a:p>
          <a:p>
            <a:pPr marL="0" lvl="0" indent="0" algn="l" rtl="0">
              <a:spcBef>
                <a:spcPts val="0"/>
              </a:spcBef>
              <a:spcAft>
                <a:spcPts val="0"/>
              </a:spcAft>
              <a:buNone/>
            </a:pPr>
            <a:endParaRPr b="1" u="sng"/>
          </a:p>
          <a:p>
            <a:pPr marL="0" lvl="0" indent="0" algn="l" rtl="0">
              <a:spcBef>
                <a:spcPts val="0"/>
              </a:spcBef>
              <a:spcAft>
                <a:spcPts val="0"/>
              </a:spcAft>
              <a:buNone/>
            </a:pPr>
            <a:r>
              <a:rPr lang="fr-FR" b="0" u="none"/>
              <a:t>Hologramme de Michal Jackson ou de Tupac, mélange de la “spectralité” technologique de l’image et du spectacle dit “vivant” </a:t>
            </a:r>
            <a:endParaRPr/>
          </a:p>
          <a:p>
            <a:pPr marL="0" lvl="0" indent="0" algn="l" rtl="0">
              <a:spcBef>
                <a:spcPts val="0"/>
              </a:spcBef>
              <a:spcAft>
                <a:spcPts val="0"/>
              </a:spcAft>
              <a:buNone/>
            </a:pPr>
            <a:r>
              <a:rPr lang="fr-FR" b="0" u="none"/>
              <a:t>- voir Wikipédia, art. “hologramme) : “</a:t>
            </a:r>
            <a:r>
              <a:rPr lang="fr-FR" b="0" i="0">
                <a:solidFill>
                  <a:srgbClr val="202122"/>
                </a:solidFill>
                <a:latin typeface="Arial"/>
                <a:ea typeface="Arial"/>
                <a:cs typeface="Arial"/>
                <a:sym typeface="Arial"/>
              </a:rPr>
              <a:t>Le 15 avril 2012, à l'occasion du </a:t>
            </a:r>
            <a:r>
              <a:rPr lang="fr-FR" b="0" i="0" u="sng" strike="noStrike">
                <a:solidFill>
                  <a:schemeClr val="hlink"/>
                </a:solidFill>
                <a:latin typeface="Arial"/>
                <a:ea typeface="Arial"/>
                <a:cs typeface="Arial"/>
                <a:sym typeface="Arial"/>
                <a:hlinkClick r:id="rId3"/>
              </a:rPr>
              <a:t>festival Coachella</a:t>
            </a:r>
            <a:r>
              <a:rPr lang="fr-FR" b="0" i="0">
                <a:solidFill>
                  <a:srgbClr val="202122"/>
                </a:solidFill>
                <a:latin typeface="Arial"/>
                <a:ea typeface="Arial"/>
                <a:cs typeface="Arial"/>
                <a:sym typeface="Arial"/>
              </a:rPr>
              <a:t>, a eu lieu le premier duo entre l'artiste hip-hop </a:t>
            </a:r>
            <a:r>
              <a:rPr lang="fr-FR" b="0" i="0" u="sng" strike="noStrike">
                <a:solidFill>
                  <a:schemeClr val="hlink"/>
                </a:solidFill>
                <a:latin typeface="Arial"/>
                <a:ea typeface="Arial"/>
                <a:cs typeface="Arial"/>
                <a:sym typeface="Arial"/>
                <a:hlinkClick r:id="rId4"/>
              </a:rPr>
              <a:t>Snoop Dogg</a:t>
            </a:r>
            <a:r>
              <a:rPr lang="fr-FR" b="0" i="0">
                <a:solidFill>
                  <a:srgbClr val="202122"/>
                </a:solidFill>
                <a:latin typeface="Arial"/>
                <a:ea typeface="Arial"/>
                <a:cs typeface="Arial"/>
                <a:sym typeface="Arial"/>
              </a:rPr>
              <a:t> et une reproduction holographique (calculée en 3D mais toujours affichée en 2D) du rappeur mythique </a:t>
            </a:r>
            <a:r>
              <a:rPr lang="fr-FR" b="0" i="0" u="sng" strike="noStrike">
                <a:solidFill>
                  <a:schemeClr val="hlink"/>
                </a:solidFill>
                <a:latin typeface="Arial"/>
                <a:ea typeface="Arial"/>
                <a:cs typeface="Arial"/>
                <a:sym typeface="Arial"/>
                <a:hlinkClick r:id="rId5"/>
              </a:rPr>
              <a:t>Tupac Shakur</a:t>
            </a:r>
            <a:r>
              <a:rPr lang="fr-FR" b="0" i="0">
                <a:solidFill>
                  <a:srgbClr val="202122"/>
                </a:solidFill>
                <a:latin typeface="Arial"/>
                <a:ea typeface="Arial"/>
                <a:cs typeface="Arial"/>
                <a:sym typeface="Arial"/>
              </a:rPr>
              <a:t>. Celle-ci fut créée par le studio AV Concepts d'après une idée originale de </a:t>
            </a:r>
            <a:r>
              <a:rPr lang="fr-FR" b="0" i="0" u="sng" strike="noStrike">
                <a:solidFill>
                  <a:schemeClr val="hlink"/>
                </a:solidFill>
                <a:latin typeface="Arial"/>
                <a:ea typeface="Arial"/>
                <a:cs typeface="Arial"/>
                <a:sym typeface="Arial"/>
                <a:hlinkClick r:id="rId6"/>
              </a:rPr>
              <a:t>Dr Dre</a:t>
            </a:r>
            <a:r>
              <a:rPr lang="fr-FR" b="0" i="0">
                <a:solidFill>
                  <a:srgbClr val="202122"/>
                </a:solidFill>
                <a:latin typeface="Arial"/>
                <a:ea typeface="Arial"/>
                <a:cs typeface="Arial"/>
                <a:sym typeface="Arial"/>
              </a:rPr>
              <a:t> et grâce à l'approbation d'Afeni Shakur (la mère de l'artiste mort en 1996). La création de l'hologramme, qui dura plus de quatre mois et qui coûta quelques centaines de milliers de dollars, ne fut pas de tout repos selon les dires de Nick Smith, président de la firme chargée de la production... »</a:t>
            </a:r>
            <a:endParaRPr/>
          </a:p>
          <a:p>
            <a:pPr marL="0" lvl="0" indent="0" algn="l" rtl="0">
              <a:spcBef>
                <a:spcPts val="0"/>
              </a:spcBef>
              <a:spcAft>
                <a:spcPts val="0"/>
              </a:spcAft>
              <a:buNone/>
            </a:pPr>
            <a:r>
              <a:rPr lang="fr-FR"/>
              <a:t>- https://www.huffingtonpost.fr/2014/05/19/michael-jackson-hologramme-billboard-music-awards-video_n_5349741.html </a:t>
            </a:r>
            <a:br>
              <a:rPr lang="fr-FR"/>
            </a:br>
            <a:endParaRPr b="0" u="none"/>
          </a:p>
          <a:p>
            <a:pPr marL="0" lvl="0" indent="0" algn="l" rtl="0">
              <a:spcBef>
                <a:spcPts val="0"/>
              </a:spcBef>
              <a:spcAft>
                <a:spcPts val="0"/>
              </a:spcAft>
              <a:buNone/>
            </a:pPr>
            <a:endParaRPr b="1" u="sng"/>
          </a:p>
          <a:p>
            <a:pPr marL="0" lvl="0" indent="0" algn="l" rtl="0">
              <a:spcBef>
                <a:spcPts val="0"/>
              </a:spcBef>
              <a:spcAft>
                <a:spcPts val="0"/>
              </a:spcAft>
              <a:buNone/>
            </a:pPr>
            <a:r>
              <a:rPr lang="fr-FR" b="1" u="sng"/>
              <a:t>Sources :</a:t>
            </a:r>
            <a:endParaRPr/>
          </a:p>
          <a:p>
            <a:pPr marL="228600" lvl="0" indent="-228600" algn="l" rtl="0">
              <a:spcBef>
                <a:spcPts val="0"/>
              </a:spcBef>
              <a:spcAft>
                <a:spcPts val="0"/>
              </a:spcAft>
              <a:buClr>
                <a:schemeClr val="dk1"/>
              </a:buClr>
              <a:buSzPts val="1200"/>
              <a:buFont typeface="Calibri"/>
              <a:buAutoNum type="arabicParenR"/>
            </a:pPr>
            <a:r>
              <a:rPr lang="fr-FR" b="1" u="sng"/>
              <a:t>Projet de Gordon Bell de conservation de l’ensemble de sa vie (notion de Lifelog)</a:t>
            </a:r>
            <a:endParaRPr/>
          </a:p>
          <a:p>
            <a:pPr marL="0" lvl="0" indent="0" algn="l" rtl="0">
              <a:spcBef>
                <a:spcPts val="0"/>
              </a:spcBef>
              <a:spcAft>
                <a:spcPts val="0"/>
              </a:spcAft>
              <a:buClr>
                <a:schemeClr val="dk1"/>
              </a:buClr>
              <a:buSzPts val="1200"/>
              <a:buFont typeface="Calibri"/>
              <a:buNone/>
            </a:pPr>
            <a:r>
              <a:rPr lang="fr-FR" b="0" u="sng"/>
              <a:t>https://fr.wikipedia.org/wiki/Gordon_Bell_(ing%C3%A9nieur) </a:t>
            </a:r>
            <a:endParaRPr/>
          </a:p>
          <a:p>
            <a:pPr marL="0" lvl="0" indent="0" algn="l" rtl="0">
              <a:spcBef>
                <a:spcPts val="0"/>
              </a:spcBef>
              <a:spcAft>
                <a:spcPts val="0"/>
              </a:spcAft>
              <a:buClr>
                <a:schemeClr val="dk1"/>
              </a:buClr>
              <a:buSzPts val="1200"/>
              <a:buFont typeface="Calibri"/>
              <a:buNone/>
            </a:pPr>
            <a:r>
              <a:rPr lang="fr-FR" b="0" u="sng"/>
              <a:t>https://gordonbell.azurewebsites.net/</a:t>
            </a:r>
            <a:endParaRPr/>
          </a:p>
          <a:p>
            <a:pPr marL="0" lvl="0" indent="0" algn="l" rtl="0">
              <a:spcBef>
                <a:spcPts val="0"/>
              </a:spcBef>
              <a:spcAft>
                <a:spcPts val="0"/>
              </a:spcAft>
              <a:buClr>
                <a:schemeClr val="dk1"/>
              </a:buClr>
              <a:buSzPts val="1200"/>
              <a:buFont typeface="Calibri"/>
              <a:buNone/>
            </a:pPr>
            <a:r>
              <a:rPr lang="fr-FR" b="0" u="sng"/>
              <a:t>https://fr.wikipedia.org/wiki/MyLifeBits</a:t>
            </a:r>
            <a:endParaRPr/>
          </a:p>
          <a:p>
            <a:pPr marL="0" lvl="0" indent="0" algn="l" rtl="0">
              <a:spcBef>
                <a:spcPts val="0"/>
              </a:spcBef>
              <a:spcAft>
                <a:spcPts val="0"/>
              </a:spcAft>
              <a:buClr>
                <a:schemeClr val="dk1"/>
              </a:buClr>
              <a:buSzPts val="1200"/>
              <a:buFont typeface="Calibri"/>
              <a:buNone/>
            </a:pPr>
            <a:r>
              <a:rPr lang="fr-FR" b="0" u="sng"/>
              <a:t>https://en.wikipedia.org/wiki/Lifelog</a:t>
            </a:r>
            <a:endParaRPr/>
          </a:p>
          <a:p>
            <a:pPr marL="0" lvl="0" indent="0" algn="l" rtl="0">
              <a:spcBef>
                <a:spcPts val="0"/>
              </a:spcBef>
              <a:spcAft>
                <a:spcPts val="0"/>
              </a:spcAft>
              <a:buClr>
                <a:schemeClr val="dk1"/>
              </a:buClr>
              <a:buSzPts val="1200"/>
              <a:buFont typeface="Calibri"/>
              <a:buNone/>
            </a:pPr>
            <a:r>
              <a:rPr lang="fr-FR" b="0" u="sng"/>
              <a:t>https://www.microsoft.com/en-us/research/publication/mylifebits-a-personal-database-for-everything/</a:t>
            </a:r>
            <a:endParaRPr/>
          </a:p>
          <a:p>
            <a:pPr marL="228600" lvl="0" indent="-152400" algn="l" rtl="0">
              <a:spcBef>
                <a:spcPts val="0"/>
              </a:spcBef>
              <a:spcAft>
                <a:spcPts val="0"/>
              </a:spcAft>
              <a:buClr>
                <a:schemeClr val="dk1"/>
              </a:buClr>
              <a:buSzPts val="1200"/>
              <a:buFont typeface="Calibri"/>
              <a:buNone/>
            </a:pPr>
            <a:endParaRPr b="1" u="sng"/>
          </a:p>
          <a:p>
            <a:pPr marL="228600" lvl="0" indent="-228600" algn="l" rtl="0">
              <a:spcBef>
                <a:spcPts val="0"/>
              </a:spcBef>
              <a:spcAft>
                <a:spcPts val="0"/>
              </a:spcAft>
              <a:buClr>
                <a:schemeClr val="dk1"/>
              </a:buClr>
              <a:buSzPts val="1200"/>
              <a:buFont typeface="Calibri"/>
              <a:buAutoNum type="arabicParenR"/>
            </a:pPr>
            <a:r>
              <a:rPr lang="fr-FR" b="1" u="sng"/>
              <a:t>Sur le “deuil numérique”</a:t>
            </a:r>
            <a:endParaRPr/>
          </a:p>
          <a:p>
            <a:pPr marL="0" lvl="0" indent="0" algn="l" rtl="0">
              <a:spcBef>
                <a:spcPts val="0"/>
              </a:spcBef>
              <a:spcAft>
                <a:spcPts val="0"/>
              </a:spcAft>
              <a:buNone/>
            </a:pPr>
            <a:r>
              <a:rPr lang="fr-FR" sz="1200" u="sng">
                <a:solidFill>
                  <a:srgbClr val="00FFFF"/>
                </a:solidFill>
                <a:latin typeface="Cambria"/>
                <a:ea typeface="Cambria"/>
                <a:cs typeface="Cambria"/>
                <a:sym typeface="Cambria"/>
              </a:rPr>
              <a:t>https://www.liberation.fr/apps/2015/08/facebook/#chapitre-1</a:t>
            </a:r>
            <a:endParaRPr/>
          </a:p>
          <a:p>
            <a:pPr marL="0" lvl="0" indent="0" algn="l" rtl="0">
              <a:spcBef>
                <a:spcPts val="0"/>
              </a:spcBef>
              <a:spcAft>
                <a:spcPts val="0"/>
              </a:spcAft>
              <a:buNone/>
            </a:pPr>
            <a:r>
              <a:rPr lang="fr-FR" sz="1100" u="sng">
                <a:solidFill>
                  <a:schemeClr val="hlink"/>
                </a:solidFill>
                <a:hlinkClick r:id="rId7"/>
              </a:rPr>
              <a:t>https://www.youtube.com/watch?v=IgsTTcUCETU</a:t>
            </a:r>
            <a:endParaRPr sz="1200">
              <a:solidFill>
                <a:srgbClr val="00FFFF"/>
              </a:solidFill>
              <a:latin typeface="Cambria"/>
              <a:ea typeface="Cambria"/>
              <a:cs typeface="Cambria"/>
              <a:sym typeface="Cambria"/>
            </a:endParaRPr>
          </a:p>
          <a:p>
            <a:pPr marL="0" marR="0" lvl="0" indent="0" algn="l" rtl="0">
              <a:lnSpc>
                <a:spcPct val="100000"/>
              </a:lnSpc>
              <a:spcBef>
                <a:spcPts val="0"/>
              </a:spcBef>
              <a:spcAft>
                <a:spcPts val="0"/>
              </a:spcAft>
              <a:buClr>
                <a:srgbClr val="0563C1"/>
              </a:buClr>
              <a:buSzPts val="1200"/>
              <a:buFont typeface="Calibri"/>
              <a:buNone/>
            </a:pPr>
            <a:r>
              <a:rPr lang="fr-FR" u="sng">
                <a:solidFill>
                  <a:schemeClr val="hlink"/>
                </a:solidFill>
                <a:hlinkClick r:id="rId8"/>
              </a:rPr>
              <a:t>https://www.cairn.info/revue-chimeres-2008-1-page-133.htm#re16no16</a:t>
            </a:r>
            <a:r>
              <a:rPr lang="fr-FR"/>
              <a:t> </a:t>
            </a:r>
            <a:endParaRPr b="1" u="sng"/>
          </a:p>
          <a:p>
            <a:pPr marL="0" lvl="0" indent="0" algn="l" rtl="0">
              <a:spcBef>
                <a:spcPts val="0"/>
              </a:spcBef>
              <a:spcAft>
                <a:spcPts val="0"/>
              </a:spcAft>
              <a:buClr>
                <a:schemeClr val="dk1"/>
              </a:buClr>
              <a:buSzPts val="1200"/>
              <a:buFont typeface="Calibri"/>
              <a:buNone/>
            </a:pPr>
            <a:r>
              <a:rPr lang="fr-FR"/>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endParaRPr b="1" u="sng"/>
          </a:p>
          <a:p>
            <a:pPr marL="0" lvl="0" indent="0" algn="l" rtl="0">
              <a:spcBef>
                <a:spcPts val="0"/>
              </a:spcBef>
              <a:spcAft>
                <a:spcPts val="0"/>
              </a:spcAft>
              <a:buNone/>
            </a:pPr>
            <a:endParaRPr b="1" u="sng"/>
          </a:p>
          <a:p>
            <a:pPr marL="0" lvl="0" indent="0" algn="l" rtl="0">
              <a:spcBef>
                <a:spcPts val="0"/>
              </a:spcBef>
              <a:spcAft>
                <a:spcPts val="0"/>
              </a:spcAft>
              <a:buNone/>
            </a:pPr>
            <a:r>
              <a:rPr lang="fr-FR" b="1" u="sng"/>
              <a:t>2) Travail artistes contemporains</a:t>
            </a:r>
            <a:endParaRPr b="1" u="sng"/>
          </a:p>
          <a:p>
            <a:pPr marL="0" lvl="0" indent="0" algn="l" rtl="0">
              <a:spcBef>
                <a:spcPts val="0"/>
              </a:spcBef>
              <a:spcAft>
                <a:spcPts val="0"/>
              </a:spcAft>
              <a:buNone/>
            </a:pPr>
            <a:r>
              <a:rPr lang="fr-FR" u="sng">
                <a:solidFill>
                  <a:schemeClr val="hlink"/>
                </a:solidFill>
                <a:hlinkClick r:id="rId9"/>
              </a:rPr>
              <a:t>https://etoy.com/projects/mission-eternity/</a:t>
            </a:r>
            <a:r>
              <a:rPr lang="fr-FR"/>
              <a:t> </a:t>
            </a:r>
            <a:endParaRPr/>
          </a:p>
          <a:p>
            <a:pPr marL="0" lvl="0" indent="0" algn="l" rtl="0">
              <a:spcBef>
                <a:spcPts val="0"/>
              </a:spcBef>
              <a:spcAft>
                <a:spcPts val="0"/>
              </a:spcAft>
              <a:buNone/>
            </a:pPr>
            <a:r>
              <a:rPr lang="fr-FR" u="sng">
                <a:solidFill>
                  <a:schemeClr val="hlink"/>
                </a:solidFill>
                <a:hlinkClick r:id="rId10"/>
              </a:rPr>
              <a:t>https://www.youtube.com/watch?v=PP4uvFQcbD4</a:t>
            </a:r>
            <a:endParaRPr/>
          </a:p>
          <a:p>
            <a:pPr marL="0" lvl="0" indent="0" algn="l" rtl="0">
              <a:spcBef>
                <a:spcPts val="0"/>
              </a:spcBef>
              <a:spcAft>
                <a:spcPts val="0"/>
              </a:spcAft>
              <a:buNone/>
            </a:pPr>
            <a:endParaRPr b="1" u="sng"/>
          </a:p>
          <a:p>
            <a:pPr marL="0" lvl="0" indent="0" algn="l" rtl="0">
              <a:spcBef>
                <a:spcPts val="0"/>
              </a:spcBef>
              <a:spcAft>
                <a:spcPts val="0"/>
              </a:spcAft>
              <a:buNone/>
            </a:pPr>
            <a:r>
              <a:rPr lang="fr-FR" b="1" u="sng"/>
              <a:t>3) Sur la “spectralité” pour Derrida</a:t>
            </a:r>
            <a:endParaRPr/>
          </a:p>
          <a:p>
            <a:pPr marL="0" lvl="0" indent="0" algn="l" rtl="0">
              <a:spcBef>
                <a:spcPts val="0"/>
              </a:spcBef>
              <a:spcAft>
                <a:spcPts val="0"/>
              </a:spcAft>
              <a:buNone/>
            </a:pPr>
            <a:r>
              <a:rPr lang="fr-FR" b="1" u="sng"/>
              <a:t>Voir https://www.youtube.com/watch?v=PV1u2nh1OWk </a:t>
            </a:r>
            <a:endParaRPr/>
          </a:p>
          <a:p>
            <a:pPr marL="0" lvl="0" indent="0" algn="l" rtl="0">
              <a:spcBef>
                <a:spcPts val="0"/>
              </a:spcBef>
              <a:spcAft>
                <a:spcPts val="0"/>
              </a:spcAft>
              <a:buNone/>
            </a:pPr>
            <a:r>
              <a:rPr lang="fr-FR" b="0" u="none"/>
              <a:t>Voir Pierre Delain, derridex</a:t>
            </a:r>
            <a:endParaRPr b="0" u="none"/>
          </a:p>
          <a:p>
            <a:pPr marL="0" lvl="0" indent="0" algn="l" rtl="0">
              <a:spcBef>
                <a:spcPts val="0"/>
              </a:spcBef>
              <a:spcAft>
                <a:spcPts val="0"/>
              </a:spcAft>
              <a:buNone/>
            </a:pPr>
            <a:r>
              <a:rPr lang="fr-FR"/>
              <a:t>“</a:t>
            </a:r>
            <a:r>
              <a:rPr lang="fr-FR" i="0">
                <a:solidFill>
                  <a:srgbClr val="333333"/>
                </a:solidFill>
                <a:latin typeface="Times New Roman"/>
                <a:ea typeface="Times New Roman"/>
                <a:cs typeface="Times New Roman"/>
                <a:sym typeface="Times New Roman"/>
              </a:rPr>
              <a:t>1. Télé-techno-discursivités.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nommer un ensemble complexe aux frontières floues, un vaste conglomérat regroupant les médias, la science, la technique, la télévision, l'audiovisuel, l'Internet etc..., Jacques Derrida se sert d'une série de syntagmes plus ou moins interchangeables : télé-communications, télé-technique, télé-techno-science, techno-télé-discursivité, etc.... Cet ensemble comprend aussi le </a:t>
            </a:r>
            <a:r>
              <a:rPr lang="fr-FR" i="0" u="sng" strike="noStrike">
                <a:solidFill>
                  <a:schemeClr val="hlink"/>
                </a:solidFill>
                <a:latin typeface="Times New Roman"/>
                <a:ea typeface="Times New Roman"/>
                <a:cs typeface="Times New Roman"/>
                <a:sym typeface="Times New Roman"/>
                <a:hlinkClick r:id="rId11"/>
              </a:rPr>
              <a:t>cinéma</a:t>
            </a:r>
            <a:r>
              <a:rPr lang="fr-FR" i="0">
                <a:solidFill>
                  <a:srgbClr val="333333"/>
                </a:solidFill>
                <a:latin typeface="Times New Roman"/>
                <a:ea typeface="Times New Roman"/>
                <a:cs typeface="Times New Roman"/>
                <a:sym typeface="Times New Roman"/>
              </a:rPr>
              <a:t>, mais la </a:t>
            </a:r>
            <a:r>
              <a:rPr lang="fr-FR" i="0" u="sng" strike="noStrike">
                <a:solidFill>
                  <a:schemeClr val="hlink"/>
                </a:solidFill>
                <a:latin typeface="Times New Roman"/>
                <a:ea typeface="Times New Roman"/>
                <a:cs typeface="Times New Roman"/>
                <a:sym typeface="Times New Roman"/>
                <a:hlinkClick r:id="rId12"/>
              </a:rPr>
              <a:t>photo</a:t>
            </a:r>
            <a:r>
              <a:rPr lang="fr-FR" i="0">
                <a:solidFill>
                  <a:srgbClr val="333333"/>
                </a:solidFill>
                <a:latin typeface="Times New Roman"/>
                <a:ea typeface="Times New Roman"/>
                <a:cs typeface="Times New Roman"/>
                <a:sym typeface="Times New Roman"/>
              </a:rPr>
              <a:t>, silencieuse, s'en distingue. En tant que savoir-faire pratique, il est </a:t>
            </a:r>
            <a:r>
              <a:rPr lang="fr-FR" i="0" u="sng" strike="noStrike">
                <a:solidFill>
                  <a:schemeClr val="hlink"/>
                </a:solidFill>
                <a:latin typeface="Times New Roman"/>
                <a:ea typeface="Times New Roman"/>
                <a:cs typeface="Times New Roman"/>
                <a:sym typeface="Times New Roman"/>
                <a:hlinkClick r:id="rId13"/>
              </a:rPr>
              <a:t>performatif</a:t>
            </a:r>
            <a:r>
              <a:rPr lang="fr-FR" i="0">
                <a:solidFill>
                  <a:srgbClr val="333333"/>
                </a:solidFill>
                <a:latin typeface="Times New Roman"/>
                <a:ea typeface="Times New Roman"/>
                <a:cs typeface="Times New Roman"/>
                <a:sym typeface="Times New Roman"/>
              </a:rPr>
              <a:t>. Un acte techno-scientifique est toujours une intervention, une mise en œuvre, un </a:t>
            </a:r>
            <a:r>
              <a:rPr lang="fr-FR" i="1">
                <a:solidFill>
                  <a:srgbClr val="333333"/>
                </a:solidFill>
                <a:latin typeface="Times New Roman"/>
                <a:ea typeface="Times New Roman"/>
                <a:cs typeface="Times New Roman"/>
                <a:sym typeface="Times New Roman"/>
              </a:rPr>
              <a:t>faire</a:t>
            </a:r>
            <a:r>
              <a:rPr lang="fr-FR" i="0">
                <a:solidFill>
                  <a:srgbClr val="333333"/>
                </a:solidFill>
                <a:latin typeface="Times New Roman"/>
                <a:ea typeface="Times New Roman"/>
                <a:cs typeface="Times New Roman"/>
                <a:sym typeface="Times New Roman"/>
              </a:rPr>
              <a:t>. Il joue avec les distances, les vitesses, le lieu; il délocalise, éloigne et rapproche. Pour qui ne sait pas comment "marchent" les technologies, leur fonctionnement </a:t>
            </a:r>
            <a:r>
              <a:rPr lang="fr-FR" i="0" u="sng" strike="noStrike">
                <a:solidFill>
                  <a:schemeClr val="hlink"/>
                </a:solidFill>
                <a:latin typeface="Times New Roman"/>
                <a:ea typeface="Times New Roman"/>
                <a:cs typeface="Times New Roman"/>
                <a:sym typeface="Times New Roman"/>
                <a:hlinkClick r:id="rId14"/>
              </a:rPr>
              <a:t>quasi-miraculeux</a:t>
            </a:r>
            <a:r>
              <a:rPr lang="fr-FR" i="0">
                <a:solidFill>
                  <a:srgbClr val="333333"/>
                </a:solidFill>
                <a:latin typeface="Times New Roman"/>
                <a:ea typeface="Times New Roman"/>
                <a:cs typeface="Times New Roman"/>
                <a:sym typeface="Times New Roman"/>
              </a:rPr>
              <a:t> produit une croyance, un acte de foi.</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ne sont pas nouvelles dans leur </a:t>
            </a:r>
            <a:r>
              <a:rPr lang="fr-FR" i="0" u="sng" strike="noStrike">
                <a:solidFill>
                  <a:schemeClr val="hlink"/>
                </a:solidFill>
                <a:latin typeface="Times New Roman"/>
                <a:ea typeface="Times New Roman"/>
                <a:cs typeface="Times New Roman"/>
                <a:sym typeface="Times New Roman"/>
                <a:hlinkClick r:id="rId15"/>
              </a:rPr>
              <a:t>principe</a:t>
            </a:r>
            <a:r>
              <a:rPr lang="fr-FR" i="0">
                <a:solidFill>
                  <a:srgbClr val="333333"/>
                </a:solidFill>
                <a:latin typeface="Times New Roman"/>
                <a:ea typeface="Times New Roman"/>
                <a:cs typeface="Times New Roman"/>
                <a:sym typeface="Times New Roman"/>
              </a:rPr>
              <a:t>. Dès le 17ème siècle, on commence à </a:t>
            </a:r>
            <a:r>
              <a:rPr lang="fr-FR" i="1">
                <a:solidFill>
                  <a:srgbClr val="333333"/>
                </a:solidFill>
                <a:latin typeface="Times New Roman"/>
                <a:ea typeface="Times New Roman"/>
                <a:cs typeface="Times New Roman"/>
                <a:sym typeface="Times New Roman"/>
              </a:rPr>
              <a:t>inventer</a:t>
            </a:r>
            <a:r>
              <a:rPr lang="fr-FR" i="0">
                <a:solidFill>
                  <a:srgbClr val="333333"/>
                </a:solidFill>
                <a:latin typeface="Times New Roman"/>
                <a:ea typeface="Times New Roman"/>
                <a:cs typeface="Times New Roman"/>
                <a:sym typeface="Times New Roman"/>
              </a:rPr>
              <a:t> à la façon moderne : en fabriquant des </a:t>
            </a:r>
            <a:r>
              <a:rPr lang="fr-FR" i="0" u="sng" strike="noStrike">
                <a:solidFill>
                  <a:schemeClr val="hlink"/>
                </a:solidFill>
                <a:latin typeface="Times New Roman"/>
                <a:ea typeface="Times New Roman"/>
                <a:cs typeface="Times New Roman"/>
                <a:sym typeface="Times New Roman"/>
                <a:hlinkClick r:id="rId16"/>
              </a:rPr>
              <a:t>dispositifs techniques</a:t>
            </a:r>
            <a:r>
              <a:rPr lang="fr-FR" i="0">
                <a:solidFill>
                  <a:srgbClr val="333333"/>
                </a:solidFill>
                <a:latin typeface="Times New Roman"/>
                <a:ea typeface="Times New Roman"/>
                <a:cs typeface="Times New Roman"/>
                <a:sym typeface="Times New Roman"/>
              </a:rPr>
              <a:t> ou des machines, en </a:t>
            </a:r>
            <a:r>
              <a:rPr lang="fr-FR" i="0" u="sng" strike="noStrike">
                <a:solidFill>
                  <a:schemeClr val="hlink"/>
                </a:solidFill>
                <a:latin typeface="Times New Roman"/>
                <a:ea typeface="Times New Roman"/>
                <a:cs typeface="Times New Roman"/>
                <a:sym typeface="Times New Roman"/>
                <a:hlinkClick r:id="rId17"/>
              </a:rPr>
              <a:t>suscitant</a:t>
            </a:r>
            <a:r>
              <a:rPr lang="fr-FR" i="0">
                <a:solidFill>
                  <a:srgbClr val="333333"/>
                </a:solidFill>
                <a:latin typeface="Times New Roman"/>
                <a:ea typeface="Times New Roman"/>
                <a:cs typeface="Times New Roman"/>
                <a:sym typeface="Times New Roman"/>
              </a:rPr>
              <a:t> le désir de produire de nouvelles inventions. Mais la productivité technologique est plus vieille encore, elle hante l'</a:t>
            </a:r>
            <a:r>
              <a:rPr lang="fr-FR" i="0" u="sng" strike="noStrike">
                <a:solidFill>
                  <a:schemeClr val="hlink"/>
                </a:solidFill>
                <a:latin typeface="Times New Roman"/>
                <a:ea typeface="Times New Roman"/>
                <a:cs typeface="Times New Roman"/>
                <a:sym typeface="Times New Roman"/>
                <a:hlinkClick r:id="rId18"/>
              </a:rPr>
              <a:t>écriture</a:t>
            </a:r>
            <a:r>
              <a:rPr lang="fr-FR" i="0">
                <a:solidFill>
                  <a:srgbClr val="333333"/>
                </a:solidFill>
                <a:latin typeface="Times New Roman"/>
                <a:ea typeface="Times New Roman"/>
                <a:cs typeface="Times New Roman"/>
                <a:sym typeface="Times New Roman"/>
              </a:rPr>
              <a:t> depuis toujours.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Science et technique sont indissociables. L'histoire des sciences est aussi une histoire des métaphores et des </a:t>
            </a:r>
            <a:r>
              <a:rPr lang="fr-FR" i="0" u="sng" strike="noStrike">
                <a:solidFill>
                  <a:schemeClr val="hlink"/>
                </a:solidFill>
                <a:latin typeface="Times New Roman"/>
                <a:ea typeface="Times New Roman"/>
                <a:cs typeface="Times New Roman"/>
                <a:sym typeface="Times New Roman"/>
                <a:hlinkClick r:id="rId19"/>
              </a:rPr>
              <a:t>téléologies</a:t>
            </a:r>
            <a:r>
              <a:rPr lang="fr-FR" i="0">
                <a:solidFill>
                  <a:srgbClr val="333333"/>
                </a:solidFill>
                <a:latin typeface="Times New Roman"/>
                <a:ea typeface="Times New Roman"/>
                <a:cs typeface="Times New Roman"/>
                <a:sym typeface="Times New Roman"/>
              </a:rPr>
              <a:t> qui </a:t>
            </a:r>
            <a:r>
              <a:rPr lang="fr-FR" i="0" u="sng" strike="noStrike">
                <a:solidFill>
                  <a:schemeClr val="hlink"/>
                </a:solidFill>
                <a:latin typeface="Times New Roman"/>
                <a:ea typeface="Times New Roman"/>
                <a:cs typeface="Times New Roman"/>
                <a:sym typeface="Times New Roman"/>
                <a:hlinkClick r:id="rId20"/>
              </a:rPr>
              <a:t>contaminent les concepts</a:t>
            </a:r>
            <a:r>
              <a:rPr lang="fr-FR" i="0">
                <a:solidFill>
                  <a:srgbClr val="333333"/>
                </a:solidFill>
                <a:latin typeface="Times New Roman"/>
                <a:ea typeface="Times New Roman"/>
                <a:cs typeface="Times New Roman"/>
                <a:sym typeface="Times New Roman"/>
              </a:rPr>
              <a:t> et rendent inopérantes les coupures épistémologiques. Cela vaut pour les sciences dites "dures" (qui risqueraient de se fermer sur elles-mêmes) et pour les sciences dites "humaines", notamment la biologie, qui tend à analyser le vivant </a:t>
            </a:r>
            <a:r>
              <a:rPr lang="fr-FR" i="0" u="sng" strike="noStrike">
                <a:solidFill>
                  <a:schemeClr val="hlink"/>
                </a:solidFill>
                <a:latin typeface="Times New Roman"/>
                <a:ea typeface="Times New Roman"/>
                <a:cs typeface="Times New Roman"/>
                <a:sym typeface="Times New Roman"/>
                <a:hlinkClick r:id="rId21"/>
              </a:rPr>
              <a:t>comme un texte</a:t>
            </a:r>
            <a:r>
              <a:rPr lang="fr-FR" i="0">
                <a:solidFill>
                  <a:srgbClr val="333333"/>
                </a:solidFill>
                <a:latin typeface="Times New Roman"/>
                <a:ea typeface="Times New Roman"/>
                <a:cs typeface="Times New Roman"/>
                <a:sym typeface="Times New Roman"/>
              </a:rPr>
              <a:t> - avec les paradoxes et </a:t>
            </a:r>
            <a:r>
              <a:rPr lang="fr-FR" i="0" u="sng" strike="noStrike">
                <a:solidFill>
                  <a:schemeClr val="hlink"/>
                </a:solidFill>
                <a:latin typeface="Times New Roman"/>
                <a:ea typeface="Times New Roman"/>
                <a:cs typeface="Times New Roman"/>
                <a:sym typeface="Times New Roman"/>
                <a:hlinkClick r:id="rId22"/>
              </a:rPr>
              <a:t>les pouvoirs</a:t>
            </a:r>
            <a:r>
              <a:rPr lang="fr-FR" i="0">
                <a:solidFill>
                  <a:srgbClr val="333333"/>
                </a:solidFill>
                <a:latin typeface="Times New Roman"/>
                <a:ea typeface="Times New Roman"/>
                <a:cs typeface="Times New Roman"/>
                <a:sym typeface="Times New Roman"/>
              </a:rPr>
              <a:t> qui s'y attachent. Mais pour parler "scientifiquement" du sexe et de la mort, les </a:t>
            </a:r>
            <a:r>
              <a:rPr lang="fr-FR" i="0" u="sng" strike="noStrike">
                <a:solidFill>
                  <a:schemeClr val="hlink"/>
                </a:solidFill>
                <a:latin typeface="Times New Roman"/>
                <a:ea typeface="Times New Roman"/>
                <a:cs typeface="Times New Roman"/>
                <a:sym typeface="Times New Roman"/>
                <a:hlinkClick r:id="rId23"/>
              </a:rPr>
              <a:t>concepts ne suffisent plus</a:t>
            </a:r>
            <a:r>
              <a:rPr lang="fr-FR" i="0">
                <a:solidFill>
                  <a:srgbClr val="333333"/>
                </a:solidFill>
                <a:latin typeface="Times New Roman"/>
                <a:ea typeface="Times New Roman"/>
                <a:cs typeface="Times New Roman"/>
                <a:sym typeface="Times New Roman"/>
              </a:rPr>
              <a:t>. Freud ne s'y est pas trompé, qui s'est tourné </a:t>
            </a:r>
            <a:r>
              <a:rPr lang="fr-FR" i="0" u="sng" strike="noStrike">
                <a:solidFill>
                  <a:schemeClr val="hlink"/>
                </a:solidFill>
                <a:latin typeface="Times New Roman"/>
                <a:ea typeface="Times New Roman"/>
                <a:cs typeface="Times New Roman"/>
                <a:sym typeface="Times New Roman"/>
                <a:hlinkClick r:id="rId24"/>
              </a:rPr>
              <a:t>vers la spéculation</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Malgré toutes les dénégations qui visent à faire valoir une pensée plus pure ou plus authentique, il n'y a, entre pensée, science et technique, </a:t>
            </a:r>
            <a:r>
              <a:rPr lang="fr-FR" i="0" u="sng" strike="noStrike">
                <a:solidFill>
                  <a:schemeClr val="hlink"/>
                </a:solidFill>
                <a:latin typeface="Times New Roman"/>
                <a:ea typeface="Times New Roman"/>
                <a:cs typeface="Times New Roman"/>
                <a:sym typeface="Times New Roman"/>
                <a:hlinkClick r:id="rId25"/>
              </a:rPr>
              <a:t>ni dissociation, ni hiérarchie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2. Spectralités.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Aujourd'hui, dans les démocraties libérales, l'espace public est étroitement lié aux télé-technologies. Le </a:t>
            </a:r>
            <a:r>
              <a:rPr lang="fr-FR" i="1">
                <a:solidFill>
                  <a:srgbClr val="333333"/>
                </a:solidFill>
                <a:latin typeface="Times New Roman"/>
                <a:ea typeface="Times New Roman"/>
                <a:cs typeface="Times New Roman"/>
                <a:sym typeface="Times New Roman"/>
              </a:rPr>
              <a:t>direct</a:t>
            </a:r>
            <a:r>
              <a:rPr lang="fr-FR" i="0">
                <a:solidFill>
                  <a:srgbClr val="333333"/>
                </a:solidFill>
                <a:latin typeface="Times New Roman"/>
                <a:ea typeface="Times New Roman"/>
                <a:cs typeface="Times New Roman"/>
                <a:sym typeface="Times New Roman"/>
              </a:rPr>
              <a:t> ou </a:t>
            </a:r>
            <a:r>
              <a:rPr lang="fr-FR" i="1">
                <a:solidFill>
                  <a:srgbClr val="333333"/>
                </a:solidFill>
                <a:latin typeface="Times New Roman"/>
                <a:ea typeface="Times New Roman"/>
                <a:cs typeface="Times New Roman"/>
                <a:sym typeface="Times New Roman"/>
              </a:rPr>
              <a:t>temps réel</a:t>
            </a:r>
            <a:r>
              <a:rPr lang="fr-FR" i="0">
                <a:solidFill>
                  <a:srgbClr val="333333"/>
                </a:solidFill>
                <a:latin typeface="Times New Roman"/>
                <a:ea typeface="Times New Roman"/>
                <a:cs typeface="Times New Roman"/>
                <a:sym typeface="Times New Roman"/>
              </a:rPr>
              <a:t> fait croire que l'événement montré (l'information) est réellement présent. En prétendant </a:t>
            </a:r>
            <a:r>
              <a:rPr lang="fr-FR" i="0" u="sng" strike="noStrike">
                <a:solidFill>
                  <a:schemeClr val="hlink"/>
                </a:solidFill>
                <a:latin typeface="Times New Roman"/>
                <a:ea typeface="Times New Roman"/>
                <a:cs typeface="Times New Roman"/>
                <a:sym typeface="Times New Roman"/>
                <a:hlinkClick r:id="rId26"/>
              </a:rPr>
              <a:t>donner à voir intuitivement la chose même</a:t>
            </a:r>
            <a:r>
              <a:rPr lang="fr-FR" i="0">
                <a:solidFill>
                  <a:srgbClr val="333333"/>
                </a:solidFill>
                <a:latin typeface="Times New Roman"/>
                <a:ea typeface="Times New Roman"/>
                <a:cs typeface="Times New Roman"/>
                <a:sym typeface="Times New Roman"/>
              </a:rPr>
              <a:t>, en fabriquant l'illusion qu'elle est capable de </a:t>
            </a:r>
            <a:r>
              <a:rPr lang="fr-FR" i="0" u="sng" strike="noStrike">
                <a:solidFill>
                  <a:schemeClr val="hlink"/>
                </a:solidFill>
                <a:latin typeface="Times New Roman"/>
                <a:ea typeface="Times New Roman"/>
                <a:cs typeface="Times New Roman"/>
                <a:sym typeface="Times New Roman"/>
                <a:hlinkClick r:id="rId27"/>
              </a:rPr>
              <a:t>garder vivants</a:t>
            </a:r>
            <a:r>
              <a:rPr lang="fr-FR" i="0">
                <a:solidFill>
                  <a:srgbClr val="333333"/>
                </a:solidFill>
                <a:latin typeface="Times New Roman"/>
                <a:ea typeface="Times New Roman"/>
                <a:cs typeface="Times New Roman"/>
                <a:sym typeface="Times New Roman"/>
              </a:rPr>
              <a:t> des événements qui ont disparu, de reproduire comme vivantes (ou quasi-vivantes) des voix enregistrées (</a:t>
            </a:r>
            <a:r>
              <a:rPr lang="fr-FR" i="0" u="sng" strike="noStrike">
                <a:solidFill>
                  <a:schemeClr val="hlink"/>
                </a:solidFill>
                <a:latin typeface="Times New Roman"/>
                <a:ea typeface="Times New Roman"/>
                <a:cs typeface="Times New Roman"/>
                <a:sym typeface="Times New Roman"/>
                <a:hlinkClick r:id="rId28"/>
              </a:rPr>
              <a:t>gramophonisation</a:t>
            </a:r>
            <a:r>
              <a:rPr lang="fr-FR" i="0">
                <a:solidFill>
                  <a:srgbClr val="333333"/>
                </a:solidFill>
                <a:latin typeface="Times New Roman"/>
                <a:ea typeface="Times New Roman"/>
                <a:cs typeface="Times New Roman"/>
                <a:sym typeface="Times New Roman"/>
              </a:rPr>
              <a:t>), de les archiver comme </a:t>
            </a:r>
            <a:r>
              <a:rPr lang="fr-FR" i="0" u="sng" strike="noStrike">
                <a:solidFill>
                  <a:schemeClr val="hlink"/>
                </a:solidFill>
                <a:latin typeface="Times New Roman"/>
                <a:ea typeface="Times New Roman"/>
                <a:cs typeface="Times New Roman"/>
                <a:sym typeface="Times New Roman"/>
                <a:hlinkClick r:id="rId29"/>
              </a:rPr>
              <a:t>un autre présent-vivant</a:t>
            </a:r>
            <a:r>
              <a:rPr lang="fr-FR" i="0">
                <a:solidFill>
                  <a:srgbClr val="333333"/>
                </a:solidFill>
                <a:latin typeface="Times New Roman"/>
                <a:ea typeface="Times New Roman"/>
                <a:cs typeface="Times New Roman"/>
                <a:sym typeface="Times New Roman"/>
              </a:rPr>
              <a:t> unique, irremplaçable, ces technologies </a:t>
            </a:r>
            <a:r>
              <a:rPr lang="fr-FR" i="1" u="sng" strike="noStrike">
                <a:solidFill>
                  <a:schemeClr val="hlink"/>
                </a:solidFill>
                <a:latin typeface="Times New Roman"/>
                <a:ea typeface="Times New Roman"/>
                <a:cs typeface="Times New Roman"/>
                <a:sym typeface="Times New Roman"/>
                <a:hlinkClick r:id="rId30"/>
              </a:rPr>
              <a:t>spectralisent</a:t>
            </a:r>
            <a:r>
              <a:rPr lang="fr-FR" i="0">
                <a:solidFill>
                  <a:srgbClr val="333333"/>
                </a:solidFill>
                <a:latin typeface="Times New Roman"/>
                <a:ea typeface="Times New Roman"/>
                <a:cs typeface="Times New Roman"/>
                <a:sym typeface="Times New Roman"/>
              </a:rPr>
              <a:t> le monde. On est forcé d'introjecter ces images, de s'y identifier, d'y croire, de les intégrer dans un savoir (les ontologiser). On est forcé de prendre acte d'une parole publique </a:t>
            </a:r>
            <a:r>
              <a:rPr lang="fr-FR" i="0" u="sng" strike="noStrike">
                <a:solidFill>
                  <a:schemeClr val="hlink"/>
                </a:solidFill>
                <a:latin typeface="Times New Roman"/>
                <a:ea typeface="Times New Roman"/>
                <a:cs typeface="Times New Roman"/>
                <a:sym typeface="Times New Roman"/>
                <a:hlinkClick r:id="rId31"/>
              </a:rPr>
              <a:t>artificiellement</a:t>
            </a:r>
            <a:r>
              <a:rPr lang="fr-FR" i="0">
                <a:solidFill>
                  <a:srgbClr val="333333"/>
                </a:solidFill>
                <a:latin typeface="Times New Roman"/>
                <a:ea typeface="Times New Roman"/>
                <a:cs typeface="Times New Roman"/>
                <a:sym typeface="Times New Roman"/>
              </a:rPr>
              <a:t> produite : </a:t>
            </a:r>
            <a:r>
              <a:rPr lang="fr-FR" i="1">
                <a:solidFill>
                  <a:srgbClr val="333333"/>
                </a:solidFill>
                <a:latin typeface="Times New Roman"/>
                <a:ea typeface="Times New Roman"/>
                <a:cs typeface="Times New Roman"/>
                <a:sym typeface="Times New Roman"/>
              </a:rPr>
              <a:t>artefactualité</a:t>
            </a:r>
            <a:r>
              <a:rPr lang="fr-FR" i="0">
                <a:solidFill>
                  <a:srgbClr val="333333"/>
                </a:solidFill>
                <a:latin typeface="Times New Roman"/>
                <a:ea typeface="Times New Roman"/>
                <a:cs typeface="Times New Roman"/>
                <a:sym typeface="Times New Roman"/>
              </a:rPr>
              <a:t> (une actualité performativement fabriquée), </a:t>
            </a:r>
            <a:r>
              <a:rPr lang="fr-FR" i="1">
                <a:solidFill>
                  <a:srgbClr val="333333"/>
                </a:solidFill>
                <a:latin typeface="Times New Roman"/>
                <a:ea typeface="Times New Roman"/>
                <a:cs typeface="Times New Roman"/>
                <a:sym typeface="Times New Roman"/>
              </a:rPr>
              <a:t>actuvirtualité</a:t>
            </a:r>
            <a:r>
              <a:rPr lang="fr-FR" i="0">
                <a:solidFill>
                  <a:srgbClr val="333333"/>
                </a:solidFill>
                <a:latin typeface="Times New Roman"/>
                <a:ea typeface="Times New Roman"/>
                <a:cs typeface="Times New Roman"/>
                <a:sym typeface="Times New Roman"/>
              </a:rPr>
              <a:t> (possibilité de </a:t>
            </a:r>
            <a:r>
              <a:rPr lang="fr-FR" i="0" u="sng" strike="noStrike">
                <a:solidFill>
                  <a:schemeClr val="hlink"/>
                </a:solidFill>
                <a:latin typeface="Times New Roman"/>
                <a:ea typeface="Times New Roman"/>
                <a:cs typeface="Times New Roman"/>
                <a:sym typeface="Times New Roman"/>
                <a:hlinkClick r:id="rId32"/>
              </a:rPr>
              <a:t>reproduire</a:t>
            </a:r>
            <a:r>
              <a:rPr lang="fr-FR" i="0">
                <a:solidFill>
                  <a:srgbClr val="333333"/>
                </a:solidFill>
                <a:latin typeface="Times New Roman"/>
                <a:ea typeface="Times New Roman"/>
                <a:cs typeface="Times New Roman"/>
                <a:sym typeface="Times New Roman"/>
              </a:rPr>
              <a:t> l'événement avec des suppléments prothétiques qui tiennent lieu de réalité), </a:t>
            </a:r>
            <a:r>
              <a:rPr lang="fr-FR" i="1" u="sng" strike="noStrike">
                <a:solidFill>
                  <a:schemeClr val="hlink"/>
                </a:solidFill>
                <a:latin typeface="Times New Roman"/>
                <a:ea typeface="Times New Roman"/>
                <a:cs typeface="Times New Roman"/>
                <a:sym typeface="Times New Roman"/>
                <a:hlinkClick r:id="rId33"/>
              </a:rPr>
              <a:t>spiritualisation</a:t>
            </a:r>
            <a:r>
              <a:rPr lang="fr-FR" i="0">
                <a:solidFill>
                  <a:srgbClr val="333333"/>
                </a:solidFill>
                <a:latin typeface="Times New Roman"/>
                <a:ea typeface="Times New Roman"/>
                <a:cs typeface="Times New Roman"/>
                <a:sym typeface="Times New Roman"/>
              </a:rPr>
              <a:t> (production idéalisante de "faits").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sng" strike="noStrike">
                <a:solidFill>
                  <a:schemeClr val="hlink"/>
                </a:solidFill>
                <a:latin typeface="Times New Roman"/>
                <a:ea typeface="Times New Roman"/>
                <a:cs typeface="Times New Roman"/>
                <a:sym typeface="Times New Roman"/>
                <a:hlinkClick r:id="rId34"/>
              </a:rPr>
              <a:t>en tant qu'image ou archive</a:t>
            </a:r>
            <a:r>
              <a:rPr lang="fr-FR" i="0">
                <a:solidFill>
                  <a:srgbClr val="333333"/>
                </a:solidFill>
                <a:latin typeface="Times New Roman"/>
                <a:ea typeface="Times New Roman"/>
                <a:cs typeface="Times New Roman"/>
                <a:sym typeface="Times New Roman"/>
              </a:rPr>
              <a:t>, par un </a:t>
            </a:r>
            <a:r>
              <a:rPr lang="fr-FR" i="0" u="sng" strike="noStrike">
                <a:solidFill>
                  <a:schemeClr val="hlink"/>
                </a:solidFill>
                <a:latin typeface="Times New Roman"/>
                <a:ea typeface="Times New Roman"/>
                <a:cs typeface="Times New Roman"/>
                <a:sym typeface="Times New Roman"/>
                <a:hlinkClick r:id="rId35"/>
              </a:rPr>
              <a:t>effet de différance</a:t>
            </a:r>
            <a:r>
              <a:rPr lang="fr-FR" i="0">
                <a:solidFill>
                  <a:srgbClr val="333333"/>
                </a:solidFill>
                <a:latin typeface="Times New Roman"/>
                <a:ea typeface="Times New Roman"/>
                <a:cs typeface="Times New Roman"/>
                <a:sym typeface="Times New Roman"/>
              </a:rPr>
              <a:t> qu'on peut </a:t>
            </a:r>
            <a:r>
              <a:rPr lang="fr-FR" i="0" u="sng" strike="noStrike">
                <a:solidFill>
                  <a:schemeClr val="hlink"/>
                </a:solidFill>
                <a:latin typeface="Times New Roman"/>
                <a:ea typeface="Times New Roman"/>
                <a:cs typeface="Times New Roman"/>
                <a:sym typeface="Times New Roman"/>
                <a:hlinkClick r:id="rId36"/>
              </a:rPr>
              <a:t>comparer à une fable</a:t>
            </a:r>
            <a:r>
              <a:rPr lang="fr-FR" i="0">
                <a:solidFill>
                  <a:srgbClr val="333333"/>
                </a:solidFill>
                <a:latin typeface="Times New Roman"/>
                <a:ea typeface="Times New Roman"/>
                <a:cs typeface="Times New Roman"/>
                <a:sym typeface="Times New Roman"/>
              </a:rPr>
              <a:t> ou une affabulation. Le cinéma dit d'exploitation, largement commandé par </a:t>
            </a:r>
            <a:r>
              <a:rPr lang="fr-FR" i="0" u="sng" strike="noStrike">
                <a:solidFill>
                  <a:schemeClr val="hlink"/>
                </a:solidFill>
                <a:latin typeface="Times New Roman"/>
                <a:ea typeface="Times New Roman"/>
                <a:cs typeface="Times New Roman"/>
                <a:sym typeface="Times New Roman"/>
                <a:hlinkClick r:id="rId37"/>
              </a:rPr>
              <a:t>la culture américaine</a:t>
            </a:r>
            <a:r>
              <a:rPr lang="fr-FR" i="0">
                <a:solidFill>
                  <a:srgbClr val="333333"/>
                </a:solidFill>
                <a:latin typeface="Times New Roman"/>
                <a:ea typeface="Times New Roman"/>
                <a:cs typeface="Times New Roman"/>
                <a:sym typeface="Times New Roman"/>
              </a:rPr>
              <a:t>, ne fonctionne pas autrement. Marqué par le rêve, le divertissement, la musique ou l'érotisme, il agit comme une drogue, une manipulation.</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sng" strike="noStrike">
                <a:solidFill>
                  <a:schemeClr val="hlink"/>
                </a:solidFill>
                <a:latin typeface="Times New Roman"/>
                <a:ea typeface="Times New Roman"/>
                <a:cs typeface="Times New Roman"/>
                <a:sym typeface="Times New Roman"/>
                <a:hlinkClick r:id="rId38"/>
              </a:rPr>
              <a:t>comme artefact</a:t>
            </a:r>
            <a:r>
              <a:rPr lang="fr-FR" i="0">
                <a:solidFill>
                  <a:srgbClr val="333333"/>
                </a:solidFill>
                <a:latin typeface="Times New Roman"/>
                <a:ea typeface="Times New Roman"/>
                <a:cs typeface="Times New Roman"/>
                <a:sym typeface="Times New Roman"/>
              </a:rPr>
              <a:t>, qu'une </a:t>
            </a:r>
            <a:r>
              <a:rPr lang="fr-FR" i="1">
                <a:solidFill>
                  <a:srgbClr val="333333"/>
                </a:solidFill>
                <a:latin typeface="Times New Roman"/>
                <a:ea typeface="Times New Roman"/>
                <a:cs typeface="Times New Roman"/>
                <a:sym typeface="Times New Roman"/>
              </a:rPr>
              <a:t>doxa</a:t>
            </a:r>
            <a:r>
              <a:rPr lang="fr-FR" i="0">
                <a:solidFill>
                  <a:srgbClr val="333333"/>
                </a:solidFill>
                <a:latin typeface="Times New Roman"/>
                <a:ea typeface="Times New Roman"/>
                <a:cs typeface="Times New Roman"/>
                <a:sym typeface="Times New Roman"/>
              </a:rPr>
              <a:t> liée à la presse et aux télé-technologies hante et déborde la représentation électorale, le plus souvent </a:t>
            </a:r>
            <a:r>
              <a:rPr lang="fr-FR" i="0" u="sng" strike="noStrike">
                <a:solidFill>
                  <a:schemeClr val="hlink"/>
                </a:solidFill>
                <a:latin typeface="Times New Roman"/>
                <a:ea typeface="Times New Roman"/>
                <a:cs typeface="Times New Roman"/>
                <a:sym typeface="Times New Roman"/>
                <a:hlinkClick r:id="rId39"/>
              </a:rPr>
              <a:t>aux limites des institutions politiques</a:t>
            </a:r>
            <a:r>
              <a:rPr lang="fr-FR" i="0">
                <a:solidFill>
                  <a:srgbClr val="333333"/>
                </a:solidFill>
                <a:latin typeface="Times New Roman"/>
                <a:ea typeface="Times New Roman"/>
                <a:cs typeface="Times New Roman"/>
                <a:sym typeface="Times New Roman"/>
              </a:rPr>
              <a:t> : entre public et privé, entre parole et écrit, entre réalité effective et fabrication sondagière, etc. Cette opinion, aujourd'hui, ne se fait entendre que par l'intermédiaire des médias [et aussi des réseaux sociaux] et de leurs "</a:t>
            </a:r>
            <a:r>
              <a:rPr lang="fr-FR" i="0" u="sng" strike="noStrike">
                <a:solidFill>
                  <a:schemeClr val="hlink"/>
                </a:solidFill>
                <a:latin typeface="Times New Roman"/>
                <a:ea typeface="Times New Roman"/>
                <a:cs typeface="Times New Roman"/>
                <a:sym typeface="Times New Roman"/>
                <a:hlinkClick r:id="rId40"/>
              </a:rPr>
              <a:t>effets télémétathéoriques</a:t>
            </a:r>
            <a:r>
              <a:rPr lang="fr-FR" i="0">
                <a:solidFill>
                  <a:srgbClr val="333333"/>
                </a:solidFill>
                <a:latin typeface="Times New Roman"/>
                <a:ea typeface="Times New Roman"/>
                <a:cs typeface="Times New Roman"/>
                <a:sym typeface="Times New Roman"/>
              </a:rPr>
              <a:t>". Pour s'en dissocier, il faudrait qu'elle s'ajourne, qu'elle se détache du présent.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3. Croyance.</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Mais la tekhné de l'image, qui </a:t>
            </a:r>
            <a:r>
              <a:rPr lang="fr-FR" i="0" u="sng" strike="noStrike">
                <a:solidFill>
                  <a:schemeClr val="hlink"/>
                </a:solidFill>
                <a:latin typeface="Times New Roman"/>
                <a:ea typeface="Times New Roman"/>
                <a:cs typeface="Times New Roman"/>
                <a:sym typeface="Times New Roman"/>
                <a:hlinkClick r:id="rId41"/>
              </a:rPr>
              <a:t>envahit tout</a:t>
            </a:r>
            <a:r>
              <a:rPr lang="fr-FR" i="0">
                <a:solidFill>
                  <a:srgbClr val="333333"/>
                </a:solidFill>
                <a:latin typeface="Times New Roman"/>
                <a:ea typeface="Times New Roman"/>
                <a:cs typeface="Times New Roman"/>
                <a:sym typeface="Times New Roman"/>
              </a:rPr>
              <a:t>, est un travail de deuil. Sans cesse relancé, ce travail ne peut qu'échouer. Malgré toutes les exhibitions, on ne fera jamais revenir les traces non visibles, on ne saura jamais </a:t>
            </a:r>
            <a:r>
              <a:rPr lang="fr-FR" i="0" u="sng" strike="noStrike">
                <a:solidFill>
                  <a:schemeClr val="hlink"/>
                </a:solidFill>
                <a:latin typeface="Times New Roman"/>
                <a:ea typeface="Times New Roman"/>
                <a:cs typeface="Times New Roman"/>
                <a:sym typeface="Times New Roman"/>
                <a:hlinkClick r:id="rId42"/>
              </a:rPr>
              <a:t>qui aura été le premier témoin</a:t>
            </a:r>
            <a:r>
              <a:rPr lang="fr-FR" i="0">
                <a:solidFill>
                  <a:srgbClr val="333333"/>
                </a:solidFill>
                <a:latin typeface="Times New Roman"/>
                <a:ea typeface="Times New Roman"/>
                <a:cs typeface="Times New Roman"/>
                <a:sym typeface="Times New Roman"/>
              </a:rPr>
              <a:t> de l'événement narré, on n'expliquera jamais qui est le responsable de son émission et de sa diffusion, après quel retard, cadrage, filtrage et censure il aura été restitué, ni par quels moyens techniques il aura été fabriqué.</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a:t>
            </a:r>
            <a:r>
              <a:rPr lang="fr-FR" i="0" u="sng" strike="noStrike">
                <a:solidFill>
                  <a:schemeClr val="hlink"/>
                </a:solidFill>
                <a:latin typeface="Times New Roman"/>
                <a:ea typeface="Times New Roman"/>
                <a:cs typeface="Times New Roman"/>
                <a:sym typeface="Times New Roman"/>
                <a:hlinkClick r:id="rId43"/>
              </a:rPr>
              <a:t>transforment profondément</a:t>
            </a:r>
            <a:r>
              <a:rPr lang="fr-FR" i="0">
                <a:solidFill>
                  <a:srgbClr val="333333"/>
                </a:solidFill>
                <a:latin typeface="Times New Roman"/>
                <a:ea typeface="Times New Roman"/>
                <a:cs typeface="Times New Roman"/>
                <a:sym typeface="Times New Roman"/>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sng" strike="noStrike">
                <a:solidFill>
                  <a:schemeClr val="hlink"/>
                </a:solidFill>
                <a:latin typeface="Times New Roman"/>
                <a:ea typeface="Times New Roman"/>
                <a:cs typeface="Times New Roman"/>
                <a:sym typeface="Times New Roman"/>
                <a:hlinkClick r:id="rId44"/>
              </a:rPr>
              <a:t>s'adresser à lui</a:t>
            </a:r>
            <a:r>
              <a:rPr lang="fr-FR" i="0">
                <a:solidFill>
                  <a:srgbClr val="333333"/>
                </a:solidFill>
                <a:latin typeface="Times New Roman"/>
                <a:ea typeface="Times New Roman"/>
                <a:cs typeface="Times New Roman"/>
                <a:sym typeface="Times New Roman"/>
              </a:rPr>
              <a:t>, lui parler, lui répondre. On peut même prier à distance, renouvelant le </a:t>
            </a:r>
            <a:r>
              <a:rPr lang="fr-FR" i="0" u="sng" strike="noStrike">
                <a:solidFill>
                  <a:schemeClr val="hlink"/>
                </a:solidFill>
                <a:latin typeface="Times New Roman"/>
                <a:ea typeface="Times New Roman"/>
                <a:cs typeface="Times New Roman"/>
                <a:sym typeface="Times New Roman"/>
                <a:hlinkClick r:id="rId45"/>
              </a:rPr>
              <a:t>miracle le plus ordinaire</a:t>
            </a:r>
            <a:r>
              <a:rPr lang="fr-FR" i="0">
                <a:solidFill>
                  <a:srgbClr val="333333"/>
                </a:solidFill>
                <a:latin typeface="Times New Roman"/>
                <a:ea typeface="Times New Roman"/>
                <a:cs typeface="Times New Roman"/>
                <a:sym typeface="Times New Roman"/>
              </a:rPr>
              <a:t> : la croyance inconditionnelle en un autre qui dit : "Crois-moi!".</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4. Technique et religion.</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La "présence réelle" produite par l'alliance entre science, technique et médias traduit le </a:t>
            </a:r>
            <a:r>
              <a:rPr lang="fr-FR" i="0" u="sng" strike="noStrike">
                <a:solidFill>
                  <a:schemeClr val="hlink"/>
                </a:solidFill>
                <a:latin typeface="Times New Roman"/>
                <a:ea typeface="Times New Roman"/>
                <a:cs typeface="Times New Roman"/>
                <a:sym typeface="Times New Roman"/>
                <a:hlinkClick r:id="rId46"/>
              </a:rPr>
              <a:t>retour du religieux</a:t>
            </a:r>
            <a:r>
              <a:rPr lang="fr-FR" i="0">
                <a:solidFill>
                  <a:srgbClr val="333333"/>
                </a:solidFill>
                <a:latin typeface="Times New Roman"/>
                <a:ea typeface="Times New Roman"/>
                <a:cs typeface="Times New Roman"/>
                <a:sym typeface="Times New Roman"/>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sng" strike="noStrike">
                <a:solidFill>
                  <a:schemeClr val="hlink"/>
                </a:solidFill>
                <a:latin typeface="Times New Roman"/>
                <a:ea typeface="Times New Roman"/>
                <a:cs typeface="Times New Roman"/>
                <a:sym typeface="Times New Roman"/>
                <a:hlinkClick r:id="rId47"/>
              </a:rPr>
              <a:t>fondamentalement chrétien</a:t>
            </a:r>
            <a:r>
              <a:rPr lang="fr-FR" i="0">
                <a:solidFill>
                  <a:srgbClr val="333333"/>
                </a:solidFill>
                <a:latin typeface="Times New Roman"/>
                <a:ea typeface="Times New Roman"/>
                <a:cs typeface="Times New Roman"/>
                <a:sym typeface="Times New Roman"/>
              </a:rPr>
              <a:t> : savoir, foi, technoscience, machine, religion et nation sont articulés et </a:t>
            </a:r>
            <a:r>
              <a:rPr lang="fr-FR" i="0" u="sng" strike="noStrike">
                <a:solidFill>
                  <a:schemeClr val="hlink"/>
                </a:solidFill>
                <a:latin typeface="Times New Roman"/>
                <a:ea typeface="Times New Roman"/>
                <a:cs typeface="Times New Roman"/>
                <a:sym typeface="Times New Roman"/>
                <a:hlinkClick r:id="rId48"/>
              </a:rPr>
              <a:t>pensés ensemble</a:t>
            </a:r>
            <a:r>
              <a:rPr lang="fr-FR" i="0">
                <a:solidFill>
                  <a:srgbClr val="333333"/>
                </a:solidFill>
                <a:latin typeface="Times New Roman"/>
                <a:ea typeface="Times New Roman"/>
                <a:cs typeface="Times New Roman"/>
                <a:sym typeface="Times New Roman"/>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sng" strike="noStrike">
                <a:solidFill>
                  <a:schemeClr val="hlink"/>
                </a:solidFill>
                <a:latin typeface="Times New Roman"/>
                <a:ea typeface="Times New Roman"/>
                <a:cs typeface="Times New Roman"/>
                <a:sym typeface="Times New Roman"/>
                <a:hlinkClick r:id="rId49"/>
              </a:rPr>
              <a:t>mal d'abstraction</a:t>
            </a:r>
            <a:r>
              <a:rPr lang="fr-FR" i="0">
                <a:solidFill>
                  <a:srgbClr val="333333"/>
                </a:solidFill>
                <a:latin typeface="Times New Roman"/>
                <a:ea typeface="Times New Roman"/>
                <a:cs typeface="Times New Roman"/>
                <a:sym typeface="Times New Roman"/>
              </a:rPr>
              <a:t>, un déracinement.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La </a:t>
            </a:r>
            <a:r>
              <a:rPr lang="fr-FR" i="0" u="sng" strike="noStrike">
                <a:solidFill>
                  <a:schemeClr val="hlink"/>
                </a:solidFill>
                <a:latin typeface="Times New Roman"/>
                <a:ea typeface="Times New Roman"/>
                <a:cs typeface="Times New Roman"/>
                <a:sym typeface="Times New Roman"/>
                <a:hlinkClick r:id="rId50"/>
              </a:rPr>
              <a:t>mondialatinisation</a:t>
            </a:r>
            <a:r>
              <a:rPr lang="fr-FR" i="0">
                <a:solidFill>
                  <a:srgbClr val="333333"/>
                </a:solidFill>
                <a:latin typeface="Times New Roman"/>
                <a:ea typeface="Times New Roman"/>
                <a:cs typeface="Times New Roman"/>
                <a:sym typeface="Times New Roman"/>
              </a:rPr>
              <a:t>, c'est ce déracinement du capitalisme télé-technoscientifique, cet </a:t>
            </a:r>
            <a:r>
              <a:rPr lang="fr-FR" i="0" u="sng" strike="noStrike">
                <a:solidFill>
                  <a:schemeClr val="hlink"/>
                </a:solidFill>
                <a:latin typeface="Times New Roman"/>
                <a:ea typeface="Times New Roman"/>
                <a:cs typeface="Times New Roman"/>
                <a:sym typeface="Times New Roman"/>
                <a:hlinkClick r:id="rId51"/>
              </a:rPr>
              <a:t>arrachement</a:t>
            </a:r>
            <a:r>
              <a:rPr lang="fr-FR" i="0">
                <a:solidFill>
                  <a:srgbClr val="333333"/>
                </a:solidFill>
                <a:latin typeface="Times New Roman"/>
                <a:ea typeface="Times New Roman"/>
                <a:cs typeface="Times New Roman"/>
                <a:sym typeface="Times New Roman"/>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sng" strike="noStrike">
                <a:solidFill>
                  <a:schemeClr val="hlink"/>
                </a:solidFill>
                <a:latin typeface="Times New Roman"/>
                <a:ea typeface="Times New Roman"/>
                <a:cs typeface="Times New Roman"/>
                <a:sym typeface="Times New Roman"/>
                <a:hlinkClick r:id="rId52"/>
              </a:rPr>
              <a:t>auto-immunité</a:t>
            </a:r>
            <a:r>
              <a:rPr lang="fr-FR" i="0">
                <a:solidFill>
                  <a:srgbClr val="333333"/>
                </a:solidFill>
                <a:latin typeface="Times New Roman"/>
                <a:ea typeface="Times New Roman"/>
                <a:cs typeface="Times New Roman"/>
                <a:sym typeface="Times New Roman"/>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d'exapropriation, la science la plus pointue avec le mysticisme ou l'animisme, les technologies les plus sophistiquées avec la </a:t>
            </a:r>
            <a:r>
              <a:rPr lang="fr-FR" i="0" u="sng" strike="noStrike">
                <a:solidFill>
                  <a:schemeClr val="hlink"/>
                </a:solidFill>
                <a:latin typeface="Times New Roman"/>
                <a:ea typeface="Times New Roman"/>
                <a:cs typeface="Times New Roman"/>
                <a:sym typeface="Times New Roman"/>
                <a:hlinkClick r:id="rId53"/>
              </a:rPr>
              <a:t>sauvagerie la plus archaïque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5. Mutations.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d'aujourd'hui </a:t>
            </a:r>
            <a:r>
              <a:rPr lang="fr-FR" i="0" u="sng" strike="noStrike">
                <a:solidFill>
                  <a:schemeClr val="hlink"/>
                </a:solidFill>
                <a:latin typeface="Times New Roman"/>
                <a:ea typeface="Times New Roman"/>
                <a:cs typeface="Times New Roman"/>
                <a:sym typeface="Times New Roman"/>
                <a:hlinkClick r:id="rId54"/>
              </a:rPr>
              <a:t>transforment de fond en comble</a:t>
            </a:r>
            <a:r>
              <a:rPr lang="fr-FR" i="0">
                <a:solidFill>
                  <a:srgbClr val="333333"/>
                </a:solidFill>
                <a:latin typeface="Times New Roman"/>
                <a:ea typeface="Times New Roman"/>
                <a:cs typeface="Times New Roman"/>
                <a:sym typeface="Times New Roman"/>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sng" strike="noStrike">
                <a:solidFill>
                  <a:schemeClr val="hlink"/>
                </a:solidFill>
                <a:latin typeface="Times New Roman"/>
                <a:ea typeface="Times New Roman"/>
                <a:cs typeface="Times New Roman"/>
                <a:sym typeface="Times New Roman"/>
                <a:hlinkClick r:id="rId55"/>
              </a:rPr>
              <a:t>appareil psychique</a:t>
            </a:r>
            <a:r>
              <a:rPr lang="fr-FR" i="0">
                <a:solidFill>
                  <a:srgbClr val="333333"/>
                </a:solidFill>
                <a:latin typeface="Times New Roman"/>
                <a:ea typeface="Times New Roman"/>
                <a:cs typeface="Times New Roman"/>
                <a:sym typeface="Times New Roman"/>
              </a:rPr>
              <a:t> (délimitation des champs, lieux de lecture et d'interprétation). Elles </a:t>
            </a:r>
            <a:r>
              <a:rPr lang="fr-FR" i="0" u="sng" strike="noStrike">
                <a:solidFill>
                  <a:schemeClr val="hlink"/>
                </a:solidFill>
                <a:latin typeface="Times New Roman"/>
                <a:ea typeface="Times New Roman"/>
                <a:cs typeface="Times New Roman"/>
                <a:sym typeface="Times New Roman"/>
                <a:hlinkClick r:id="rId56"/>
              </a:rPr>
              <a:t>déplacent</a:t>
            </a:r>
            <a:r>
              <a:rPr lang="fr-FR" i="0">
                <a:solidFill>
                  <a:srgbClr val="333333"/>
                </a:solidFill>
                <a:latin typeface="Times New Roman"/>
                <a:ea typeface="Times New Roman"/>
                <a:cs typeface="Times New Roman"/>
                <a:sym typeface="Times New Roman"/>
              </a:rPr>
              <a:t> les frontières et </a:t>
            </a:r>
            <a:r>
              <a:rPr lang="fr-FR" i="0" u="sng" strike="noStrike">
                <a:solidFill>
                  <a:schemeClr val="hlink"/>
                </a:solidFill>
                <a:latin typeface="Times New Roman"/>
                <a:ea typeface="Times New Roman"/>
                <a:cs typeface="Times New Roman"/>
                <a:sym typeface="Times New Roman"/>
                <a:hlinkClick r:id="rId57"/>
              </a:rPr>
              <a:t>bouleversent l'expérience du lieu</a:t>
            </a:r>
            <a:r>
              <a:rPr lang="fr-FR" i="0">
                <a:solidFill>
                  <a:srgbClr val="333333"/>
                </a:solidFill>
                <a:latin typeface="Times New Roman"/>
                <a:ea typeface="Times New Roman"/>
                <a:cs typeface="Times New Roman"/>
                <a:sym typeface="Times New Roman"/>
              </a:rPr>
              <a:t>. Elles renouvellent la menace d'</a:t>
            </a:r>
            <a:r>
              <a:rPr lang="fr-FR" i="0" u="sng" strike="noStrike">
                <a:solidFill>
                  <a:schemeClr val="hlink"/>
                </a:solidFill>
                <a:latin typeface="Times New Roman"/>
                <a:ea typeface="Times New Roman"/>
                <a:cs typeface="Times New Roman"/>
                <a:sym typeface="Times New Roman"/>
                <a:hlinkClick r:id="rId58"/>
              </a:rPr>
              <a:t>expropriation</a:t>
            </a:r>
            <a:r>
              <a:rPr lang="fr-FR" i="0">
                <a:solidFill>
                  <a:srgbClr val="333333"/>
                </a:solidFill>
                <a:latin typeface="Times New Roman"/>
                <a:ea typeface="Times New Roman"/>
                <a:cs typeface="Times New Roman"/>
                <a:sym typeface="Times New Roman"/>
              </a:rPr>
              <a:t> qui est déjà dans tout rapport à l'autre. Elles entretiennent une </a:t>
            </a:r>
            <a:r>
              <a:rPr lang="fr-FR" i="0" u="sng" strike="noStrike">
                <a:solidFill>
                  <a:schemeClr val="hlink"/>
                </a:solidFill>
                <a:latin typeface="Times New Roman"/>
                <a:ea typeface="Times New Roman"/>
                <a:cs typeface="Times New Roman"/>
                <a:sym typeface="Times New Roman"/>
                <a:hlinkClick r:id="rId59"/>
              </a:rPr>
              <a:t>demande de déconstruction</a:t>
            </a:r>
            <a:r>
              <a:rPr lang="fr-FR" i="0">
                <a:solidFill>
                  <a:srgbClr val="333333"/>
                </a:solidFill>
                <a:latin typeface="Times New Roman"/>
                <a:ea typeface="Times New Roman"/>
                <a:cs typeface="Times New Roman"/>
                <a:sym typeface="Times New Roman"/>
              </a:rPr>
              <a:t> qui invite à penser un nouveau </a:t>
            </a:r>
            <a:r>
              <a:rPr lang="fr-FR" i="0" u="sng" strike="noStrike">
                <a:solidFill>
                  <a:schemeClr val="hlink"/>
                </a:solidFill>
                <a:latin typeface="Times New Roman"/>
                <a:ea typeface="Times New Roman"/>
                <a:cs typeface="Times New Roman"/>
                <a:sym typeface="Times New Roman"/>
                <a:hlinkClick r:id="rId60"/>
              </a:rPr>
              <a:t>concept du politique</a:t>
            </a:r>
            <a:r>
              <a:rPr lang="fr-FR" i="0">
                <a:solidFill>
                  <a:srgbClr val="333333"/>
                </a:solidFill>
                <a:latin typeface="Times New Roman"/>
                <a:ea typeface="Times New Roman"/>
                <a:cs typeface="Times New Roman"/>
                <a:sym typeface="Times New Roman"/>
              </a:rPr>
              <a:t>, une </a:t>
            </a:r>
            <a:r>
              <a:rPr lang="fr-FR" i="0" u="sng" strike="noStrike">
                <a:solidFill>
                  <a:schemeClr val="hlink"/>
                </a:solidFill>
                <a:latin typeface="Times New Roman"/>
                <a:ea typeface="Times New Roman"/>
                <a:cs typeface="Times New Roman"/>
                <a:sym typeface="Times New Roman"/>
                <a:hlinkClick r:id="rId61"/>
              </a:rPr>
              <a:t>nouvelle éthique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Que peuvent faire les intellectuels face à cet ensemble télé-techno-scientifico-industriel? Ils doivent s'organiser, imposer des </a:t>
            </a:r>
            <a:r>
              <a:rPr lang="fr-FR" i="0" u="sng" strike="noStrike">
                <a:solidFill>
                  <a:schemeClr val="hlink"/>
                </a:solidFill>
                <a:latin typeface="Times New Roman"/>
                <a:ea typeface="Times New Roman"/>
                <a:cs typeface="Times New Roman"/>
                <a:sym typeface="Times New Roman"/>
                <a:hlinkClick r:id="rId62"/>
              </a:rPr>
              <a:t>normes</a:t>
            </a:r>
            <a:r>
              <a:rPr lang="fr-FR" i="0">
                <a:solidFill>
                  <a:srgbClr val="333333"/>
                </a:solidFill>
                <a:latin typeface="Times New Roman"/>
                <a:ea typeface="Times New Roman"/>
                <a:cs typeface="Times New Roman"/>
                <a:sym typeface="Times New Roman"/>
              </a:rPr>
              <a:t> et des conditions qui permettent à leur point de vue d'être entendu - ce qui peut passer par l'utilisation, voire la mise en œuvre, de ces mêmes télé-technologies. Du moindre appel téléphonique, on attend une réponse qui peut être </a:t>
            </a:r>
            <a:r>
              <a:rPr lang="fr-FR" i="0" u="sng" strike="noStrike">
                <a:solidFill>
                  <a:schemeClr val="hlink"/>
                </a:solidFill>
                <a:latin typeface="Times New Roman"/>
                <a:ea typeface="Times New Roman"/>
                <a:cs typeface="Times New Roman"/>
                <a:sym typeface="Times New Roman"/>
                <a:hlinkClick r:id="rId63"/>
              </a:rPr>
              <a:t>prophétique</a:t>
            </a:r>
            <a:r>
              <a:rPr lang="fr-FR" i="0">
                <a:solidFill>
                  <a:srgbClr val="333333"/>
                </a:solidFill>
                <a:latin typeface="Times New Roman"/>
                <a:ea typeface="Times New Roman"/>
                <a:cs typeface="Times New Roman"/>
                <a:sym typeface="Times New Roman"/>
              </a:rPr>
              <a:t>. Chaque voix peut être hantée par une autre voix, </a:t>
            </a:r>
            <a:r>
              <a:rPr lang="fr-FR" i="0" u="sng" strike="noStrike">
                <a:solidFill>
                  <a:schemeClr val="hlink"/>
                </a:solidFill>
                <a:latin typeface="Times New Roman"/>
                <a:ea typeface="Times New Roman"/>
                <a:cs typeface="Times New Roman"/>
                <a:sym typeface="Times New Roman"/>
                <a:hlinkClick r:id="rId64"/>
              </a:rPr>
              <a:t>imprévisible</a:t>
            </a:r>
            <a:r>
              <a:rPr lang="fr-FR" i="0">
                <a:solidFill>
                  <a:srgbClr val="333333"/>
                </a:solidFill>
                <a:latin typeface="Times New Roman"/>
                <a:ea typeface="Times New Roman"/>
                <a:cs typeface="Times New Roman"/>
                <a:sym typeface="Times New Roman"/>
              </a:rPr>
              <a:t>.” (https://www.idixa.net/Pixa/pagixa-0611051647.html)</a:t>
            </a:r>
            <a:endParaRPr i="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r>
              <a:rPr lang="fr-FR"/>
              <a:t>4) Sur les avatars, voir Doueihi, 2011, p. 147-150.</a:t>
            </a:r>
            <a:endParaRPr/>
          </a:p>
        </p:txBody>
      </p:sp>
      <p:sp>
        <p:nvSpPr>
          <p:cNvPr id="1378" name="Google Shape;1378;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171</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u="sng" dirty="0"/>
              <a:t>Remarques</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0" u="none" dirty="0"/>
              <a:t>Hologramme de Michal Jackson ou de </a:t>
            </a:r>
            <a:r>
              <a:rPr lang="fr-FR" b="0" u="none" dirty="0" err="1"/>
              <a:t>Tupac</a:t>
            </a:r>
            <a:r>
              <a:rPr lang="fr-FR" b="0" u="none" dirty="0"/>
              <a:t>, mélange de la “</a:t>
            </a:r>
            <a:r>
              <a:rPr lang="fr-FR" b="0" u="none" dirty="0" err="1"/>
              <a:t>spectralité</a:t>
            </a:r>
            <a:r>
              <a:rPr lang="fr-FR" b="0" u="none" dirty="0"/>
              <a:t>” technologique de l’image et du spectacle dit “vivant” </a:t>
            </a:r>
            <a:endParaRPr dirty="0"/>
          </a:p>
          <a:p>
            <a:pPr marL="0" lvl="0" indent="0" algn="l" rtl="0">
              <a:spcBef>
                <a:spcPts val="0"/>
              </a:spcBef>
              <a:spcAft>
                <a:spcPts val="0"/>
              </a:spcAft>
              <a:buNone/>
            </a:pPr>
            <a:r>
              <a:rPr lang="fr-FR" b="0" u="none" dirty="0"/>
              <a:t>- voir Wikipédia, art. “hologramme) : “</a:t>
            </a:r>
            <a:r>
              <a:rPr lang="fr-FR" b="0" i="0" dirty="0">
                <a:solidFill>
                  <a:srgbClr val="202122"/>
                </a:solidFill>
                <a:latin typeface="Arial"/>
                <a:ea typeface="Arial"/>
                <a:cs typeface="Arial"/>
                <a:sym typeface="Arial"/>
              </a:rPr>
              <a:t>Le 15 avril 2012, à l'occasion du </a:t>
            </a:r>
            <a:r>
              <a:rPr lang="fr-FR" b="0" i="0" u="sng" strike="noStrike" dirty="0">
                <a:solidFill>
                  <a:schemeClr val="hlink"/>
                </a:solidFill>
                <a:latin typeface="Arial"/>
                <a:ea typeface="Arial"/>
                <a:cs typeface="Arial"/>
                <a:sym typeface="Arial"/>
                <a:hlinkClick r:id="rId3"/>
              </a:rPr>
              <a:t>festival </a:t>
            </a:r>
            <a:r>
              <a:rPr lang="fr-FR" b="0" i="0" u="sng" strike="noStrike" dirty="0" err="1">
                <a:solidFill>
                  <a:schemeClr val="hlink"/>
                </a:solidFill>
                <a:latin typeface="Arial"/>
                <a:ea typeface="Arial"/>
                <a:cs typeface="Arial"/>
                <a:sym typeface="Arial"/>
                <a:hlinkClick r:id="rId3"/>
              </a:rPr>
              <a:t>Coachella</a:t>
            </a:r>
            <a:r>
              <a:rPr lang="fr-FR" b="0" i="0" dirty="0">
                <a:solidFill>
                  <a:srgbClr val="202122"/>
                </a:solidFill>
                <a:latin typeface="Arial"/>
                <a:ea typeface="Arial"/>
                <a:cs typeface="Arial"/>
                <a:sym typeface="Arial"/>
              </a:rPr>
              <a:t>, a eu lieu le premier duo entre l'artiste hip-hop </a:t>
            </a:r>
            <a:r>
              <a:rPr lang="fr-FR" b="0" i="0" u="sng" strike="noStrike" dirty="0" err="1">
                <a:solidFill>
                  <a:schemeClr val="hlink"/>
                </a:solidFill>
                <a:latin typeface="Arial"/>
                <a:ea typeface="Arial"/>
                <a:cs typeface="Arial"/>
                <a:sym typeface="Arial"/>
                <a:hlinkClick r:id="rId4"/>
              </a:rPr>
              <a:t>Snoop</a:t>
            </a:r>
            <a:r>
              <a:rPr lang="fr-FR" b="0" i="0" u="sng" strike="noStrike" dirty="0">
                <a:solidFill>
                  <a:schemeClr val="hlink"/>
                </a:solidFill>
                <a:latin typeface="Arial"/>
                <a:ea typeface="Arial"/>
                <a:cs typeface="Arial"/>
                <a:sym typeface="Arial"/>
                <a:hlinkClick r:id="rId4"/>
              </a:rPr>
              <a:t> </a:t>
            </a:r>
            <a:r>
              <a:rPr lang="fr-FR" b="0" i="0" u="sng" strike="noStrike" dirty="0" err="1">
                <a:solidFill>
                  <a:schemeClr val="hlink"/>
                </a:solidFill>
                <a:latin typeface="Arial"/>
                <a:ea typeface="Arial"/>
                <a:cs typeface="Arial"/>
                <a:sym typeface="Arial"/>
                <a:hlinkClick r:id="rId4"/>
              </a:rPr>
              <a:t>Dogg</a:t>
            </a:r>
            <a:r>
              <a:rPr lang="fr-FR" b="0" i="0" dirty="0">
                <a:solidFill>
                  <a:srgbClr val="202122"/>
                </a:solidFill>
                <a:latin typeface="Arial"/>
                <a:ea typeface="Arial"/>
                <a:cs typeface="Arial"/>
                <a:sym typeface="Arial"/>
              </a:rPr>
              <a:t> et une reproduction holographique (calculée en 3D mais toujours affichée en 2D) du rappeur mythique </a:t>
            </a:r>
            <a:r>
              <a:rPr lang="fr-FR" b="0" i="0" u="sng" strike="noStrike" dirty="0" err="1">
                <a:solidFill>
                  <a:schemeClr val="hlink"/>
                </a:solidFill>
                <a:latin typeface="Arial"/>
                <a:ea typeface="Arial"/>
                <a:cs typeface="Arial"/>
                <a:sym typeface="Arial"/>
                <a:hlinkClick r:id="rId5"/>
              </a:rPr>
              <a:t>Tupac</a:t>
            </a:r>
            <a:r>
              <a:rPr lang="fr-FR" b="0" i="0" u="sng" strike="noStrike" dirty="0">
                <a:solidFill>
                  <a:schemeClr val="hlink"/>
                </a:solidFill>
                <a:latin typeface="Arial"/>
                <a:ea typeface="Arial"/>
                <a:cs typeface="Arial"/>
                <a:sym typeface="Arial"/>
                <a:hlinkClick r:id="rId5"/>
              </a:rPr>
              <a:t> </a:t>
            </a:r>
            <a:r>
              <a:rPr lang="fr-FR" b="0" i="0" u="sng" strike="noStrike" dirty="0" err="1">
                <a:solidFill>
                  <a:schemeClr val="hlink"/>
                </a:solidFill>
                <a:latin typeface="Arial"/>
                <a:ea typeface="Arial"/>
                <a:cs typeface="Arial"/>
                <a:sym typeface="Arial"/>
                <a:hlinkClick r:id="rId5"/>
              </a:rPr>
              <a:t>Shakur</a:t>
            </a:r>
            <a:r>
              <a:rPr lang="fr-FR" b="0" i="0" dirty="0">
                <a:solidFill>
                  <a:srgbClr val="202122"/>
                </a:solidFill>
                <a:latin typeface="Arial"/>
                <a:ea typeface="Arial"/>
                <a:cs typeface="Arial"/>
                <a:sym typeface="Arial"/>
              </a:rPr>
              <a:t>. Celle-ci fut créée par le studio AV Concepts d'après une idée originale de </a:t>
            </a:r>
            <a:r>
              <a:rPr lang="fr-FR" b="0" i="0" u="sng" strike="noStrike" dirty="0">
                <a:solidFill>
                  <a:schemeClr val="hlink"/>
                </a:solidFill>
                <a:latin typeface="Arial"/>
                <a:ea typeface="Arial"/>
                <a:cs typeface="Arial"/>
                <a:sym typeface="Arial"/>
                <a:hlinkClick r:id="rId6"/>
              </a:rPr>
              <a:t>Dr Dre</a:t>
            </a:r>
            <a:r>
              <a:rPr lang="fr-FR" b="0" i="0" dirty="0">
                <a:solidFill>
                  <a:srgbClr val="202122"/>
                </a:solidFill>
                <a:latin typeface="Arial"/>
                <a:ea typeface="Arial"/>
                <a:cs typeface="Arial"/>
                <a:sym typeface="Arial"/>
              </a:rPr>
              <a:t> et grâce à l'approbation d'</a:t>
            </a:r>
            <a:r>
              <a:rPr lang="fr-FR" b="0" i="0" dirty="0" err="1">
                <a:solidFill>
                  <a:srgbClr val="202122"/>
                </a:solidFill>
                <a:latin typeface="Arial"/>
                <a:ea typeface="Arial"/>
                <a:cs typeface="Arial"/>
                <a:sym typeface="Arial"/>
              </a:rPr>
              <a:t>Afeni</a:t>
            </a:r>
            <a:r>
              <a:rPr lang="fr-FR" b="0" i="0" dirty="0">
                <a:solidFill>
                  <a:srgbClr val="202122"/>
                </a:solidFill>
                <a:latin typeface="Arial"/>
                <a:ea typeface="Arial"/>
                <a:cs typeface="Arial"/>
                <a:sym typeface="Arial"/>
              </a:rPr>
              <a:t> </a:t>
            </a:r>
            <a:r>
              <a:rPr lang="fr-FR" b="0" i="0" dirty="0" err="1">
                <a:solidFill>
                  <a:srgbClr val="202122"/>
                </a:solidFill>
                <a:latin typeface="Arial"/>
                <a:ea typeface="Arial"/>
                <a:cs typeface="Arial"/>
                <a:sym typeface="Arial"/>
              </a:rPr>
              <a:t>Shakur</a:t>
            </a:r>
            <a:r>
              <a:rPr lang="fr-FR" b="0" i="0" dirty="0">
                <a:solidFill>
                  <a:srgbClr val="202122"/>
                </a:solidFill>
                <a:latin typeface="Arial"/>
                <a:ea typeface="Arial"/>
                <a:cs typeface="Arial"/>
                <a:sym typeface="Arial"/>
              </a:rPr>
              <a:t> (la mère de l'artiste mort en 1996). La création de l'hologramme, qui dura plus de quatre mois et qui coûta quelques centaines de milliers de dollars, ne fut pas de tout repos selon les dires de Nick Smith, président de la firme chargée de la production... »</a:t>
            </a:r>
            <a:endParaRPr dirty="0"/>
          </a:p>
          <a:p>
            <a:pPr marL="0" lvl="0" indent="0" algn="l" rtl="0">
              <a:spcBef>
                <a:spcPts val="0"/>
              </a:spcBef>
              <a:spcAft>
                <a:spcPts val="0"/>
              </a:spcAft>
              <a:buNone/>
            </a:pPr>
            <a:r>
              <a:rPr lang="fr-FR" dirty="0"/>
              <a:t>- https://www.huffingtonpost.fr/2014/05/19/michael-jackson-hologramme-billboard-music-awards-video_n_5349741.html </a:t>
            </a:r>
            <a:br>
              <a:rPr lang="fr-FR" dirty="0"/>
            </a:br>
            <a:endParaRPr b="0" u="none"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Sources :</a:t>
            </a:r>
            <a:endParaRPr dirty="0"/>
          </a:p>
          <a:p>
            <a:pPr marL="228600" lvl="0" indent="-228600" algn="l" rtl="0">
              <a:spcBef>
                <a:spcPts val="0"/>
              </a:spcBef>
              <a:spcAft>
                <a:spcPts val="0"/>
              </a:spcAft>
              <a:buClr>
                <a:schemeClr val="dk1"/>
              </a:buClr>
              <a:buSzPts val="1200"/>
              <a:buFont typeface="Calibri"/>
              <a:buAutoNum type="arabicParenR"/>
            </a:pPr>
            <a:r>
              <a:rPr lang="fr-FR" b="1" u="sng" dirty="0"/>
              <a:t>Projet de Gordon Bell de conservation de l’ensemble de sa vie (notion de </a:t>
            </a:r>
            <a:r>
              <a:rPr lang="fr-FR" b="1" u="sng" dirty="0" err="1"/>
              <a:t>Lifelog</a:t>
            </a:r>
            <a:r>
              <a:rPr lang="fr-FR" b="1" u="sng" dirty="0"/>
              <a:t>)</a:t>
            </a:r>
            <a:endParaRPr dirty="0"/>
          </a:p>
          <a:p>
            <a:pPr marL="0" lvl="0" indent="0" algn="l" rtl="0">
              <a:spcBef>
                <a:spcPts val="0"/>
              </a:spcBef>
              <a:spcAft>
                <a:spcPts val="0"/>
              </a:spcAft>
              <a:buClr>
                <a:schemeClr val="dk1"/>
              </a:buClr>
              <a:buSzPts val="1200"/>
              <a:buFont typeface="Calibri"/>
              <a:buNone/>
            </a:pPr>
            <a:r>
              <a:rPr lang="fr-FR" b="0" u="sng" dirty="0"/>
              <a:t>https://fr.wikipedia.org/wiki/Gordon_Bell_(ing%C3%A9nieur) </a:t>
            </a:r>
            <a:endParaRPr dirty="0"/>
          </a:p>
          <a:p>
            <a:pPr marL="0" lvl="0" indent="0" algn="l" rtl="0">
              <a:spcBef>
                <a:spcPts val="0"/>
              </a:spcBef>
              <a:spcAft>
                <a:spcPts val="0"/>
              </a:spcAft>
              <a:buClr>
                <a:schemeClr val="dk1"/>
              </a:buClr>
              <a:buSzPts val="1200"/>
              <a:buFont typeface="Calibri"/>
              <a:buNone/>
            </a:pPr>
            <a:r>
              <a:rPr lang="fr-FR" b="0" u="sng" dirty="0"/>
              <a:t>https://gordonbell.azurewebsites.net/</a:t>
            </a:r>
            <a:endParaRPr dirty="0"/>
          </a:p>
          <a:p>
            <a:pPr marL="0" lvl="0" indent="0" algn="l" rtl="0">
              <a:spcBef>
                <a:spcPts val="0"/>
              </a:spcBef>
              <a:spcAft>
                <a:spcPts val="0"/>
              </a:spcAft>
              <a:buClr>
                <a:schemeClr val="dk1"/>
              </a:buClr>
              <a:buSzPts val="1200"/>
              <a:buFont typeface="Calibri"/>
              <a:buNone/>
            </a:pPr>
            <a:r>
              <a:rPr lang="fr-FR" b="0" u="sng" dirty="0"/>
              <a:t>https://fr.wikipedia.org/wiki/MyLifeBits</a:t>
            </a:r>
            <a:endParaRPr dirty="0"/>
          </a:p>
          <a:p>
            <a:pPr marL="0" lvl="0" indent="0" algn="l" rtl="0">
              <a:spcBef>
                <a:spcPts val="0"/>
              </a:spcBef>
              <a:spcAft>
                <a:spcPts val="0"/>
              </a:spcAft>
              <a:buClr>
                <a:schemeClr val="dk1"/>
              </a:buClr>
              <a:buSzPts val="1200"/>
              <a:buFont typeface="Calibri"/>
              <a:buNone/>
            </a:pPr>
            <a:r>
              <a:rPr lang="fr-FR" b="0" u="sng" dirty="0"/>
              <a:t>https://en.wikipedia.org/wiki/Lifelog</a:t>
            </a:r>
            <a:endParaRPr dirty="0"/>
          </a:p>
          <a:p>
            <a:pPr marL="0" lvl="0" indent="0" algn="l" rtl="0">
              <a:spcBef>
                <a:spcPts val="0"/>
              </a:spcBef>
              <a:spcAft>
                <a:spcPts val="0"/>
              </a:spcAft>
              <a:buClr>
                <a:schemeClr val="dk1"/>
              </a:buClr>
              <a:buSzPts val="1200"/>
              <a:buFont typeface="Calibri"/>
              <a:buNone/>
            </a:pPr>
            <a:r>
              <a:rPr lang="fr-FR" b="0" u="sng" dirty="0"/>
              <a:t>https://www.microsoft.com/en-us/research/publication/mylifebits-a-personal-database-for-everything/</a:t>
            </a:r>
            <a:endParaRPr dirty="0"/>
          </a:p>
          <a:p>
            <a:pPr marL="228600" lvl="0" indent="-152400" algn="l" rtl="0">
              <a:spcBef>
                <a:spcPts val="0"/>
              </a:spcBef>
              <a:spcAft>
                <a:spcPts val="0"/>
              </a:spcAft>
              <a:buClr>
                <a:schemeClr val="dk1"/>
              </a:buClr>
              <a:buSzPts val="1200"/>
              <a:buFont typeface="Calibri"/>
              <a:buNone/>
            </a:pPr>
            <a:endParaRPr b="1" u="sng" dirty="0"/>
          </a:p>
          <a:p>
            <a:pPr marL="228600" lvl="0" indent="-228600" algn="l" rtl="0">
              <a:spcBef>
                <a:spcPts val="0"/>
              </a:spcBef>
              <a:spcAft>
                <a:spcPts val="0"/>
              </a:spcAft>
              <a:buClr>
                <a:schemeClr val="dk1"/>
              </a:buClr>
              <a:buSzPts val="1200"/>
              <a:buFont typeface="Calibri"/>
              <a:buAutoNum type="arabicParenR"/>
            </a:pPr>
            <a:r>
              <a:rPr lang="fr-FR" b="1" u="sng" dirty="0"/>
              <a:t>Sur le “deuil numérique”</a:t>
            </a:r>
            <a:endParaRPr dirty="0"/>
          </a:p>
          <a:p>
            <a:pPr marL="0" lvl="0" indent="0" algn="l" rtl="0">
              <a:spcBef>
                <a:spcPts val="0"/>
              </a:spcBef>
              <a:spcAft>
                <a:spcPts val="0"/>
              </a:spcAft>
              <a:buNone/>
            </a:pPr>
            <a:r>
              <a:rPr lang="fr-FR" sz="1200" u="sng" dirty="0">
                <a:solidFill>
                  <a:srgbClr val="00FFFF"/>
                </a:solidFill>
                <a:latin typeface="Cambria"/>
                <a:ea typeface="Cambria"/>
                <a:cs typeface="Cambria"/>
                <a:sym typeface="Cambria"/>
              </a:rPr>
              <a:t>https://www.liberation.fr/apps/2015/08/facebook/#chapitre-1</a:t>
            </a:r>
            <a:endParaRPr dirty="0"/>
          </a:p>
          <a:p>
            <a:pPr marL="0" lvl="0" indent="0" algn="l" rtl="0">
              <a:spcBef>
                <a:spcPts val="0"/>
              </a:spcBef>
              <a:spcAft>
                <a:spcPts val="0"/>
              </a:spcAft>
              <a:buNone/>
            </a:pPr>
            <a:r>
              <a:rPr lang="fr-FR" sz="1100" u="sng" dirty="0">
                <a:solidFill>
                  <a:schemeClr val="hlink"/>
                </a:solidFill>
                <a:hlinkClick r:id="rId7"/>
              </a:rPr>
              <a:t>https://www.youtube.com/watch?v=IgsTTcUCETU</a:t>
            </a:r>
            <a:endParaRPr sz="1200" dirty="0">
              <a:solidFill>
                <a:srgbClr val="00FFFF"/>
              </a:solidFill>
              <a:latin typeface="Cambria"/>
              <a:ea typeface="Cambria"/>
              <a:cs typeface="Cambria"/>
              <a:sym typeface="Cambria"/>
            </a:endParaRPr>
          </a:p>
          <a:p>
            <a:pPr marL="0" marR="0" lvl="0" indent="0" algn="l" rtl="0">
              <a:lnSpc>
                <a:spcPct val="100000"/>
              </a:lnSpc>
              <a:spcBef>
                <a:spcPts val="0"/>
              </a:spcBef>
              <a:spcAft>
                <a:spcPts val="0"/>
              </a:spcAft>
              <a:buClr>
                <a:srgbClr val="0563C1"/>
              </a:buClr>
              <a:buSzPts val="1200"/>
              <a:buFont typeface="Calibri"/>
              <a:buNone/>
            </a:pPr>
            <a:r>
              <a:rPr lang="fr-FR" u="sng" dirty="0">
                <a:solidFill>
                  <a:schemeClr val="hlink"/>
                </a:solidFill>
                <a:hlinkClick r:id="rId8"/>
              </a:rPr>
              <a:t>https://www.cairn.info/revue-chimeres-2008-1-page-133.htm#re16no16</a:t>
            </a:r>
            <a:r>
              <a:rPr lang="fr-FR" dirty="0"/>
              <a:t> </a:t>
            </a:r>
            <a:endParaRPr b="1" u="sng" dirty="0"/>
          </a:p>
          <a:p>
            <a:pPr marL="0" lvl="0" indent="0" algn="l" rtl="0">
              <a:spcBef>
                <a:spcPts val="0"/>
              </a:spcBef>
              <a:spcAft>
                <a:spcPts val="0"/>
              </a:spcAft>
              <a:buClr>
                <a:schemeClr val="dk1"/>
              </a:buClr>
              <a:buSzPts val="1200"/>
              <a:buFont typeface="Calibri"/>
              <a:buNone/>
            </a:pPr>
            <a:r>
              <a:rPr lang="fr-FR" dirty="0"/>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p>
          <a:p>
            <a:pPr marL="0" lvl="0" indent="0" algn="l" rtl="0">
              <a:spcBef>
                <a:spcPts val="0"/>
              </a:spcBef>
              <a:spcAft>
                <a:spcPts val="0"/>
              </a:spcAft>
              <a:buClr>
                <a:schemeClr val="dk1"/>
              </a:buClr>
              <a:buSzPts val="1200"/>
              <a:buFont typeface="Calibri"/>
              <a:buNone/>
            </a:pPr>
            <a:r>
              <a:rPr lang="fr-FR" b="0" u="sng" dirty="0"/>
              <a:t>https://www.franceculture.fr/emissions/les-enjeux-des-reseaux-sociaux/cimetieres-virtuels-a-chaque-reseau-son-tombeau</a:t>
            </a:r>
            <a:endParaRPr b="0" u="sng"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2) Travail artistes contemporains</a:t>
            </a:r>
            <a:endParaRPr b="1" u="sng" dirty="0"/>
          </a:p>
          <a:p>
            <a:pPr marL="0" lvl="0" indent="0" algn="l" rtl="0">
              <a:spcBef>
                <a:spcPts val="0"/>
              </a:spcBef>
              <a:spcAft>
                <a:spcPts val="0"/>
              </a:spcAft>
              <a:buNone/>
            </a:pPr>
            <a:r>
              <a:rPr lang="fr-FR" u="sng" dirty="0">
                <a:solidFill>
                  <a:schemeClr val="hlink"/>
                </a:solidFill>
                <a:hlinkClick r:id="rId9"/>
              </a:rPr>
              <a:t>https://etoy.com/projects/mission-eternity/</a:t>
            </a:r>
            <a:r>
              <a:rPr lang="fr-FR" dirty="0"/>
              <a:t> </a:t>
            </a:r>
            <a:endParaRPr dirty="0"/>
          </a:p>
          <a:p>
            <a:pPr marL="0" lvl="0" indent="0" algn="l" rtl="0">
              <a:spcBef>
                <a:spcPts val="0"/>
              </a:spcBef>
              <a:spcAft>
                <a:spcPts val="0"/>
              </a:spcAft>
              <a:buNone/>
            </a:pPr>
            <a:r>
              <a:rPr lang="fr-FR" u="sng" dirty="0">
                <a:solidFill>
                  <a:schemeClr val="hlink"/>
                </a:solidFill>
                <a:hlinkClick r:id="rId10"/>
              </a:rPr>
              <a:t>https://www.youtube.com/watch?v=PP4uvFQcbD4</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3) Sur la “</a:t>
            </a:r>
            <a:r>
              <a:rPr lang="fr-FR" b="1" u="sng" dirty="0" err="1"/>
              <a:t>spectralité</a:t>
            </a:r>
            <a:r>
              <a:rPr lang="fr-FR" b="1" u="sng" dirty="0"/>
              <a:t>” pour Derrida</a:t>
            </a:r>
            <a:endParaRPr dirty="0"/>
          </a:p>
          <a:p>
            <a:pPr marL="0" lvl="0" indent="0" algn="l" rtl="0">
              <a:spcBef>
                <a:spcPts val="0"/>
              </a:spcBef>
              <a:spcAft>
                <a:spcPts val="0"/>
              </a:spcAft>
              <a:buNone/>
            </a:pPr>
            <a:r>
              <a:rPr lang="fr-FR" b="1" u="sng" dirty="0"/>
              <a:t>Voir https://www.youtube.com/watch?v=PV1u2nh1OWk </a:t>
            </a:r>
            <a:endParaRPr dirty="0"/>
          </a:p>
          <a:p>
            <a:pPr marL="0" lvl="0" indent="0" algn="l" rtl="0">
              <a:spcBef>
                <a:spcPts val="0"/>
              </a:spcBef>
              <a:spcAft>
                <a:spcPts val="0"/>
              </a:spcAft>
              <a:buNone/>
            </a:pPr>
            <a:r>
              <a:rPr lang="fr-FR" b="0" u="none" dirty="0"/>
              <a:t>Voir Pierre Delain, </a:t>
            </a:r>
            <a:r>
              <a:rPr lang="fr-FR" b="0" u="none" dirty="0" err="1"/>
              <a:t>derridex</a:t>
            </a:r>
            <a:endParaRPr b="0" u="none" dirty="0"/>
          </a:p>
          <a:p>
            <a:pPr marL="0" lvl="0" indent="0" algn="l" rtl="0">
              <a:spcBef>
                <a:spcPts val="0"/>
              </a:spcBef>
              <a:spcAft>
                <a:spcPts val="0"/>
              </a:spcAft>
              <a:buNone/>
            </a:pPr>
            <a:r>
              <a:rPr lang="fr-FR" dirty="0"/>
              <a:t>“</a:t>
            </a:r>
            <a:r>
              <a:rPr lang="fr-FR" i="0" dirty="0">
                <a:solidFill>
                  <a:srgbClr val="333333"/>
                </a:solidFill>
                <a:latin typeface="Times New Roman"/>
                <a:ea typeface="Times New Roman"/>
                <a:cs typeface="Times New Roman"/>
                <a:sym typeface="Times New Roman"/>
              </a:rPr>
              <a:t>1. Télé-techno-discursivités.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nommer un ensemble complexe aux frontières floues, un vaste conglomérat regroupant les médias, la science, la technique, la télévision, l'audiovisuel, l'Internet etc..., Jacques Derrida se sert d'une série de syntagmes plus ou moins interchangeables : </a:t>
            </a:r>
            <a:r>
              <a:rPr lang="fr-FR" i="0" dirty="0" err="1">
                <a:solidFill>
                  <a:srgbClr val="333333"/>
                </a:solidFill>
                <a:latin typeface="Times New Roman"/>
                <a:ea typeface="Times New Roman"/>
                <a:cs typeface="Times New Roman"/>
                <a:sym typeface="Times New Roman"/>
              </a:rPr>
              <a:t>télé-communications</a:t>
            </a:r>
            <a:r>
              <a:rPr lang="fr-FR" i="0" dirty="0">
                <a:solidFill>
                  <a:srgbClr val="333333"/>
                </a:solidFill>
                <a:latin typeface="Times New Roman"/>
                <a:ea typeface="Times New Roman"/>
                <a:cs typeface="Times New Roman"/>
                <a:sym typeface="Times New Roman"/>
              </a:rPr>
              <a:t>, télé-technique, télé-techno-science, techno-télé-discursivité, etc.... Cet ensemble comprend aussi le </a:t>
            </a:r>
            <a:r>
              <a:rPr lang="fr-FR" i="0" u="sng" strike="noStrike" dirty="0">
                <a:solidFill>
                  <a:schemeClr val="hlink"/>
                </a:solidFill>
                <a:latin typeface="Times New Roman"/>
                <a:ea typeface="Times New Roman"/>
                <a:cs typeface="Times New Roman"/>
                <a:sym typeface="Times New Roman"/>
                <a:hlinkClick r:id="rId11"/>
              </a:rPr>
              <a:t>cinéma</a:t>
            </a:r>
            <a:r>
              <a:rPr lang="fr-FR" i="0" dirty="0">
                <a:solidFill>
                  <a:srgbClr val="333333"/>
                </a:solidFill>
                <a:latin typeface="Times New Roman"/>
                <a:ea typeface="Times New Roman"/>
                <a:cs typeface="Times New Roman"/>
                <a:sym typeface="Times New Roman"/>
              </a:rPr>
              <a:t>, mais la </a:t>
            </a:r>
            <a:r>
              <a:rPr lang="fr-FR" i="0" u="sng" strike="noStrike" dirty="0">
                <a:solidFill>
                  <a:schemeClr val="hlink"/>
                </a:solidFill>
                <a:latin typeface="Times New Roman"/>
                <a:ea typeface="Times New Roman"/>
                <a:cs typeface="Times New Roman"/>
                <a:sym typeface="Times New Roman"/>
                <a:hlinkClick r:id="rId12"/>
              </a:rPr>
              <a:t>photo</a:t>
            </a:r>
            <a:r>
              <a:rPr lang="fr-FR" i="0" dirty="0">
                <a:solidFill>
                  <a:srgbClr val="333333"/>
                </a:solidFill>
                <a:latin typeface="Times New Roman"/>
                <a:ea typeface="Times New Roman"/>
                <a:cs typeface="Times New Roman"/>
                <a:sym typeface="Times New Roman"/>
              </a:rPr>
              <a:t>, silencieuse, s'en distingue. En tant que savoir-faire pratique, il est </a:t>
            </a:r>
            <a:r>
              <a:rPr lang="fr-FR" i="0" u="sng" strike="noStrike" dirty="0">
                <a:solidFill>
                  <a:schemeClr val="hlink"/>
                </a:solidFill>
                <a:latin typeface="Times New Roman"/>
                <a:ea typeface="Times New Roman"/>
                <a:cs typeface="Times New Roman"/>
                <a:sym typeface="Times New Roman"/>
                <a:hlinkClick r:id="rId13"/>
              </a:rPr>
              <a:t>performatif</a:t>
            </a:r>
            <a:r>
              <a:rPr lang="fr-FR" i="0" dirty="0">
                <a:solidFill>
                  <a:srgbClr val="333333"/>
                </a:solidFill>
                <a:latin typeface="Times New Roman"/>
                <a:ea typeface="Times New Roman"/>
                <a:cs typeface="Times New Roman"/>
                <a:sym typeface="Times New Roman"/>
              </a:rPr>
              <a:t>. Un acte techno-scientifique est toujours une intervention, une mise en œuvre, un </a:t>
            </a:r>
            <a:r>
              <a:rPr lang="fr-FR" i="1" dirty="0">
                <a:solidFill>
                  <a:srgbClr val="333333"/>
                </a:solidFill>
                <a:latin typeface="Times New Roman"/>
                <a:ea typeface="Times New Roman"/>
                <a:cs typeface="Times New Roman"/>
                <a:sym typeface="Times New Roman"/>
              </a:rPr>
              <a:t>faire</a:t>
            </a:r>
            <a:r>
              <a:rPr lang="fr-FR" i="0" dirty="0">
                <a:solidFill>
                  <a:srgbClr val="333333"/>
                </a:solidFill>
                <a:latin typeface="Times New Roman"/>
                <a:ea typeface="Times New Roman"/>
                <a:cs typeface="Times New Roman"/>
                <a:sym typeface="Times New Roman"/>
              </a:rPr>
              <a:t>. Il joue avec les distances, les vitesses, le lieu; il délocalise, éloigne et rapproche. Pour qui ne sait pas comment "marchent" les technologies, leur fonctionnement </a:t>
            </a:r>
            <a:r>
              <a:rPr lang="fr-FR" i="0" u="sng" strike="noStrike" dirty="0">
                <a:solidFill>
                  <a:schemeClr val="hlink"/>
                </a:solidFill>
                <a:latin typeface="Times New Roman"/>
                <a:ea typeface="Times New Roman"/>
                <a:cs typeface="Times New Roman"/>
                <a:sym typeface="Times New Roman"/>
                <a:hlinkClick r:id="rId14"/>
              </a:rPr>
              <a:t>quasi-miraculeux</a:t>
            </a:r>
            <a:r>
              <a:rPr lang="fr-FR" i="0" dirty="0">
                <a:solidFill>
                  <a:srgbClr val="333333"/>
                </a:solidFill>
                <a:latin typeface="Times New Roman"/>
                <a:ea typeface="Times New Roman"/>
                <a:cs typeface="Times New Roman"/>
                <a:sym typeface="Times New Roman"/>
              </a:rPr>
              <a:t> produit une croyance, un acte de foi.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ne sont pas nouvelles dans leur </a:t>
            </a:r>
            <a:r>
              <a:rPr lang="fr-FR" i="0" u="sng" strike="noStrike" dirty="0">
                <a:solidFill>
                  <a:schemeClr val="hlink"/>
                </a:solidFill>
                <a:latin typeface="Times New Roman"/>
                <a:ea typeface="Times New Roman"/>
                <a:cs typeface="Times New Roman"/>
                <a:sym typeface="Times New Roman"/>
                <a:hlinkClick r:id="rId15"/>
              </a:rPr>
              <a:t>principe</a:t>
            </a:r>
            <a:r>
              <a:rPr lang="fr-FR" i="0" dirty="0">
                <a:solidFill>
                  <a:srgbClr val="333333"/>
                </a:solidFill>
                <a:latin typeface="Times New Roman"/>
                <a:ea typeface="Times New Roman"/>
                <a:cs typeface="Times New Roman"/>
                <a:sym typeface="Times New Roman"/>
              </a:rPr>
              <a:t>. Dès le 17ème siècle, on commence à </a:t>
            </a:r>
            <a:r>
              <a:rPr lang="fr-FR" i="1" dirty="0">
                <a:solidFill>
                  <a:srgbClr val="333333"/>
                </a:solidFill>
                <a:latin typeface="Times New Roman"/>
                <a:ea typeface="Times New Roman"/>
                <a:cs typeface="Times New Roman"/>
                <a:sym typeface="Times New Roman"/>
              </a:rPr>
              <a:t>inventer</a:t>
            </a:r>
            <a:r>
              <a:rPr lang="fr-FR" i="0" dirty="0">
                <a:solidFill>
                  <a:srgbClr val="333333"/>
                </a:solidFill>
                <a:latin typeface="Times New Roman"/>
                <a:ea typeface="Times New Roman"/>
                <a:cs typeface="Times New Roman"/>
                <a:sym typeface="Times New Roman"/>
              </a:rPr>
              <a:t> à la façon moderne : en fabriquant des </a:t>
            </a:r>
            <a:r>
              <a:rPr lang="fr-FR" i="0" u="sng" strike="noStrike" dirty="0">
                <a:solidFill>
                  <a:schemeClr val="hlink"/>
                </a:solidFill>
                <a:latin typeface="Times New Roman"/>
                <a:ea typeface="Times New Roman"/>
                <a:cs typeface="Times New Roman"/>
                <a:sym typeface="Times New Roman"/>
                <a:hlinkClick r:id="rId16"/>
              </a:rPr>
              <a:t>dispositifs techniques</a:t>
            </a:r>
            <a:r>
              <a:rPr lang="fr-FR" i="0" dirty="0">
                <a:solidFill>
                  <a:srgbClr val="333333"/>
                </a:solidFill>
                <a:latin typeface="Times New Roman"/>
                <a:ea typeface="Times New Roman"/>
                <a:cs typeface="Times New Roman"/>
                <a:sym typeface="Times New Roman"/>
              </a:rPr>
              <a:t> ou des machines, en </a:t>
            </a:r>
            <a:r>
              <a:rPr lang="fr-FR" i="0" u="sng" strike="noStrike" dirty="0">
                <a:solidFill>
                  <a:schemeClr val="hlink"/>
                </a:solidFill>
                <a:latin typeface="Times New Roman"/>
                <a:ea typeface="Times New Roman"/>
                <a:cs typeface="Times New Roman"/>
                <a:sym typeface="Times New Roman"/>
                <a:hlinkClick r:id="rId17"/>
              </a:rPr>
              <a:t>suscitant</a:t>
            </a:r>
            <a:r>
              <a:rPr lang="fr-FR" i="0" dirty="0">
                <a:solidFill>
                  <a:srgbClr val="333333"/>
                </a:solidFill>
                <a:latin typeface="Times New Roman"/>
                <a:ea typeface="Times New Roman"/>
                <a:cs typeface="Times New Roman"/>
                <a:sym typeface="Times New Roman"/>
              </a:rPr>
              <a:t> le désir de produire de nouvelles inventions. Mais la productivité technologique est plus vieille encore, elle hante l'</a:t>
            </a:r>
            <a:r>
              <a:rPr lang="fr-FR" i="0" u="sng" strike="noStrike" dirty="0">
                <a:solidFill>
                  <a:schemeClr val="hlink"/>
                </a:solidFill>
                <a:latin typeface="Times New Roman"/>
                <a:ea typeface="Times New Roman"/>
                <a:cs typeface="Times New Roman"/>
                <a:sym typeface="Times New Roman"/>
                <a:hlinkClick r:id="rId18"/>
              </a:rPr>
              <a:t>écriture</a:t>
            </a:r>
            <a:r>
              <a:rPr lang="fr-FR" i="0" dirty="0">
                <a:solidFill>
                  <a:srgbClr val="333333"/>
                </a:solidFill>
                <a:latin typeface="Times New Roman"/>
                <a:ea typeface="Times New Roman"/>
                <a:cs typeface="Times New Roman"/>
                <a:sym typeface="Times New Roman"/>
              </a:rPr>
              <a:t> depuis toujours.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Science et technique sont indissociables. L'histoire des sciences est aussi une histoire des métaphores et des </a:t>
            </a:r>
            <a:r>
              <a:rPr lang="fr-FR" i="0" u="sng" strike="noStrike" dirty="0">
                <a:solidFill>
                  <a:schemeClr val="hlink"/>
                </a:solidFill>
                <a:latin typeface="Times New Roman"/>
                <a:ea typeface="Times New Roman"/>
                <a:cs typeface="Times New Roman"/>
                <a:sym typeface="Times New Roman"/>
                <a:hlinkClick r:id="rId19"/>
              </a:rPr>
              <a:t>téléologies</a:t>
            </a:r>
            <a:r>
              <a:rPr lang="fr-FR" i="0" dirty="0">
                <a:solidFill>
                  <a:srgbClr val="333333"/>
                </a:solidFill>
                <a:latin typeface="Times New Roman"/>
                <a:ea typeface="Times New Roman"/>
                <a:cs typeface="Times New Roman"/>
                <a:sym typeface="Times New Roman"/>
              </a:rPr>
              <a:t> qui </a:t>
            </a:r>
            <a:r>
              <a:rPr lang="fr-FR" i="0" u="sng" strike="noStrike" dirty="0">
                <a:solidFill>
                  <a:schemeClr val="hlink"/>
                </a:solidFill>
                <a:latin typeface="Times New Roman"/>
                <a:ea typeface="Times New Roman"/>
                <a:cs typeface="Times New Roman"/>
                <a:sym typeface="Times New Roman"/>
                <a:hlinkClick r:id="rId20"/>
              </a:rPr>
              <a:t>contaminent les concepts</a:t>
            </a:r>
            <a:r>
              <a:rPr lang="fr-FR" i="0" dirty="0">
                <a:solidFill>
                  <a:srgbClr val="333333"/>
                </a:solidFill>
                <a:latin typeface="Times New Roman"/>
                <a:ea typeface="Times New Roman"/>
                <a:cs typeface="Times New Roman"/>
                <a:sym typeface="Times New Roman"/>
              </a:rPr>
              <a:t> et rendent inopérantes les coupures épistémologiques. Cela vaut pour les sciences dites "dures" (qui risqueraient de se fermer sur elles-mêmes) et pour les sciences dites "humaines", notamment la biologie, qui tend à analyser le vivant </a:t>
            </a:r>
            <a:r>
              <a:rPr lang="fr-FR" i="0" u="sng" strike="noStrike" dirty="0">
                <a:solidFill>
                  <a:schemeClr val="hlink"/>
                </a:solidFill>
                <a:latin typeface="Times New Roman"/>
                <a:ea typeface="Times New Roman"/>
                <a:cs typeface="Times New Roman"/>
                <a:sym typeface="Times New Roman"/>
                <a:hlinkClick r:id="rId21"/>
              </a:rPr>
              <a:t>comme un texte</a:t>
            </a:r>
            <a:r>
              <a:rPr lang="fr-FR" i="0" dirty="0">
                <a:solidFill>
                  <a:srgbClr val="333333"/>
                </a:solidFill>
                <a:latin typeface="Times New Roman"/>
                <a:ea typeface="Times New Roman"/>
                <a:cs typeface="Times New Roman"/>
                <a:sym typeface="Times New Roman"/>
              </a:rPr>
              <a:t> - avec les paradoxes et </a:t>
            </a:r>
            <a:r>
              <a:rPr lang="fr-FR" i="0" u="sng" strike="noStrike" dirty="0">
                <a:solidFill>
                  <a:schemeClr val="hlink"/>
                </a:solidFill>
                <a:latin typeface="Times New Roman"/>
                <a:ea typeface="Times New Roman"/>
                <a:cs typeface="Times New Roman"/>
                <a:sym typeface="Times New Roman"/>
                <a:hlinkClick r:id="rId22"/>
              </a:rPr>
              <a:t>les pouvoirs</a:t>
            </a:r>
            <a:r>
              <a:rPr lang="fr-FR" i="0" dirty="0">
                <a:solidFill>
                  <a:srgbClr val="333333"/>
                </a:solidFill>
                <a:latin typeface="Times New Roman"/>
                <a:ea typeface="Times New Roman"/>
                <a:cs typeface="Times New Roman"/>
                <a:sym typeface="Times New Roman"/>
              </a:rPr>
              <a:t> qui s'y attachent. Mais pour parler "scientifiquement" du sexe et de la mort, les </a:t>
            </a:r>
            <a:r>
              <a:rPr lang="fr-FR" i="0" u="sng" strike="noStrike" dirty="0">
                <a:solidFill>
                  <a:schemeClr val="hlink"/>
                </a:solidFill>
                <a:latin typeface="Times New Roman"/>
                <a:ea typeface="Times New Roman"/>
                <a:cs typeface="Times New Roman"/>
                <a:sym typeface="Times New Roman"/>
                <a:hlinkClick r:id="rId23"/>
              </a:rPr>
              <a:t>concepts ne suffisent plus</a:t>
            </a:r>
            <a:r>
              <a:rPr lang="fr-FR" i="0" dirty="0">
                <a:solidFill>
                  <a:srgbClr val="333333"/>
                </a:solidFill>
                <a:latin typeface="Times New Roman"/>
                <a:ea typeface="Times New Roman"/>
                <a:cs typeface="Times New Roman"/>
                <a:sym typeface="Times New Roman"/>
              </a:rPr>
              <a:t>. Freud ne s'y est pas trompé, qui s'est tourné </a:t>
            </a:r>
            <a:r>
              <a:rPr lang="fr-FR" i="0" u="sng" strike="noStrike" dirty="0">
                <a:solidFill>
                  <a:schemeClr val="hlink"/>
                </a:solidFill>
                <a:latin typeface="Times New Roman"/>
                <a:ea typeface="Times New Roman"/>
                <a:cs typeface="Times New Roman"/>
                <a:sym typeface="Times New Roman"/>
                <a:hlinkClick r:id="rId24"/>
              </a:rPr>
              <a:t>vers la spéculation</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Malgré toutes les dénégations qui visent à faire valoir une pensée plus pure ou plus authentique, il n'y a, entre pensée, science et technique, </a:t>
            </a:r>
            <a:r>
              <a:rPr lang="fr-FR" i="0" u="sng" strike="noStrike" dirty="0">
                <a:solidFill>
                  <a:schemeClr val="hlink"/>
                </a:solidFill>
                <a:latin typeface="Times New Roman"/>
                <a:ea typeface="Times New Roman"/>
                <a:cs typeface="Times New Roman"/>
                <a:sym typeface="Times New Roman"/>
                <a:hlinkClick r:id="rId25"/>
              </a:rPr>
              <a:t>ni dissociation, ni hiérarchie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2. </a:t>
            </a:r>
            <a:r>
              <a:rPr lang="fr-FR" i="0" dirty="0" err="1">
                <a:solidFill>
                  <a:srgbClr val="333333"/>
                </a:solidFill>
                <a:latin typeface="Times New Roman"/>
                <a:ea typeface="Times New Roman"/>
                <a:cs typeface="Times New Roman"/>
                <a:sym typeface="Times New Roman"/>
              </a:rPr>
              <a:t>Spectralités</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Aujourd'hui, dans les démocraties libérales, l'espace public est étroitement lié aux télé-technologies. Le </a:t>
            </a:r>
            <a:r>
              <a:rPr lang="fr-FR" i="1" dirty="0">
                <a:solidFill>
                  <a:srgbClr val="333333"/>
                </a:solidFill>
                <a:latin typeface="Times New Roman"/>
                <a:ea typeface="Times New Roman"/>
                <a:cs typeface="Times New Roman"/>
                <a:sym typeface="Times New Roman"/>
              </a:rPr>
              <a:t>direct</a:t>
            </a:r>
            <a:r>
              <a:rPr lang="fr-FR" i="0" dirty="0">
                <a:solidFill>
                  <a:srgbClr val="333333"/>
                </a:solidFill>
                <a:latin typeface="Times New Roman"/>
                <a:ea typeface="Times New Roman"/>
                <a:cs typeface="Times New Roman"/>
                <a:sym typeface="Times New Roman"/>
              </a:rPr>
              <a:t> ou </a:t>
            </a:r>
            <a:r>
              <a:rPr lang="fr-FR" i="1" dirty="0">
                <a:solidFill>
                  <a:srgbClr val="333333"/>
                </a:solidFill>
                <a:latin typeface="Times New Roman"/>
                <a:ea typeface="Times New Roman"/>
                <a:cs typeface="Times New Roman"/>
                <a:sym typeface="Times New Roman"/>
              </a:rPr>
              <a:t>temps réel</a:t>
            </a:r>
            <a:r>
              <a:rPr lang="fr-FR" i="0" dirty="0">
                <a:solidFill>
                  <a:srgbClr val="333333"/>
                </a:solidFill>
                <a:latin typeface="Times New Roman"/>
                <a:ea typeface="Times New Roman"/>
                <a:cs typeface="Times New Roman"/>
                <a:sym typeface="Times New Roman"/>
              </a:rPr>
              <a:t> fait croire que l'événement montré (l'information) est réellement présent. En prétendant </a:t>
            </a:r>
            <a:r>
              <a:rPr lang="fr-FR" i="0" u="sng" strike="noStrike" dirty="0">
                <a:solidFill>
                  <a:schemeClr val="hlink"/>
                </a:solidFill>
                <a:latin typeface="Times New Roman"/>
                <a:ea typeface="Times New Roman"/>
                <a:cs typeface="Times New Roman"/>
                <a:sym typeface="Times New Roman"/>
                <a:hlinkClick r:id="rId26"/>
              </a:rPr>
              <a:t>donner à voir intuitivement la chose même</a:t>
            </a:r>
            <a:r>
              <a:rPr lang="fr-FR" i="0" dirty="0">
                <a:solidFill>
                  <a:srgbClr val="333333"/>
                </a:solidFill>
                <a:latin typeface="Times New Roman"/>
                <a:ea typeface="Times New Roman"/>
                <a:cs typeface="Times New Roman"/>
                <a:sym typeface="Times New Roman"/>
              </a:rPr>
              <a:t>, en fabriquant l'illusion qu'elle est capable de </a:t>
            </a:r>
            <a:r>
              <a:rPr lang="fr-FR" i="0" u="sng" strike="noStrike" dirty="0">
                <a:solidFill>
                  <a:schemeClr val="hlink"/>
                </a:solidFill>
                <a:latin typeface="Times New Roman"/>
                <a:ea typeface="Times New Roman"/>
                <a:cs typeface="Times New Roman"/>
                <a:sym typeface="Times New Roman"/>
                <a:hlinkClick r:id="rId27"/>
              </a:rPr>
              <a:t>garder vivants</a:t>
            </a:r>
            <a:r>
              <a:rPr lang="fr-FR" i="0" dirty="0">
                <a:solidFill>
                  <a:srgbClr val="333333"/>
                </a:solidFill>
                <a:latin typeface="Times New Roman"/>
                <a:ea typeface="Times New Roman"/>
                <a:cs typeface="Times New Roman"/>
                <a:sym typeface="Times New Roman"/>
              </a:rPr>
              <a:t> des événements qui ont disparu, de reproduire comme vivantes (ou quasi-vivantes) des voix enregistrées (</a:t>
            </a:r>
            <a:r>
              <a:rPr lang="fr-FR" i="0" u="sng" strike="noStrike" dirty="0" err="1">
                <a:solidFill>
                  <a:schemeClr val="hlink"/>
                </a:solidFill>
                <a:latin typeface="Times New Roman"/>
                <a:ea typeface="Times New Roman"/>
                <a:cs typeface="Times New Roman"/>
                <a:sym typeface="Times New Roman"/>
                <a:hlinkClick r:id="rId28"/>
              </a:rPr>
              <a:t>gramophonisation</a:t>
            </a:r>
            <a:r>
              <a:rPr lang="fr-FR" i="0" dirty="0">
                <a:solidFill>
                  <a:srgbClr val="333333"/>
                </a:solidFill>
                <a:latin typeface="Times New Roman"/>
                <a:ea typeface="Times New Roman"/>
                <a:cs typeface="Times New Roman"/>
                <a:sym typeface="Times New Roman"/>
              </a:rPr>
              <a:t>), de les archiver comme </a:t>
            </a:r>
            <a:r>
              <a:rPr lang="fr-FR" i="0" u="sng" strike="noStrike" dirty="0">
                <a:solidFill>
                  <a:schemeClr val="hlink"/>
                </a:solidFill>
                <a:latin typeface="Times New Roman"/>
                <a:ea typeface="Times New Roman"/>
                <a:cs typeface="Times New Roman"/>
                <a:sym typeface="Times New Roman"/>
                <a:hlinkClick r:id="rId29"/>
              </a:rPr>
              <a:t>un autre présent-vivant</a:t>
            </a:r>
            <a:r>
              <a:rPr lang="fr-FR" i="0" dirty="0">
                <a:solidFill>
                  <a:srgbClr val="333333"/>
                </a:solidFill>
                <a:latin typeface="Times New Roman"/>
                <a:ea typeface="Times New Roman"/>
                <a:cs typeface="Times New Roman"/>
                <a:sym typeface="Times New Roman"/>
              </a:rPr>
              <a:t> unique, irremplaçable, ces technologies </a:t>
            </a:r>
            <a:r>
              <a:rPr lang="fr-FR" i="1" u="sng" strike="noStrike" dirty="0" err="1">
                <a:solidFill>
                  <a:schemeClr val="hlink"/>
                </a:solidFill>
                <a:latin typeface="Times New Roman"/>
                <a:ea typeface="Times New Roman"/>
                <a:cs typeface="Times New Roman"/>
                <a:sym typeface="Times New Roman"/>
                <a:hlinkClick r:id="rId30"/>
              </a:rPr>
              <a:t>spectralisent</a:t>
            </a:r>
            <a:r>
              <a:rPr lang="fr-FR" i="0" dirty="0">
                <a:solidFill>
                  <a:srgbClr val="333333"/>
                </a:solidFill>
                <a:latin typeface="Times New Roman"/>
                <a:ea typeface="Times New Roman"/>
                <a:cs typeface="Times New Roman"/>
                <a:sym typeface="Times New Roman"/>
              </a:rPr>
              <a:t> le monde. On est forcé d'introjecter ces images, de s'y identifier, d'y croire, de les intégrer dans un savoir (les </a:t>
            </a:r>
            <a:r>
              <a:rPr lang="fr-FR" i="0" dirty="0" err="1">
                <a:solidFill>
                  <a:srgbClr val="333333"/>
                </a:solidFill>
                <a:latin typeface="Times New Roman"/>
                <a:ea typeface="Times New Roman"/>
                <a:cs typeface="Times New Roman"/>
                <a:sym typeface="Times New Roman"/>
              </a:rPr>
              <a:t>ontologiser</a:t>
            </a:r>
            <a:r>
              <a:rPr lang="fr-FR" i="0" dirty="0">
                <a:solidFill>
                  <a:srgbClr val="333333"/>
                </a:solidFill>
                <a:latin typeface="Times New Roman"/>
                <a:ea typeface="Times New Roman"/>
                <a:cs typeface="Times New Roman"/>
                <a:sym typeface="Times New Roman"/>
              </a:rPr>
              <a:t>). On est forcé de prendre acte d'une parole publique </a:t>
            </a:r>
            <a:r>
              <a:rPr lang="fr-FR" i="0" u="sng" strike="noStrike" dirty="0">
                <a:solidFill>
                  <a:schemeClr val="hlink"/>
                </a:solidFill>
                <a:latin typeface="Times New Roman"/>
                <a:ea typeface="Times New Roman"/>
                <a:cs typeface="Times New Roman"/>
                <a:sym typeface="Times New Roman"/>
                <a:hlinkClick r:id="rId31"/>
              </a:rPr>
              <a:t>artificiellement</a:t>
            </a:r>
            <a:r>
              <a:rPr lang="fr-FR" i="0" dirty="0">
                <a:solidFill>
                  <a:srgbClr val="333333"/>
                </a:solidFill>
                <a:latin typeface="Times New Roman"/>
                <a:ea typeface="Times New Roman"/>
                <a:cs typeface="Times New Roman"/>
                <a:sym typeface="Times New Roman"/>
              </a:rPr>
              <a:t> produite : </a:t>
            </a:r>
            <a:r>
              <a:rPr lang="fr-FR" i="1" dirty="0" err="1">
                <a:solidFill>
                  <a:srgbClr val="333333"/>
                </a:solidFill>
                <a:latin typeface="Times New Roman"/>
                <a:ea typeface="Times New Roman"/>
                <a:cs typeface="Times New Roman"/>
                <a:sym typeface="Times New Roman"/>
              </a:rPr>
              <a:t>artefactualité</a:t>
            </a:r>
            <a:r>
              <a:rPr lang="fr-FR" i="0" dirty="0">
                <a:solidFill>
                  <a:srgbClr val="333333"/>
                </a:solidFill>
                <a:latin typeface="Times New Roman"/>
                <a:ea typeface="Times New Roman"/>
                <a:cs typeface="Times New Roman"/>
                <a:sym typeface="Times New Roman"/>
              </a:rPr>
              <a:t> (une actualité performativement fabriquée), </a:t>
            </a:r>
            <a:r>
              <a:rPr lang="fr-FR" i="1" dirty="0" err="1">
                <a:solidFill>
                  <a:srgbClr val="333333"/>
                </a:solidFill>
                <a:latin typeface="Times New Roman"/>
                <a:ea typeface="Times New Roman"/>
                <a:cs typeface="Times New Roman"/>
                <a:sym typeface="Times New Roman"/>
              </a:rPr>
              <a:t>actuvirtualité</a:t>
            </a:r>
            <a:r>
              <a:rPr lang="fr-FR" i="0" dirty="0">
                <a:solidFill>
                  <a:srgbClr val="333333"/>
                </a:solidFill>
                <a:latin typeface="Times New Roman"/>
                <a:ea typeface="Times New Roman"/>
                <a:cs typeface="Times New Roman"/>
                <a:sym typeface="Times New Roman"/>
              </a:rPr>
              <a:t> (possibilité de </a:t>
            </a:r>
            <a:r>
              <a:rPr lang="fr-FR" i="0" u="sng" strike="noStrike" dirty="0">
                <a:solidFill>
                  <a:schemeClr val="hlink"/>
                </a:solidFill>
                <a:latin typeface="Times New Roman"/>
                <a:ea typeface="Times New Roman"/>
                <a:cs typeface="Times New Roman"/>
                <a:sym typeface="Times New Roman"/>
                <a:hlinkClick r:id="rId32"/>
              </a:rPr>
              <a:t>reproduire</a:t>
            </a:r>
            <a:r>
              <a:rPr lang="fr-FR" i="0" dirty="0">
                <a:solidFill>
                  <a:srgbClr val="333333"/>
                </a:solidFill>
                <a:latin typeface="Times New Roman"/>
                <a:ea typeface="Times New Roman"/>
                <a:cs typeface="Times New Roman"/>
                <a:sym typeface="Times New Roman"/>
              </a:rPr>
              <a:t> l'événement avec des suppléments prothétiques qui tiennent lieu de réalité), </a:t>
            </a:r>
            <a:r>
              <a:rPr lang="fr-FR" i="1" u="sng" strike="noStrike" dirty="0">
                <a:solidFill>
                  <a:schemeClr val="hlink"/>
                </a:solidFill>
                <a:latin typeface="Times New Roman"/>
                <a:ea typeface="Times New Roman"/>
                <a:cs typeface="Times New Roman"/>
                <a:sym typeface="Times New Roman"/>
                <a:hlinkClick r:id="rId33"/>
              </a:rPr>
              <a:t>spiritualisation</a:t>
            </a:r>
            <a:r>
              <a:rPr lang="fr-FR" i="0" dirty="0">
                <a:solidFill>
                  <a:srgbClr val="333333"/>
                </a:solidFill>
                <a:latin typeface="Times New Roman"/>
                <a:ea typeface="Times New Roman"/>
                <a:cs typeface="Times New Roman"/>
                <a:sym typeface="Times New Roman"/>
              </a:rPr>
              <a:t> (production </a:t>
            </a:r>
            <a:r>
              <a:rPr lang="fr-FR" i="0" dirty="0" err="1">
                <a:solidFill>
                  <a:srgbClr val="333333"/>
                </a:solidFill>
                <a:latin typeface="Times New Roman"/>
                <a:ea typeface="Times New Roman"/>
                <a:cs typeface="Times New Roman"/>
                <a:sym typeface="Times New Roman"/>
              </a:rPr>
              <a:t>idéalisante</a:t>
            </a:r>
            <a:r>
              <a:rPr lang="fr-FR" i="0" dirty="0">
                <a:solidFill>
                  <a:srgbClr val="333333"/>
                </a:solidFill>
                <a:latin typeface="Times New Roman"/>
                <a:ea typeface="Times New Roman"/>
                <a:cs typeface="Times New Roman"/>
                <a:sym typeface="Times New Roman"/>
              </a:rPr>
              <a:t> de "faits").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sng" strike="noStrike" dirty="0">
                <a:solidFill>
                  <a:schemeClr val="hlink"/>
                </a:solidFill>
                <a:latin typeface="Times New Roman"/>
                <a:ea typeface="Times New Roman"/>
                <a:cs typeface="Times New Roman"/>
                <a:sym typeface="Times New Roman"/>
                <a:hlinkClick r:id="rId34"/>
              </a:rPr>
              <a:t>en tant qu'image ou archive</a:t>
            </a:r>
            <a:r>
              <a:rPr lang="fr-FR" i="0" dirty="0">
                <a:solidFill>
                  <a:srgbClr val="333333"/>
                </a:solidFill>
                <a:latin typeface="Times New Roman"/>
                <a:ea typeface="Times New Roman"/>
                <a:cs typeface="Times New Roman"/>
                <a:sym typeface="Times New Roman"/>
              </a:rPr>
              <a:t>, par un </a:t>
            </a:r>
            <a:r>
              <a:rPr lang="fr-FR" i="0" u="sng" strike="noStrike" dirty="0">
                <a:solidFill>
                  <a:schemeClr val="hlink"/>
                </a:solidFill>
                <a:latin typeface="Times New Roman"/>
                <a:ea typeface="Times New Roman"/>
                <a:cs typeface="Times New Roman"/>
                <a:sym typeface="Times New Roman"/>
                <a:hlinkClick r:id="rId35"/>
              </a:rPr>
              <a:t>effet de différance</a:t>
            </a:r>
            <a:r>
              <a:rPr lang="fr-FR" i="0" dirty="0">
                <a:solidFill>
                  <a:srgbClr val="333333"/>
                </a:solidFill>
                <a:latin typeface="Times New Roman"/>
                <a:ea typeface="Times New Roman"/>
                <a:cs typeface="Times New Roman"/>
                <a:sym typeface="Times New Roman"/>
              </a:rPr>
              <a:t> qu'on peut </a:t>
            </a:r>
            <a:r>
              <a:rPr lang="fr-FR" i="0" u="sng" strike="noStrike" dirty="0">
                <a:solidFill>
                  <a:schemeClr val="hlink"/>
                </a:solidFill>
                <a:latin typeface="Times New Roman"/>
                <a:ea typeface="Times New Roman"/>
                <a:cs typeface="Times New Roman"/>
                <a:sym typeface="Times New Roman"/>
                <a:hlinkClick r:id="rId36"/>
              </a:rPr>
              <a:t>comparer à une fable</a:t>
            </a:r>
            <a:r>
              <a:rPr lang="fr-FR" i="0" dirty="0">
                <a:solidFill>
                  <a:srgbClr val="333333"/>
                </a:solidFill>
                <a:latin typeface="Times New Roman"/>
                <a:ea typeface="Times New Roman"/>
                <a:cs typeface="Times New Roman"/>
                <a:sym typeface="Times New Roman"/>
              </a:rPr>
              <a:t> ou une affabulation. Le cinéma dit d'exploitation, largement commandé par </a:t>
            </a:r>
            <a:r>
              <a:rPr lang="fr-FR" i="0" u="sng" strike="noStrike" dirty="0">
                <a:solidFill>
                  <a:schemeClr val="hlink"/>
                </a:solidFill>
                <a:latin typeface="Times New Roman"/>
                <a:ea typeface="Times New Roman"/>
                <a:cs typeface="Times New Roman"/>
                <a:sym typeface="Times New Roman"/>
                <a:hlinkClick r:id="rId37"/>
              </a:rPr>
              <a:t>la culture américaine</a:t>
            </a:r>
            <a:r>
              <a:rPr lang="fr-FR" i="0" dirty="0">
                <a:solidFill>
                  <a:srgbClr val="333333"/>
                </a:solidFill>
                <a:latin typeface="Times New Roman"/>
                <a:ea typeface="Times New Roman"/>
                <a:cs typeface="Times New Roman"/>
                <a:sym typeface="Times New Roman"/>
              </a:rPr>
              <a:t>, ne fonctionne pas autrement. Marqué par le rêve, le divertissement, la musique ou l'érotisme, il agit comme une drogue, une manipulation.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sng" strike="noStrike" dirty="0">
                <a:solidFill>
                  <a:schemeClr val="hlink"/>
                </a:solidFill>
                <a:latin typeface="Times New Roman"/>
                <a:ea typeface="Times New Roman"/>
                <a:cs typeface="Times New Roman"/>
                <a:sym typeface="Times New Roman"/>
                <a:hlinkClick r:id="rId38"/>
              </a:rPr>
              <a:t>comme artefact</a:t>
            </a:r>
            <a:r>
              <a:rPr lang="fr-FR" i="0" dirty="0">
                <a:solidFill>
                  <a:srgbClr val="333333"/>
                </a:solidFill>
                <a:latin typeface="Times New Roman"/>
                <a:ea typeface="Times New Roman"/>
                <a:cs typeface="Times New Roman"/>
                <a:sym typeface="Times New Roman"/>
              </a:rPr>
              <a:t>, qu'une </a:t>
            </a:r>
            <a:r>
              <a:rPr lang="fr-FR" i="1" dirty="0">
                <a:solidFill>
                  <a:srgbClr val="333333"/>
                </a:solidFill>
                <a:latin typeface="Times New Roman"/>
                <a:ea typeface="Times New Roman"/>
                <a:cs typeface="Times New Roman"/>
                <a:sym typeface="Times New Roman"/>
              </a:rPr>
              <a:t>doxa</a:t>
            </a:r>
            <a:r>
              <a:rPr lang="fr-FR" i="0" dirty="0">
                <a:solidFill>
                  <a:srgbClr val="333333"/>
                </a:solidFill>
                <a:latin typeface="Times New Roman"/>
                <a:ea typeface="Times New Roman"/>
                <a:cs typeface="Times New Roman"/>
                <a:sym typeface="Times New Roman"/>
              </a:rPr>
              <a:t> liée à la presse et aux télé-technologies hante et déborde la représentation électorale, le plus souvent </a:t>
            </a:r>
            <a:r>
              <a:rPr lang="fr-FR" i="0" u="sng" strike="noStrike" dirty="0">
                <a:solidFill>
                  <a:schemeClr val="hlink"/>
                </a:solidFill>
                <a:latin typeface="Times New Roman"/>
                <a:ea typeface="Times New Roman"/>
                <a:cs typeface="Times New Roman"/>
                <a:sym typeface="Times New Roman"/>
                <a:hlinkClick r:id="rId39"/>
              </a:rPr>
              <a:t>aux limites des institutions politiques</a:t>
            </a:r>
            <a:r>
              <a:rPr lang="fr-FR" i="0" dirty="0">
                <a:solidFill>
                  <a:srgbClr val="333333"/>
                </a:solidFill>
                <a:latin typeface="Times New Roman"/>
                <a:ea typeface="Times New Roman"/>
                <a:cs typeface="Times New Roman"/>
                <a:sym typeface="Times New Roman"/>
              </a:rPr>
              <a:t> : entre public et privé, entre parole et écrit, entre réalité effective et fabrication sondagière, etc. Cette opinion, aujourd'hui, ne se fait entendre que par l'intermédiaire des médias [et aussi des réseaux sociaux] et de leurs "</a:t>
            </a:r>
            <a:r>
              <a:rPr lang="fr-FR" i="0" u="sng" strike="noStrike" dirty="0">
                <a:solidFill>
                  <a:schemeClr val="hlink"/>
                </a:solidFill>
                <a:latin typeface="Times New Roman"/>
                <a:ea typeface="Times New Roman"/>
                <a:cs typeface="Times New Roman"/>
                <a:sym typeface="Times New Roman"/>
                <a:hlinkClick r:id="rId40"/>
              </a:rPr>
              <a:t>effets </a:t>
            </a:r>
            <a:r>
              <a:rPr lang="fr-FR" i="0" u="sng" strike="noStrike" dirty="0" err="1">
                <a:solidFill>
                  <a:schemeClr val="hlink"/>
                </a:solidFill>
                <a:latin typeface="Times New Roman"/>
                <a:ea typeface="Times New Roman"/>
                <a:cs typeface="Times New Roman"/>
                <a:sym typeface="Times New Roman"/>
                <a:hlinkClick r:id="rId40"/>
              </a:rPr>
              <a:t>télémétathéoriques</a:t>
            </a:r>
            <a:r>
              <a:rPr lang="fr-FR" i="0" dirty="0">
                <a:solidFill>
                  <a:srgbClr val="333333"/>
                </a:solidFill>
                <a:latin typeface="Times New Roman"/>
                <a:ea typeface="Times New Roman"/>
                <a:cs typeface="Times New Roman"/>
                <a:sym typeface="Times New Roman"/>
              </a:rPr>
              <a:t>". Pour s'en dissocier, il faudrait qu'elle s'ajourne, qu'elle se détache du présent.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3. Croyance.</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Mais la </a:t>
            </a:r>
            <a:r>
              <a:rPr lang="fr-FR" i="0" dirty="0" err="1">
                <a:solidFill>
                  <a:srgbClr val="333333"/>
                </a:solidFill>
                <a:latin typeface="Times New Roman"/>
                <a:ea typeface="Times New Roman"/>
                <a:cs typeface="Times New Roman"/>
                <a:sym typeface="Times New Roman"/>
              </a:rPr>
              <a:t>tekhné</a:t>
            </a:r>
            <a:r>
              <a:rPr lang="fr-FR" i="0" dirty="0">
                <a:solidFill>
                  <a:srgbClr val="333333"/>
                </a:solidFill>
                <a:latin typeface="Times New Roman"/>
                <a:ea typeface="Times New Roman"/>
                <a:cs typeface="Times New Roman"/>
                <a:sym typeface="Times New Roman"/>
              </a:rPr>
              <a:t> de l'image, qui </a:t>
            </a:r>
            <a:r>
              <a:rPr lang="fr-FR" i="0" u="sng" strike="noStrike" dirty="0">
                <a:solidFill>
                  <a:schemeClr val="hlink"/>
                </a:solidFill>
                <a:latin typeface="Times New Roman"/>
                <a:ea typeface="Times New Roman"/>
                <a:cs typeface="Times New Roman"/>
                <a:sym typeface="Times New Roman"/>
                <a:hlinkClick r:id="rId41"/>
              </a:rPr>
              <a:t>envahit tout</a:t>
            </a:r>
            <a:r>
              <a:rPr lang="fr-FR" i="0" dirty="0">
                <a:solidFill>
                  <a:srgbClr val="333333"/>
                </a:solidFill>
                <a:latin typeface="Times New Roman"/>
                <a:ea typeface="Times New Roman"/>
                <a:cs typeface="Times New Roman"/>
                <a:sym typeface="Times New Roman"/>
              </a:rPr>
              <a:t>, est un travail de deuil. Sans cesse relancé, ce travail ne peut qu'échouer. Malgré toutes les exhibitions, on ne fera jamais revenir les traces non visibles, on ne saura jamais </a:t>
            </a:r>
            <a:r>
              <a:rPr lang="fr-FR" i="0" u="sng" strike="noStrike" dirty="0">
                <a:solidFill>
                  <a:schemeClr val="hlink"/>
                </a:solidFill>
                <a:latin typeface="Times New Roman"/>
                <a:ea typeface="Times New Roman"/>
                <a:cs typeface="Times New Roman"/>
                <a:sym typeface="Times New Roman"/>
                <a:hlinkClick r:id="rId42"/>
              </a:rPr>
              <a:t>qui aura été le premier témoin</a:t>
            </a:r>
            <a:r>
              <a:rPr lang="fr-FR" i="0" dirty="0">
                <a:solidFill>
                  <a:srgbClr val="333333"/>
                </a:solidFill>
                <a:latin typeface="Times New Roman"/>
                <a:ea typeface="Times New Roman"/>
                <a:cs typeface="Times New Roman"/>
                <a:sym typeface="Times New Roman"/>
              </a:rPr>
              <a:t> de l'événement narré, on n'expliquera jamais qui est le responsable de son émission et de sa diffusion, après quel retard, cadrage, filtrage et censure il aura été restitué, ni par quels moyens techniques il aura été fabriqué.</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télé-technologies </a:t>
            </a:r>
            <a:r>
              <a:rPr lang="fr-FR" i="0" u="sng" strike="noStrike" dirty="0">
                <a:solidFill>
                  <a:schemeClr val="hlink"/>
                </a:solidFill>
                <a:latin typeface="Times New Roman"/>
                <a:ea typeface="Times New Roman"/>
                <a:cs typeface="Times New Roman"/>
                <a:sym typeface="Times New Roman"/>
                <a:hlinkClick r:id="rId43"/>
              </a:rPr>
              <a:t>transforment profondément</a:t>
            </a:r>
            <a:r>
              <a:rPr lang="fr-FR" i="0" dirty="0">
                <a:solidFill>
                  <a:srgbClr val="333333"/>
                </a:solidFill>
                <a:latin typeface="Times New Roman"/>
                <a:ea typeface="Times New Roman"/>
                <a:cs typeface="Times New Roman"/>
                <a:sym typeface="Times New Roman"/>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sng" strike="noStrike" dirty="0">
                <a:solidFill>
                  <a:schemeClr val="hlink"/>
                </a:solidFill>
                <a:latin typeface="Times New Roman"/>
                <a:ea typeface="Times New Roman"/>
                <a:cs typeface="Times New Roman"/>
                <a:sym typeface="Times New Roman"/>
                <a:hlinkClick r:id="rId44"/>
              </a:rPr>
              <a:t>s'adresser à lui</a:t>
            </a:r>
            <a:r>
              <a:rPr lang="fr-FR" i="0" dirty="0">
                <a:solidFill>
                  <a:srgbClr val="333333"/>
                </a:solidFill>
                <a:latin typeface="Times New Roman"/>
                <a:ea typeface="Times New Roman"/>
                <a:cs typeface="Times New Roman"/>
                <a:sym typeface="Times New Roman"/>
              </a:rPr>
              <a:t>, lui parler, lui répondre. On peut même prier à distance, renouvelant le </a:t>
            </a:r>
            <a:r>
              <a:rPr lang="fr-FR" i="0" u="sng" strike="noStrike" dirty="0">
                <a:solidFill>
                  <a:schemeClr val="hlink"/>
                </a:solidFill>
                <a:latin typeface="Times New Roman"/>
                <a:ea typeface="Times New Roman"/>
                <a:cs typeface="Times New Roman"/>
                <a:sym typeface="Times New Roman"/>
                <a:hlinkClick r:id="rId45"/>
              </a:rPr>
              <a:t>miracle le plus ordinaire</a:t>
            </a:r>
            <a:r>
              <a:rPr lang="fr-FR" i="0" dirty="0">
                <a:solidFill>
                  <a:srgbClr val="333333"/>
                </a:solidFill>
                <a:latin typeface="Times New Roman"/>
                <a:ea typeface="Times New Roman"/>
                <a:cs typeface="Times New Roman"/>
                <a:sym typeface="Times New Roman"/>
              </a:rPr>
              <a:t> : la croyance inconditionnelle en un autre qui dit : "Crois-moi!".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4. Technique et religion.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"présence réelle" produite par l'alliance entre science, technique et médias traduit le </a:t>
            </a:r>
            <a:r>
              <a:rPr lang="fr-FR" i="0" u="sng" strike="noStrike" dirty="0">
                <a:solidFill>
                  <a:schemeClr val="hlink"/>
                </a:solidFill>
                <a:latin typeface="Times New Roman"/>
                <a:ea typeface="Times New Roman"/>
                <a:cs typeface="Times New Roman"/>
                <a:sym typeface="Times New Roman"/>
                <a:hlinkClick r:id="rId46"/>
              </a:rPr>
              <a:t>retour du religieux</a:t>
            </a:r>
            <a:r>
              <a:rPr lang="fr-FR" i="0" dirty="0">
                <a:solidFill>
                  <a:srgbClr val="333333"/>
                </a:solidFill>
                <a:latin typeface="Times New Roman"/>
                <a:ea typeface="Times New Roman"/>
                <a:cs typeface="Times New Roman"/>
                <a:sym typeface="Times New Roman"/>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sng" strike="noStrike" dirty="0">
                <a:solidFill>
                  <a:schemeClr val="hlink"/>
                </a:solidFill>
                <a:latin typeface="Times New Roman"/>
                <a:ea typeface="Times New Roman"/>
                <a:cs typeface="Times New Roman"/>
                <a:sym typeface="Times New Roman"/>
                <a:hlinkClick r:id="rId47"/>
              </a:rPr>
              <a:t>fondamentalement chrétien</a:t>
            </a:r>
            <a:r>
              <a:rPr lang="fr-FR" i="0" dirty="0">
                <a:solidFill>
                  <a:srgbClr val="333333"/>
                </a:solidFill>
                <a:latin typeface="Times New Roman"/>
                <a:ea typeface="Times New Roman"/>
                <a:cs typeface="Times New Roman"/>
                <a:sym typeface="Times New Roman"/>
              </a:rPr>
              <a:t> : savoir, foi, technoscience, machine, religion et nation sont articulés et </a:t>
            </a:r>
            <a:r>
              <a:rPr lang="fr-FR" i="0" u="sng" strike="noStrike" dirty="0">
                <a:solidFill>
                  <a:schemeClr val="hlink"/>
                </a:solidFill>
                <a:latin typeface="Times New Roman"/>
                <a:ea typeface="Times New Roman"/>
                <a:cs typeface="Times New Roman"/>
                <a:sym typeface="Times New Roman"/>
                <a:hlinkClick r:id="rId48"/>
              </a:rPr>
              <a:t>pensés ensemble</a:t>
            </a:r>
            <a:r>
              <a:rPr lang="fr-FR" i="0" dirty="0">
                <a:solidFill>
                  <a:srgbClr val="333333"/>
                </a:solidFill>
                <a:latin typeface="Times New Roman"/>
                <a:ea typeface="Times New Roman"/>
                <a:cs typeface="Times New Roman"/>
                <a:sym typeface="Times New Roman"/>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sng" strike="noStrike" dirty="0">
                <a:solidFill>
                  <a:schemeClr val="hlink"/>
                </a:solidFill>
                <a:latin typeface="Times New Roman"/>
                <a:ea typeface="Times New Roman"/>
                <a:cs typeface="Times New Roman"/>
                <a:sym typeface="Times New Roman"/>
                <a:hlinkClick r:id="rId49"/>
              </a:rPr>
              <a:t>mal d'abstraction</a:t>
            </a:r>
            <a:r>
              <a:rPr lang="fr-FR" i="0" dirty="0">
                <a:solidFill>
                  <a:srgbClr val="333333"/>
                </a:solidFill>
                <a:latin typeface="Times New Roman"/>
                <a:ea typeface="Times New Roman"/>
                <a:cs typeface="Times New Roman"/>
                <a:sym typeface="Times New Roman"/>
              </a:rPr>
              <a:t>, un déracinement.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a:t>
            </a:r>
            <a:r>
              <a:rPr lang="fr-FR" i="0" u="sng" strike="noStrike" dirty="0" err="1">
                <a:solidFill>
                  <a:schemeClr val="hlink"/>
                </a:solidFill>
                <a:latin typeface="Times New Roman"/>
                <a:ea typeface="Times New Roman"/>
                <a:cs typeface="Times New Roman"/>
                <a:sym typeface="Times New Roman"/>
                <a:hlinkClick r:id="rId50"/>
              </a:rPr>
              <a:t>mondialatinisation</a:t>
            </a:r>
            <a:r>
              <a:rPr lang="fr-FR" i="0" dirty="0">
                <a:solidFill>
                  <a:srgbClr val="333333"/>
                </a:solidFill>
                <a:latin typeface="Times New Roman"/>
                <a:ea typeface="Times New Roman"/>
                <a:cs typeface="Times New Roman"/>
                <a:sym typeface="Times New Roman"/>
              </a:rPr>
              <a:t>, c'est ce déracinement du capitalisme télé-technoscientifique, cet </a:t>
            </a:r>
            <a:r>
              <a:rPr lang="fr-FR" i="0" u="sng" strike="noStrike" dirty="0">
                <a:solidFill>
                  <a:schemeClr val="hlink"/>
                </a:solidFill>
                <a:latin typeface="Times New Roman"/>
                <a:ea typeface="Times New Roman"/>
                <a:cs typeface="Times New Roman"/>
                <a:sym typeface="Times New Roman"/>
                <a:hlinkClick r:id="rId51"/>
              </a:rPr>
              <a:t>arrachement</a:t>
            </a:r>
            <a:r>
              <a:rPr lang="fr-FR" i="0" dirty="0">
                <a:solidFill>
                  <a:srgbClr val="333333"/>
                </a:solidFill>
                <a:latin typeface="Times New Roman"/>
                <a:ea typeface="Times New Roman"/>
                <a:cs typeface="Times New Roman"/>
                <a:sym typeface="Times New Roman"/>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sng" strike="noStrike" dirty="0">
                <a:solidFill>
                  <a:schemeClr val="hlink"/>
                </a:solidFill>
                <a:latin typeface="Times New Roman"/>
                <a:ea typeface="Times New Roman"/>
                <a:cs typeface="Times New Roman"/>
                <a:sym typeface="Times New Roman"/>
                <a:hlinkClick r:id="rId52"/>
              </a:rPr>
              <a:t>auto-immunité</a:t>
            </a:r>
            <a:r>
              <a:rPr lang="fr-FR" i="0" dirty="0">
                <a:solidFill>
                  <a:srgbClr val="333333"/>
                </a:solidFill>
                <a:latin typeface="Times New Roman"/>
                <a:ea typeface="Times New Roman"/>
                <a:cs typeface="Times New Roman"/>
                <a:sym typeface="Times New Roman"/>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a:t>
            </a:r>
            <a:r>
              <a:rPr lang="fr-FR" i="0" dirty="0" err="1">
                <a:solidFill>
                  <a:srgbClr val="333333"/>
                </a:solidFill>
                <a:latin typeface="Times New Roman"/>
                <a:ea typeface="Times New Roman"/>
                <a:cs typeface="Times New Roman"/>
                <a:sym typeface="Times New Roman"/>
              </a:rPr>
              <a:t>exapropriation</a:t>
            </a:r>
            <a:r>
              <a:rPr lang="fr-FR" i="0" dirty="0">
                <a:solidFill>
                  <a:srgbClr val="333333"/>
                </a:solidFill>
                <a:latin typeface="Times New Roman"/>
                <a:ea typeface="Times New Roman"/>
                <a:cs typeface="Times New Roman"/>
                <a:sym typeface="Times New Roman"/>
              </a:rPr>
              <a:t>, la science la plus pointue avec le mysticisme ou l'animisme, les technologies les plus sophistiquées avec la </a:t>
            </a:r>
            <a:r>
              <a:rPr lang="fr-FR" i="0" u="sng" strike="noStrike" dirty="0">
                <a:solidFill>
                  <a:schemeClr val="hlink"/>
                </a:solidFill>
                <a:latin typeface="Times New Roman"/>
                <a:ea typeface="Times New Roman"/>
                <a:cs typeface="Times New Roman"/>
                <a:sym typeface="Times New Roman"/>
                <a:hlinkClick r:id="rId53"/>
              </a:rPr>
              <a:t>sauvagerie la plus archaïque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5. Mutations.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d'aujourd'hui </a:t>
            </a:r>
            <a:r>
              <a:rPr lang="fr-FR" i="0" u="sng" strike="noStrike" dirty="0">
                <a:solidFill>
                  <a:schemeClr val="hlink"/>
                </a:solidFill>
                <a:latin typeface="Times New Roman"/>
                <a:ea typeface="Times New Roman"/>
                <a:cs typeface="Times New Roman"/>
                <a:sym typeface="Times New Roman"/>
                <a:hlinkClick r:id="rId54"/>
              </a:rPr>
              <a:t>transforment de fond en comble</a:t>
            </a:r>
            <a:r>
              <a:rPr lang="fr-FR" i="0" dirty="0">
                <a:solidFill>
                  <a:srgbClr val="333333"/>
                </a:solidFill>
                <a:latin typeface="Times New Roman"/>
                <a:ea typeface="Times New Roman"/>
                <a:cs typeface="Times New Roman"/>
                <a:sym typeface="Times New Roman"/>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sng" strike="noStrike" dirty="0">
                <a:solidFill>
                  <a:schemeClr val="hlink"/>
                </a:solidFill>
                <a:latin typeface="Times New Roman"/>
                <a:ea typeface="Times New Roman"/>
                <a:cs typeface="Times New Roman"/>
                <a:sym typeface="Times New Roman"/>
                <a:hlinkClick r:id="rId55"/>
              </a:rPr>
              <a:t>appareil psychique</a:t>
            </a:r>
            <a:r>
              <a:rPr lang="fr-FR" i="0" dirty="0">
                <a:solidFill>
                  <a:srgbClr val="333333"/>
                </a:solidFill>
                <a:latin typeface="Times New Roman"/>
                <a:ea typeface="Times New Roman"/>
                <a:cs typeface="Times New Roman"/>
                <a:sym typeface="Times New Roman"/>
              </a:rPr>
              <a:t> (délimitation des champs, lieux de lecture et d'interprétation). Elles </a:t>
            </a:r>
            <a:r>
              <a:rPr lang="fr-FR" i="0" u="sng" strike="noStrike" dirty="0">
                <a:solidFill>
                  <a:schemeClr val="hlink"/>
                </a:solidFill>
                <a:latin typeface="Times New Roman"/>
                <a:ea typeface="Times New Roman"/>
                <a:cs typeface="Times New Roman"/>
                <a:sym typeface="Times New Roman"/>
                <a:hlinkClick r:id="rId56"/>
              </a:rPr>
              <a:t>déplacent</a:t>
            </a:r>
            <a:r>
              <a:rPr lang="fr-FR" i="0" dirty="0">
                <a:solidFill>
                  <a:srgbClr val="333333"/>
                </a:solidFill>
                <a:latin typeface="Times New Roman"/>
                <a:ea typeface="Times New Roman"/>
                <a:cs typeface="Times New Roman"/>
                <a:sym typeface="Times New Roman"/>
              </a:rPr>
              <a:t> les frontières et </a:t>
            </a:r>
            <a:r>
              <a:rPr lang="fr-FR" i="0" u="sng" strike="noStrike" dirty="0">
                <a:solidFill>
                  <a:schemeClr val="hlink"/>
                </a:solidFill>
                <a:latin typeface="Times New Roman"/>
                <a:ea typeface="Times New Roman"/>
                <a:cs typeface="Times New Roman"/>
                <a:sym typeface="Times New Roman"/>
                <a:hlinkClick r:id="rId57"/>
              </a:rPr>
              <a:t>bouleversent l'expérience du lieu</a:t>
            </a:r>
            <a:r>
              <a:rPr lang="fr-FR" i="0" dirty="0">
                <a:solidFill>
                  <a:srgbClr val="333333"/>
                </a:solidFill>
                <a:latin typeface="Times New Roman"/>
                <a:ea typeface="Times New Roman"/>
                <a:cs typeface="Times New Roman"/>
                <a:sym typeface="Times New Roman"/>
              </a:rPr>
              <a:t>. Elles renouvellent la menace d'</a:t>
            </a:r>
            <a:r>
              <a:rPr lang="fr-FR" i="0" u="sng" strike="noStrike" dirty="0">
                <a:solidFill>
                  <a:schemeClr val="hlink"/>
                </a:solidFill>
                <a:latin typeface="Times New Roman"/>
                <a:ea typeface="Times New Roman"/>
                <a:cs typeface="Times New Roman"/>
                <a:sym typeface="Times New Roman"/>
                <a:hlinkClick r:id="rId58"/>
              </a:rPr>
              <a:t>expropriation</a:t>
            </a:r>
            <a:r>
              <a:rPr lang="fr-FR" i="0" dirty="0">
                <a:solidFill>
                  <a:srgbClr val="333333"/>
                </a:solidFill>
                <a:latin typeface="Times New Roman"/>
                <a:ea typeface="Times New Roman"/>
                <a:cs typeface="Times New Roman"/>
                <a:sym typeface="Times New Roman"/>
              </a:rPr>
              <a:t> qui est déjà dans tout rapport à l'autre. Elles entretiennent une </a:t>
            </a:r>
            <a:r>
              <a:rPr lang="fr-FR" i="0" u="sng" strike="noStrike" dirty="0">
                <a:solidFill>
                  <a:schemeClr val="hlink"/>
                </a:solidFill>
                <a:latin typeface="Times New Roman"/>
                <a:ea typeface="Times New Roman"/>
                <a:cs typeface="Times New Roman"/>
                <a:sym typeface="Times New Roman"/>
                <a:hlinkClick r:id="rId59"/>
              </a:rPr>
              <a:t>demande de déconstruction</a:t>
            </a:r>
            <a:r>
              <a:rPr lang="fr-FR" i="0" dirty="0">
                <a:solidFill>
                  <a:srgbClr val="333333"/>
                </a:solidFill>
                <a:latin typeface="Times New Roman"/>
                <a:ea typeface="Times New Roman"/>
                <a:cs typeface="Times New Roman"/>
                <a:sym typeface="Times New Roman"/>
              </a:rPr>
              <a:t> qui invite à penser un nouveau </a:t>
            </a:r>
            <a:r>
              <a:rPr lang="fr-FR" i="0" u="sng" strike="noStrike" dirty="0">
                <a:solidFill>
                  <a:schemeClr val="hlink"/>
                </a:solidFill>
                <a:latin typeface="Times New Roman"/>
                <a:ea typeface="Times New Roman"/>
                <a:cs typeface="Times New Roman"/>
                <a:sym typeface="Times New Roman"/>
                <a:hlinkClick r:id="rId60"/>
              </a:rPr>
              <a:t>concept du politique</a:t>
            </a:r>
            <a:r>
              <a:rPr lang="fr-FR" i="0" dirty="0">
                <a:solidFill>
                  <a:srgbClr val="333333"/>
                </a:solidFill>
                <a:latin typeface="Times New Roman"/>
                <a:ea typeface="Times New Roman"/>
                <a:cs typeface="Times New Roman"/>
                <a:sym typeface="Times New Roman"/>
              </a:rPr>
              <a:t>, une </a:t>
            </a:r>
            <a:r>
              <a:rPr lang="fr-FR" i="0" u="sng" strike="noStrike" dirty="0">
                <a:solidFill>
                  <a:schemeClr val="hlink"/>
                </a:solidFill>
                <a:latin typeface="Times New Roman"/>
                <a:ea typeface="Times New Roman"/>
                <a:cs typeface="Times New Roman"/>
                <a:sym typeface="Times New Roman"/>
                <a:hlinkClick r:id="rId61"/>
              </a:rPr>
              <a:t>nouvelle éthique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Que peuvent faire les intellectuels face à cet ensemble télé-techno-</a:t>
            </a:r>
            <a:r>
              <a:rPr lang="fr-FR" i="0" dirty="0" err="1">
                <a:solidFill>
                  <a:srgbClr val="333333"/>
                </a:solidFill>
                <a:latin typeface="Times New Roman"/>
                <a:ea typeface="Times New Roman"/>
                <a:cs typeface="Times New Roman"/>
                <a:sym typeface="Times New Roman"/>
              </a:rPr>
              <a:t>scientifico</a:t>
            </a:r>
            <a:r>
              <a:rPr lang="fr-FR" i="0" dirty="0">
                <a:solidFill>
                  <a:srgbClr val="333333"/>
                </a:solidFill>
                <a:latin typeface="Times New Roman"/>
                <a:ea typeface="Times New Roman"/>
                <a:cs typeface="Times New Roman"/>
                <a:sym typeface="Times New Roman"/>
              </a:rPr>
              <a:t>-industriel? Ils doivent s'organiser, imposer des </a:t>
            </a:r>
            <a:r>
              <a:rPr lang="fr-FR" i="0" u="sng" strike="noStrike" dirty="0">
                <a:solidFill>
                  <a:schemeClr val="hlink"/>
                </a:solidFill>
                <a:latin typeface="Times New Roman"/>
                <a:ea typeface="Times New Roman"/>
                <a:cs typeface="Times New Roman"/>
                <a:sym typeface="Times New Roman"/>
                <a:hlinkClick r:id="rId62"/>
              </a:rPr>
              <a:t>normes</a:t>
            </a:r>
            <a:r>
              <a:rPr lang="fr-FR" i="0" dirty="0">
                <a:solidFill>
                  <a:srgbClr val="333333"/>
                </a:solidFill>
                <a:latin typeface="Times New Roman"/>
                <a:ea typeface="Times New Roman"/>
                <a:cs typeface="Times New Roman"/>
                <a:sym typeface="Times New Roman"/>
              </a:rPr>
              <a:t> et des conditions qui permettent à leur point de vue d'être entendu - ce qui peut passer par l'utilisation, voire la mise en œuvre, de ces mêmes télé-technologies. Du moindre appel téléphonique, on attend une réponse qui peut être </a:t>
            </a:r>
            <a:r>
              <a:rPr lang="fr-FR" i="0" u="sng" strike="noStrike" dirty="0">
                <a:solidFill>
                  <a:schemeClr val="hlink"/>
                </a:solidFill>
                <a:latin typeface="Times New Roman"/>
                <a:ea typeface="Times New Roman"/>
                <a:cs typeface="Times New Roman"/>
                <a:sym typeface="Times New Roman"/>
                <a:hlinkClick r:id="rId63"/>
              </a:rPr>
              <a:t>prophétique</a:t>
            </a:r>
            <a:r>
              <a:rPr lang="fr-FR" i="0" dirty="0">
                <a:solidFill>
                  <a:srgbClr val="333333"/>
                </a:solidFill>
                <a:latin typeface="Times New Roman"/>
                <a:ea typeface="Times New Roman"/>
                <a:cs typeface="Times New Roman"/>
                <a:sym typeface="Times New Roman"/>
              </a:rPr>
              <a:t>. Chaque voix peut être hantée par une autre voix, </a:t>
            </a:r>
            <a:r>
              <a:rPr lang="fr-FR" i="0" u="sng" strike="noStrike" dirty="0">
                <a:solidFill>
                  <a:schemeClr val="hlink"/>
                </a:solidFill>
                <a:latin typeface="Times New Roman"/>
                <a:ea typeface="Times New Roman"/>
                <a:cs typeface="Times New Roman"/>
                <a:sym typeface="Times New Roman"/>
                <a:hlinkClick r:id="rId64"/>
              </a:rPr>
              <a:t>imprévisible</a:t>
            </a:r>
            <a:r>
              <a:rPr lang="fr-FR" i="0" dirty="0">
                <a:solidFill>
                  <a:srgbClr val="333333"/>
                </a:solidFill>
                <a:latin typeface="Times New Roman"/>
                <a:ea typeface="Times New Roman"/>
                <a:cs typeface="Times New Roman"/>
                <a:sym typeface="Times New Roman"/>
              </a:rPr>
              <a:t>.” (https://www.idixa.net/Pixa/pagixa-0611051647.html)</a:t>
            </a:r>
            <a:endParaRPr i="0" dirty="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0"/>
              </a:spcBef>
              <a:spcAft>
                <a:spcPts val="0"/>
              </a:spcAft>
              <a:buNone/>
            </a:pPr>
            <a:r>
              <a:rPr lang="fr-FR" dirty="0"/>
              <a:t>4) Sur les avatars, voir </a:t>
            </a:r>
            <a:r>
              <a:rPr lang="fr-FR" dirty="0" err="1"/>
              <a:t>Doueihi</a:t>
            </a:r>
            <a:r>
              <a:rPr lang="fr-FR" dirty="0"/>
              <a:t>, 2011, p. 147-150.</a:t>
            </a:r>
            <a:endParaRPr dirty="0"/>
          </a:p>
        </p:txBody>
      </p:sp>
      <p:sp>
        <p:nvSpPr>
          <p:cNvPr id="1378" name="Google Shape;1378;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172</a:t>
            </a:fld>
            <a:endParaRPr/>
          </a:p>
        </p:txBody>
      </p:sp>
    </p:spTree>
    <p:extLst>
      <p:ext uri="{BB962C8B-B14F-4D97-AF65-F5344CB8AC3E}">
        <p14:creationId xmlns:p14="http://schemas.microsoft.com/office/powerpoint/2010/main" val="3418535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Autres exemples :</a:t>
            </a:r>
            <a:endParaRPr/>
          </a:p>
          <a:p>
            <a:pPr marL="0" lvl="0" indent="0" algn="l" rtl="0">
              <a:spcBef>
                <a:spcPts val="0"/>
              </a:spcBef>
              <a:spcAft>
                <a:spcPts val="0"/>
              </a:spcAft>
              <a:buNone/>
            </a:pPr>
            <a:r>
              <a:rPr lang="fr-FR"/>
              <a:t>- Taren Stinebrickner-Kauffman (née le 14 novembre 1981) est une militante australo-américaine. Elle est la fondatrice et directrice jusqu'en 2016 de l'organisation SumOfUs.</a:t>
            </a:r>
            <a:endParaRPr/>
          </a:p>
          <a:p>
            <a:pPr marL="0" lvl="0" indent="0" algn="l" rtl="0">
              <a:spcBef>
                <a:spcPts val="0"/>
              </a:spcBef>
              <a:spcAft>
                <a:spcPts val="0"/>
              </a:spcAft>
              <a:buNone/>
            </a:pPr>
            <a:endParaRPr/>
          </a:p>
          <a:p>
            <a:pPr marL="0" lvl="0" indent="0" algn="l" rtl="0">
              <a:spcBef>
                <a:spcPts val="0"/>
              </a:spcBef>
              <a:spcAft>
                <a:spcPts val="0"/>
              </a:spcAft>
              <a:buNone/>
            </a:pPr>
            <a:r>
              <a:rPr lang="fr-FR"/>
              <a:t>Sur les « civic tech » :</a:t>
            </a:r>
            <a:endParaRPr/>
          </a:p>
          <a:p>
            <a:pPr marL="171450" lvl="0" indent="-171450" algn="l" rtl="0">
              <a:spcBef>
                <a:spcPts val="0"/>
              </a:spcBef>
              <a:spcAft>
                <a:spcPts val="0"/>
              </a:spcAft>
              <a:buClr>
                <a:schemeClr val="dk1"/>
              </a:buClr>
              <a:buSzPts val="1200"/>
              <a:buFont typeface="Calibri"/>
              <a:buChar char="-"/>
            </a:pPr>
            <a:r>
              <a:rPr lang="fr-FR"/>
              <a:t>http://civictechno.fr/ </a:t>
            </a:r>
            <a:endParaRPr/>
          </a:p>
          <a:p>
            <a:pPr marL="171450" lvl="0" indent="-171450" algn="l" rtl="0">
              <a:spcBef>
                <a:spcPts val="0"/>
              </a:spcBef>
              <a:spcAft>
                <a:spcPts val="0"/>
              </a:spcAft>
              <a:buClr>
                <a:schemeClr val="dk1"/>
              </a:buClr>
              <a:buSzPts val="1200"/>
              <a:buFont typeface="Calibri"/>
              <a:buChar char="-"/>
            </a:pPr>
            <a:r>
              <a:rPr lang="fr-FR"/>
              <a:t>https://fr.wikipedia.org/wiki/Technologie_civique</a:t>
            </a:r>
            <a:endParaRPr/>
          </a:p>
          <a:p>
            <a:pPr marL="171450" lvl="0" indent="-171450" algn="l" rtl="0">
              <a:spcBef>
                <a:spcPts val="0"/>
              </a:spcBef>
              <a:spcAft>
                <a:spcPts val="0"/>
              </a:spcAft>
              <a:buClr>
                <a:schemeClr val="dk1"/>
              </a:buClr>
              <a:buSzPts val="1200"/>
              <a:buFont typeface="Calibri"/>
              <a:buChar char="-"/>
            </a:pPr>
            <a:r>
              <a:rPr lang="fr-FR"/>
              <a:t>https://www.lemonde.fr/pixels/article/2019/12/09/civic-tech-la-cnil-appelle-a-la-vigilance_6022224_4408996.html</a:t>
            </a:r>
            <a:endParaRPr/>
          </a:p>
          <a:p>
            <a:pPr marL="171450" lvl="0" indent="-171450" algn="l" rtl="0">
              <a:spcBef>
                <a:spcPts val="0"/>
              </a:spcBef>
              <a:spcAft>
                <a:spcPts val="0"/>
              </a:spcAft>
              <a:buClr>
                <a:schemeClr val="dk1"/>
              </a:buClr>
              <a:buSzPts val="1200"/>
              <a:buFont typeface="Calibri"/>
              <a:buChar char="-"/>
            </a:pPr>
            <a:r>
              <a:rPr lang="fr-FR"/>
              <a:t>https://www.consultvox.co/blog/civic-tech-definition-apports/</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https://prezi.com/siukx_zakf-4/les-7-familles-de-linnovation-democratique/</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https://laviedesidees.fr/Citoyen-hackeur.html</a:t>
            </a:r>
            <a:endParaRPr/>
          </a:p>
        </p:txBody>
      </p:sp>
      <p:sp>
        <p:nvSpPr>
          <p:cNvPr id="752" name="Google Shape;752;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22</a:t>
            </a:fld>
            <a:endParaRPr/>
          </a:p>
        </p:txBody>
      </p:sp>
    </p:spTree>
    <p:extLst>
      <p:ext uri="{BB962C8B-B14F-4D97-AF65-F5344CB8AC3E}">
        <p14:creationId xmlns:p14="http://schemas.microsoft.com/office/powerpoint/2010/main" val="2264341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https://www.economie.gouv.fr/environnement-numerique-feuille-de-route-gouvernement </a:t>
            </a:r>
            <a:endParaRPr/>
          </a:p>
          <a:p>
            <a:pPr marL="0" lvl="0" indent="0" algn="l" rtl="0">
              <a:spcBef>
                <a:spcPts val="0"/>
              </a:spcBef>
              <a:spcAft>
                <a:spcPts val="0"/>
              </a:spcAft>
              <a:buNone/>
            </a:pPr>
            <a:r>
              <a:rPr lang="fr-FR"/>
              <a:t>Voir : https://www.ademe.fr/sites/default/files/assets/documents/guide-pratique-face-cachee-numerique.pdf </a:t>
            </a:r>
            <a:endParaRPr/>
          </a:p>
        </p:txBody>
      </p:sp>
      <p:sp>
        <p:nvSpPr>
          <p:cNvPr id="990" name="Google Shape;990;p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178</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https://www.ademe.fr/sites/default/files/assets/documents/guide-pratique-face-cachee-numerique.pdf</a:t>
            </a:r>
            <a:endParaRPr/>
          </a:p>
        </p:txBody>
      </p:sp>
      <p:sp>
        <p:nvSpPr>
          <p:cNvPr id="1000" name="Google Shape;1000;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179</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https://www.ademe.fr/sites/default/files/assets/documents/guide-pratique-face-cachee-numerique.pdf</a:t>
            </a:r>
            <a:endParaRPr dirty="0"/>
          </a:p>
        </p:txBody>
      </p:sp>
      <p:sp>
        <p:nvSpPr>
          <p:cNvPr id="1009" name="Google Shape;1009;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180</a:t>
            </a:fld>
            <a:endParaRPr/>
          </a:p>
        </p:txBody>
      </p:sp>
    </p:spTree>
    <p:extLst>
      <p:ext uri="{BB962C8B-B14F-4D97-AF65-F5344CB8AC3E}">
        <p14:creationId xmlns:p14="http://schemas.microsoft.com/office/powerpoint/2010/main" val="37260115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https://www.ademe.fr/sites/default/files/assets/documents/guide-pratique-face-cachee-numerique.pdf</a:t>
            </a:r>
            <a:endParaRPr/>
          </a:p>
        </p:txBody>
      </p:sp>
      <p:sp>
        <p:nvSpPr>
          <p:cNvPr id="1009" name="Google Shape;1009;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181</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i="0">
                <a:solidFill>
                  <a:srgbClr val="0070C0"/>
                </a:solidFill>
              </a:rPr>
              <a:t>https://www.vie-publique.fr/parole-dexpert/276090-linnovation-technologique-lepreuve-de-lanthropocene </a:t>
            </a:r>
            <a:endParaRPr i="0"/>
          </a:p>
        </p:txBody>
      </p:sp>
      <p:sp>
        <p:nvSpPr>
          <p:cNvPr id="1028" name="Google Shape;1028;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183</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i="0">
                <a:solidFill>
                  <a:srgbClr val="0070C0"/>
                </a:solidFill>
              </a:rPr>
              <a:t>https://www.vie-publique.fr/parole-dexpert/276090-linnovation-technologique-lepreuve-de-lanthropocene </a:t>
            </a:r>
            <a:endParaRPr i="0"/>
          </a:p>
        </p:txBody>
      </p:sp>
      <p:sp>
        <p:nvSpPr>
          <p:cNvPr id="1028" name="Google Shape;1028;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184</a:t>
            </a:fld>
            <a:endParaRPr/>
          </a:p>
        </p:txBody>
      </p:sp>
    </p:spTree>
    <p:extLst>
      <p:ext uri="{BB962C8B-B14F-4D97-AF65-F5344CB8AC3E}">
        <p14:creationId xmlns:p14="http://schemas.microsoft.com/office/powerpoint/2010/main" val="14864465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 name="Google Shape;1018;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u="sng"/>
              <a:t>Pour aller plus loin </a:t>
            </a:r>
            <a:r>
              <a:rPr lang="fr-FR"/>
              <a:t>: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fr-FR"/>
              <a:t>https://www.vie-publique.fr/parole-dexpert/276090-linnovation-technologique-lepreuve-de-lanthropocene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r>
              <a:rPr lang="fr-FR"/>
              <a:t>“</a:t>
            </a:r>
            <a:r>
              <a:rPr lang="fr-FR" b="0" i="0">
                <a:solidFill>
                  <a:srgbClr val="222222"/>
                </a:solidFill>
                <a:latin typeface="Arial"/>
                <a:ea typeface="Arial"/>
                <a:cs typeface="Arial"/>
                <a:sym typeface="Arial"/>
              </a:rPr>
              <a:t>Depuis 1945, cet essor technique et humain a été si rapide et généralisé qu’il a été qualifié de "grande accélération" (Will Steffen, Paul J. Crutzen et John R. McNeill, « The Anthropocene: are humans now overwhelming the great forces of nature? », </a:t>
            </a:r>
            <a:r>
              <a:rPr lang="fr-FR" b="0" i="1">
                <a:solidFill>
                  <a:srgbClr val="222222"/>
                </a:solidFill>
                <a:latin typeface="Arial"/>
                <a:ea typeface="Arial"/>
                <a:cs typeface="Arial"/>
                <a:sym typeface="Arial"/>
              </a:rPr>
              <a:t>AMBIO: A journal of the human environment</a:t>
            </a:r>
            <a:r>
              <a:rPr lang="fr-FR" b="0" i="0">
                <a:solidFill>
                  <a:srgbClr val="222222"/>
                </a:solidFill>
                <a:latin typeface="Arial"/>
                <a:ea typeface="Arial"/>
                <a:cs typeface="Arial"/>
                <a:sym typeface="Arial"/>
              </a:rPr>
              <a:t>, vol. 36, no 8, décembre 2007). Sur cette période, la population humaine a triplé et la consommation d’énergie a été multipliée par six (Hannah Richie et Max Roser, « Production d’énergie et sources d’énergies changeantes », </a:t>
            </a:r>
            <a:r>
              <a:rPr lang="fr-FR" b="0" i="1">
                <a:solidFill>
                  <a:srgbClr val="222222"/>
                </a:solidFill>
                <a:latin typeface="Arial"/>
                <a:ea typeface="Arial"/>
                <a:cs typeface="Arial"/>
                <a:sym typeface="Arial"/>
              </a:rPr>
              <a:t>Our world in data</a:t>
            </a:r>
            <a:r>
              <a:rPr lang="fr-FR" b="0" i="0">
                <a:solidFill>
                  <a:srgbClr val="222222"/>
                </a:solidFill>
                <a:latin typeface="Arial"/>
                <a:ea typeface="Arial"/>
                <a:cs typeface="Arial"/>
                <a:sym typeface="Arial"/>
              </a:rPr>
              <a:t>, juillet 2018). Le produit intérieur brut (PIB) mondial, indicateur usuel de la production de richesse, a quant à lui été multiplié par quinze (Max Roser, « Economic growth », </a:t>
            </a:r>
            <a:r>
              <a:rPr lang="fr-FR" b="0" i="1">
                <a:solidFill>
                  <a:srgbClr val="222222"/>
                </a:solidFill>
                <a:latin typeface="Arial"/>
                <a:ea typeface="Arial"/>
                <a:cs typeface="Arial"/>
                <a:sym typeface="Arial"/>
              </a:rPr>
              <a:t>Our world in data</a:t>
            </a:r>
            <a:r>
              <a:rPr lang="fr-FR" b="0" i="0">
                <a:solidFill>
                  <a:srgbClr val="222222"/>
                </a:solidFill>
                <a:latin typeface="Arial"/>
                <a:ea typeface="Arial"/>
                <a:cs typeface="Arial"/>
                <a:sym typeface="Arial"/>
              </a:rPr>
              <a:t>, 2019). Le nombre de voitures particulières en circulation a été multiplié par vingt-cinq, passant de quarante millions en 1945 à un milliard aujourd’hui (Statista, 2019). En 2018, à peine dix ans après la commercialisation du premier iPhone par Apple, 1,4 milliard d’unités étaient vendues, et trois milliards d’individus possédaient au moins un smartphone dans le monde (Statista, 2019). L’un des enjeux majeurs soulevés par les smartphones, dont la production est fortement consommatrice de ressources naturelles minéraux, concerne leur faible durée de vie (moins de deux ans en moyenne pour la France, selon une étude de Kantar Worldpanel, 2017).</a:t>
            </a:r>
            <a:endParaRPr/>
          </a:p>
          <a:p>
            <a:pPr marL="0" lvl="0" indent="0" algn="l" rtl="0">
              <a:spcBef>
                <a:spcPts val="0"/>
              </a:spcBef>
              <a:spcAft>
                <a:spcPts val="0"/>
              </a:spcAft>
              <a:buNone/>
            </a:pPr>
            <a:br>
              <a:rPr lang="fr-FR"/>
            </a:br>
            <a:endParaRPr/>
          </a:p>
          <a:p>
            <a:pPr marL="0" lvl="0" indent="0" algn="l" rtl="0">
              <a:spcBef>
                <a:spcPts val="0"/>
              </a:spcBef>
              <a:spcAft>
                <a:spcPts val="0"/>
              </a:spcAft>
              <a:buNone/>
            </a:pPr>
            <a:endParaRPr/>
          </a:p>
        </p:txBody>
      </p:sp>
      <p:sp>
        <p:nvSpPr>
          <p:cNvPr id="1019" name="Google Shape;1019;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185</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https://fr.wikipedia.org/wiki/GAFAM#cite_ref-:0_12-1</a:t>
            </a:r>
            <a:endParaRPr/>
          </a:p>
        </p:txBody>
      </p:sp>
      <p:sp>
        <p:nvSpPr>
          <p:cNvPr id="519" name="Google Shape;519;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192</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https://www.fondapol.org/etude/charles-antoine-schwerer-la-concurrence-au-defi-du-numerique/</a:t>
            </a:r>
            <a:endParaRPr/>
          </a:p>
        </p:txBody>
      </p:sp>
      <p:sp>
        <p:nvSpPr>
          <p:cNvPr id="484" name="Google Shape;48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193</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https://www.fondapol.org/etude/charles-antoine-schwerer-la-concurrence-au-defi-du-numerique/</a:t>
            </a:r>
            <a:endParaRPr/>
          </a:p>
        </p:txBody>
      </p:sp>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Dans l’espace public traditionnel, les « </a:t>
            </a:r>
            <a:r>
              <a:rPr lang="fr-FR" i="1"/>
              <a:t>gatekeepers</a:t>
            </a:r>
            <a:r>
              <a:rPr lang="fr-FR"/>
              <a:t> » filtrent l’information et la publient.</a:t>
            </a:r>
            <a:endParaRPr/>
          </a:p>
          <a:p>
            <a:pPr marL="0" lvl="0" indent="0" algn="l" rtl="0">
              <a:spcBef>
                <a:spcPts val="0"/>
              </a:spcBef>
              <a:spcAft>
                <a:spcPts val="0"/>
              </a:spcAft>
              <a:buNone/>
            </a:pPr>
            <a:r>
              <a:rPr lang="fr-FR"/>
              <a:t>L’ « espace public » peut signifier deux choses : 1) différence avec le privé, visibilité ; 2) caractère important pour tous, pour l’intérêt général, de l’information publiée.</a:t>
            </a:r>
            <a:endParaRPr/>
          </a:p>
          <a:p>
            <a:pPr marL="0" lvl="0" indent="0" algn="l" rtl="0">
              <a:spcBef>
                <a:spcPts val="0"/>
              </a:spcBef>
              <a:spcAft>
                <a:spcPts val="0"/>
              </a:spcAft>
              <a:buNone/>
            </a:pPr>
            <a:r>
              <a:rPr lang="fr-FR"/>
              <a:t>Sur Internet, la publication n’implique par l’intérêt collectif ni une forte visibilité (le filtre n’est pas binaire : être vu par beaucoup/ n’être pas vu). Cette visibilité va dépendre des algorithmes de classement.</a:t>
            </a:r>
            <a:endParaRPr/>
          </a:p>
        </p:txBody>
      </p:sp>
      <p:sp>
        <p:nvSpPr>
          <p:cNvPr id="719" name="Google Shape;719;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extLst>
      <p:ext uri="{BB962C8B-B14F-4D97-AF65-F5344CB8AC3E}">
        <p14:creationId xmlns:p14="http://schemas.microsoft.com/office/powerpoint/2010/main" val="2611899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https://www.fondapol.org/etude/charles-antoine-schwerer-la-concurrence-au-defi-du-numerique/</a:t>
            </a:r>
            <a:endParaRPr/>
          </a:p>
        </p:txBody>
      </p:sp>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196</a:t>
            </a:fld>
            <a:endParaRPr/>
          </a:p>
        </p:txBody>
      </p:sp>
    </p:spTree>
    <p:extLst>
      <p:ext uri="{BB962C8B-B14F-4D97-AF65-F5344CB8AC3E}">
        <p14:creationId xmlns:p14="http://schemas.microsoft.com/office/powerpoint/2010/main" val="12275501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https://www.fondapol.org/etude/charles-antoine-schwerer-la-concurrence-au-defi-du-numerique/</a:t>
            </a:r>
            <a:endParaRPr/>
          </a:p>
        </p:txBody>
      </p:sp>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197</a:t>
            </a:fld>
            <a:endParaRPr/>
          </a:p>
        </p:txBody>
      </p:sp>
    </p:spTree>
    <p:extLst>
      <p:ext uri="{BB962C8B-B14F-4D97-AF65-F5344CB8AC3E}">
        <p14:creationId xmlns:p14="http://schemas.microsoft.com/office/powerpoint/2010/main" val="9394772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620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3570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14082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 </a:t>
            </a:r>
            <a:endParaRPr/>
          </a:p>
          <a:p>
            <a:pPr marL="0" lvl="0" indent="0" algn="l" rtl="0">
              <a:spcBef>
                <a:spcPts val="0"/>
              </a:spcBef>
              <a:spcAft>
                <a:spcPts val="0"/>
              </a:spcAft>
              <a:buNone/>
            </a:pP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Un regard a posteriori sur le livre de Rifkin, dans un article du Monde :</a:t>
            </a:r>
            <a:endParaRPr/>
          </a:p>
          <a:p>
            <a:pPr marL="0" lvl="0" indent="0" algn="l" rtl="0">
              <a:spcBef>
                <a:spcPts val="0"/>
              </a:spcBef>
              <a:spcAft>
                <a:spcPts val="0"/>
              </a:spcAft>
              <a:buNone/>
            </a:pPr>
            <a:endParaRPr/>
          </a:p>
          <a:p>
            <a:pPr marL="0" lvl="0" indent="0" algn="l" rtl="0">
              <a:spcBef>
                <a:spcPts val="0"/>
              </a:spcBef>
              <a:spcAft>
                <a:spcPts val="0"/>
              </a:spcAft>
              <a:buNone/>
            </a:pPr>
            <a:r>
              <a:rPr lang="fr-FR"/>
              <a:t>« </a:t>
            </a:r>
            <a:r>
              <a:rPr lang="fr-FR" b="0">
                <a:solidFill>
                  <a:srgbClr val="2A303B"/>
                </a:solidFill>
                <a:latin typeface="Arial"/>
                <a:ea typeface="Arial"/>
                <a:cs typeface="Arial"/>
                <a:sym typeface="Arial"/>
              </a:rPr>
              <a:t>La fin du travail, le nerf de la guerre</a:t>
            </a:r>
            <a:endParaRPr/>
          </a:p>
          <a:p>
            <a:pPr marL="0" lvl="0" indent="0" algn="l" rtl="0">
              <a:spcBef>
                <a:spcPts val="0"/>
              </a:spcBef>
              <a:spcAft>
                <a:spcPts val="0"/>
              </a:spcAft>
              <a:buNone/>
            </a:pPr>
            <a:r>
              <a:rPr lang="fr-FR" b="0">
                <a:solidFill>
                  <a:srgbClr val="2A303B"/>
                </a:solidFill>
                <a:latin typeface="Arial"/>
                <a:ea typeface="Arial"/>
                <a:cs typeface="Arial"/>
                <a:sym typeface="Arial"/>
              </a:rPr>
              <a:t>Retours sur le futur (5/5). Des auteurs ont anticipé la société à venir dans des livres vendus à des milliers d’exemplaires. En 1997, Jeremy Rifkin théorisait ce qui allait inspirer la gauche française lors de nombreux débats politiques : la destruction des emplois par la technologie.</a:t>
            </a:r>
            <a:endParaRPr/>
          </a:p>
          <a:p>
            <a:pPr marL="0" lvl="0" indent="0" algn="l" rtl="0">
              <a:spcBef>
                <a:spcPts val="0"/>
              </a:spcBef>
              <a:spcAft>
                <a:spcPts val="0"/>
              </a:spcAft>
              <a:buNone/>
            </a:pPr>
            <a:r>
              <a:rPr lang="fr-FR">
                <a:solidFill>
                  <a:srgbClr val="717B8E"/>
                </a:solidFill>
                <a:latin typeface="Arial"/>
                <a:ea typeface="Arial"/>
                <a:cs typeface="Arial"/>
                <a:sym typeface="Arial"/>
              </a:rPr>
              <a:t>Par </a:t>
            </a:r>
            <a:r>
              <a:rPr lang="fr-FR" u="sng" strike="noStrike">
                <a:solidFill>
                  <a:schemeClr val="hlink"/>
                </a:solidFill>
                <a:latin typeface="Arial"/>
                <a:ea typeface="Arial"/>
                <a:cs typeface="Arial"/>
                <a:sym typeface="Arial"/>
                <a:hlinkClick r:id="rId3"/>
              </a:rPr>
              <a:t>Philippe Escande</a:t>
            </a:r>
            <a:endParaRPr>
              <a:solidFill>
                <a:srgbClr val="717B8E"/>
              </a:solidFill>
              <a:latin typeface="Arial"/>
              <a:ea typeface="Arial"/>
              <a:cs typeface="Arial"/>
              <a:sym typeface="Arial"/>
            </a:endParaRPr>
          </a:p>
          <a:p>
            <a:pPr marL="0" lvl="0" indent="0" algn="l" rtl="0">
              <a:spcBef>
                <a:spcPts val="0"/>
              </a:spcBef>
              <a:spcAft>
                <a:spcPts val="0"/>
              </a:spcAft>
              <a:buNone/>
            </a:pPr>
            <a:r>
              <a:rPr lang="fr-FR">
                <a:solidFill>
                  <a:srgbClr val="717B8E"/>
                </a:solidFill>
                <a:latin typeface="Arial"/>
                <a:ea typeface="Arial"/>
                <a:cs typeface="Arial"/>
                <a:sym typeface="Arial"/>
              </a:rPr>
              <a:t>Publié le 18 août 2017 à 18h00 - Mis à jour le 21 août 2017 à 14h17</a:t>
            </a:r>
            <a:endParaRPr/>
          </a:p>
          <a:p>
            <a:pPr marL="0" lvl="0" indent="0" algn="l" rtl="0">
              <a:spcBef>
                <a:spcPts val="0"/>
              </a:spcBef>
              <a:spcAft>
                <a:spcPts val="0"/>
              </a:spcAft>
              <a:buNone/>
            </a:pPr>
            <a:r>
              <a:rPr lang="fr-FR">
                <a:solidFill>
                  <a:srgbClr val="383F4E"/>
                </a:solidFill>
              </a:rPr>
              <a:t>Michel Rocard ne s’y était pas trompé : ce livre est </a:t>
            </a:r>
            <a:r>
              <a:rPr lang="fr-FR" i="1">
                <a:solidFill>
                  <a:srgbClr val="383F4E"/>
                </a:solidFill>
              </a:rPr>
              <a:t>« effrayant ». </a:t>
            </a:r>
            <a:r>
              <a:rPr lang="fr-FR">
                <a:solidFill>
                  <a:srgbClr val="383F4E"/>
                </a:solidFill>
              </a:rPr>
              <a:t>Dans la préface de l’édition française, il écrit qu’il est sidéré par l’ampleur du défi lancé par l’auteur de </a:t>
            </a:r>
            <a:r>
              <a:rPr lang="fr-FR" i="1">
                <a:solidFill>
                  <a:srgbClr val="383F4E"/>
                </a:solidFill>
              </a:rPr>
              <a:t>La Fin du travail </a:t>
            </a:r>
            <a:r>
              <a:rPr lang="fr-FR">
                <a:solidFill>
                  <a:srgbClr val="383F4E"/>
                </a:solidFill>
              </a:rPr>
              <a:t>(Jeremy Rifkin, La Découverte, 1997. Publication originale : </a:t>
            </a:r>
            <a:r>
              <a:rPr lang="fr-FR" i="1">
                <a:solidFill>
                  <a:srgbClr val="383F4E"/>
                </a:solidFill>
              </a:rPr>
              <a:t>The End of Work</a:t>
            </a:r>
            <a:r>
              <a:rPr lang="fr-FR">
                <a:solidFill>
                  <a:srgbClr val="383F4E"/>
                </a:solidFill>
              </a:rPr>
              <a:t>, 1995). Depuis plus de cinq mille ans, l’homme courbe l’échine sous le poids de ses obligations, et voilà que Jeremy Rifkin, spécialiste de prospective, annonce sa libération.</a:t>
            </a:r>
            <a:endParaRPr/>
          </a:p>
          <a:p>
            <a:pPr marL="0" lvl="0" indent="0" algn="l" rtl="0">
              <a:spcBef>
                <a:spcPts val="0"/>
              </a:spcBef>
              <a:spcAft>
                <a:spcPts val="0"/>
              </a:spcAft>
              <a:buNone/>
            </a:pPr>
            <a:r>
              <a:rPr lang="fr-FR" b="1">
                <a:solidFill>
                  <a:srgbClr val="026B9C"/>
                </a:solidFill>
              </a:rPr>
              <a:t>Lancé le siècle dernier, le débat a refait surface en France lors de la campagne présidentielle de 2017</a:t>
            </a:r>
            <a:endParaRPr/>
          </a:p>
          <a:p>
            <a:pPr marL="0" lvl="0" indent="0" algn="l" rtl="0">
              <a:spcBef>
                <a:spcPts val="0"/>
              </a:spcBef>
              <a:spcAft>
                <a:spcPts val="0"/>
              </a:spcAft>
              <a:buNone/>
            </a:pPr>
            <a:r>
              <a:rPr lang="fr-FR">
                <a:solidFill>
                  <a:srgbClr val="383F4E"/>
                </a:solidFill>
              </a:rPr>
              <a:t>Dans cet essai</a:t>
            </a:r>
            <a:r>
              <a:rPr lang="fr-FR" i="1">
                <a:solidFill>
                  <a:srgbClr val="383F4E"/>
                </a:solidFill>
              </a:rPr>
              <a:t> « torrentiel, déconcertant et parfois agaçant »</a:t>
            </a:r>
            <a:r>
              <a:rPr lang="fr-FR">
                <a:solidFill>
                  <a:srgbClr val="383F4E"/>
                </a:solidFill>
              </a:rPr>
              <a:t> – toujours selon Rocard –, l’auteur prédit que la technologie va progressivement faire disparaître la force de travail humaine et qu’il convient de s’y préparer en investissant massivement dans l’économie sociale. Il faut anticiper le chômage et l’extension de la misère, et aviver l’espoir de l’avènement d’une société moins marchande et plus solidaire.</a:t>
            </a:r>
            <a:endParaRPr/>
          </a:p>
          <a:p>
            <a:pPr marL="0" lvl="0" indent="0" algn="l" rtl="0">
              <a:spcBef>
                <a:spcPts val="0"/>
              </a:spcBef>
              <a:spcAft>
                <a:spcPts val="0"/>
              </a:spcAft>
              <a:buNone/>
            </a:pPr>
            <a:r>
              <a:rPr lang="fr-FR">
                <a:solidFill>
                  <a:srgbClr val="383F4E"/>
                </a:solidFill>
              </a:rPr>
              <a:t>Il est déconcertant de constater qu’un débat lancé il y a plus de vingt ans ait refait surface, en France, lors de la campagne présidentielle de 2017. Bien des idées du candidat du Parti socialiste, Benoît Hamon, résonnent étrangement avec celles proposées par Rifkin : les robots vont tuer l’emploi, un revenu universel est nécessaire et il faut renforcer un tiers secteur non marchand. L’Américain a multiplié ses disciples.</a:t>
            </a:r>
            <a:endParaRPr/>
          </a:p>
          <a:p>
            <a:pPr marL="0" lvl="0" indent="0" algn="l" rtl="0">
              <a:spcBef>
                <a:spcPts val="0"/>
              </a:spcBef>
              <a:spcAft>
                <a:spcPts val="0"/>
              </a:spcAft>
              <a:buNone/>
            </a:pPr>
            <a:r>
              <a:rPr lang="fr-FR">
                <a:solidFill>
                  <a:srgbClr val="383F4E"/>
                </a:solidFill>
              </a:rPr>
              <a:t>Vendu à 125 000 exemplaires aux Etats-Unis – ce qui est loin d’en faire un best-seller –, le livre a connu une belle carrière internationale. Traduit en dix-sept langues, il a lancé la carrière de son auteur et l’a installé dans le fauteuil confortable de prophète d’un monde nouveau, marqué par la triple révolution numérique, biologique et écologique.</a:t>
            </a:r>
            <a:endParaRPr/>
          </a:p>
          <a:p>
            <a:pPr marL="0" lvl="0" indent="0" algn="l" rtl="0">
              <a:spcBef>
                <a:spcPts val="0"/>
              </a:spcBef>
              <a:spcAft>
                <a:spcPts val="0"/>
              </a:spcAft>
              <a:buNone/>
            </a:pPr>
            <a:r>
              <a:rPr lang="fr-FR" b="1">
                <a:solidFill>
                  <a:srgbClr val="2A303B"/>
                </a:solidFill>
                <a:latin typeface="Arial"/>
                <a:ea typeface="Arial"/>
                <a:cs typeface="Arial"/>
                <a:sym typeface="Arial"/>
              </a:rPr>
              <a:t>Papy débonnaire</a:t>
            </a:r>
            <a:endParaRPr/>
          </a:p>
          <a:p>
            <a:pPr marL="0" lvl="0" indent="0" algn="l" rtl="0">
              <a:spcBef>
                <a:spcPts val="0"/>
              </a:spcBef>
              <a:spcAft>
                <a:spcPts val="0"/>
              </a:spcAft>
              <a:buNone/>
            </a:pPr>
            <a:r>
              <a:rPr lang="fr-FR">
                <a:solidFill>
                  <a:srgbClr val="383F4E"/>
                </a:solidFill>
              </a:rPr>
              <a:t>Son ouvrage précédent, </a:t>
            </a:r>
            <a:r>
              <a:rPr lang="fr-FR" i="1">
                <a:solidFill>
                  <a:srgbClr val="383F4E"/>
                </a:solidFill>
              </a:rPr>
              <a:t>Au-delà du bœuf </a:t>
            </a:r>
            <a:r>
              <a:rPr lang="fr-FR">
                <a:solidFill>
                  <a:srgbClr val="383F4E"/>
                </a:solidFill>
              </a:rPr>
              <a:t>(</a:t>
            </a:r>
            <a:r>
              <a:rPr lang="fr-FR" i="1">
                <a:solidFill>
                  <a:srgbClr val="383F4E"/>
                </a:solidFill>
              </a:rPr>
              <a:t>Beyond Beef</a:t>
            </a:r>
            <a:r>
              <a:rPr lang="fr-FR">
                <a:solidFill>
                  <a:srgbClr val="383F4E"/>
                </a:solidFill>
              </a:rPr>
              <a:t>, Dutton Adult, 1992), plaidoyer d’un végétarien convaincu qui dénonce la consommation de viande et l’élevage bovin, ne laissait pas prévoir qu’il allait s’attaquer aussi abruptement à l’un des fondements de l’activité humaine. Douceur du regard, calvitie de notaire et moustache de sergent-major, on lui donnerait le Bon Dieu sans confession.</a:t>
            </a:r>
            <a:endParaRPr/>
          </a:p>
          <a:p>
            <a:pPr marL="0" lvl="0" indent="0" algn="l" rtl="0">
              <a:spcBef>
                <a:spcPts val="0"/>
              </a:spcBef>
              <a:spcAft>
                <a:spcPts val="0"/>
              </a:spcAft>
              <a:buNone/>
            </a:pPr>
            <a:r>
              <a:rPr lang="fr-FR" b="1">
                <a:solidFill>
                  <a:srgbClr val="026B9C"/>
                </a:solidFill>
              </a:rPr>
              <a:t>« Le socialisme de Rifkin est aussi américain que la tarte aux pommes »</a:t>
            </a:r>
            <a:endParaRPr/>
          </a:p>
          <a:p>
            <a:pPr marL="0" lvl="0" indent="0" algn="l" rtl="0">
              <a:spcBef>
                <a:spcPts val="0"/>
              </a:spcBef>
              <a:spcAft>
                <a:spcPts val="0"/>
              </a:spcAft>
              <a:buNone/>
            </a:pPr>
            <a:r>
              <a:rPr lang="fr-FR">
                <a:solidFill>
                  <a:srgbClr val="383F4E"/>
                </a:solidFill>
              </a:rPr>
              <a:t>Un révolutionnaire se cache pourtant derrière Jeremy Rifkin, ce papy débonnaire aux costumes soignés et aux pochettes de soie assorties. Son premier engagement, celui qui déterminera tout le reste, a lieu en 1967 quand, jeune diplômé en droit, il organise la première manifestation nationale contre la guerre au Vietnam. Plus tard, il épouse la cause de la lutte contre les manipulations génétiques. Il trouble, avec ses camarades, les cénacles de l’Académie des sciences, en déployant ses banderoles et en chantant </a:t>
            </a:r>
            <a:r>
              <a:rPr lang="fr-FR" i="1">
                <a:solidFill>
                  <a:srgbClr val="383F4E"/>
                </a:solidFill>
              </a:rPr>
              <a:t>« Nous ne voulons pas être clonés »</a:t>
            </a:r>
            <a:r>
              <a:rPr lang="fr-FR">
                <a:solidFill>
                  <a:srgbClr val="383F4E"/>
                </a:solidFill>
              </a:rPr>
              <a:t>, sur l’air de l’hymne aux droits civiques (</a:t>
            </a:r>
            <a:r>
              <a:rPr lang="fr-FR" i="1">
                <a:solidFill>
                  <a:srgbClr val="383F4E"/>
                </a:solidFill>
              </a:rPr>
              <a:t>We Shall not Be Moved</a:t>
            </a:r>
            <a:r>
              <a:rPr lang="fr-FR">
                <a:solidFill>
                  <a:srgbClr val="383F4E"/>
                </a:solidFill>
              </a:rPr>
              <a:t>).</a:t>
            </a:r>
            <a:endParaRPr/>
          </a:p>
          <a:p>
            <a:pPr marL="0" lvl="0" indent="0" algn="l" rtl="0">
              <a:spcBef>
                <a:spcPts val="0"/>
              </a:spcBef>
              <a:spcAft>
                <a:spcPts val="0"/>
              </a:spcAft>
              <a:buNone/>
            </a:pPr>
            <a:r>
              <a:rPr lang="fr-FR">
                <a:solidFill>
                  <a:srgbClr val="383F4E"/>
                </a:solidFill>
              </a:rPr>
              <a:t>En 1977, dans le </a:t>
            </a:r>
            <a:r>
              <a:rPr lang="fr-FR" i="1">
                <a:solidFill>
                  <a:srgbClr val="383F4E"/>
                </a:solidFill>
              </a:rPr>
              <a:t>Library Journal,</a:t>
            </a:r>
            <a:r>
              <a:rPr lang="fr-FR">
                <a:solidFill>
                  <a:srgbClr val="383F4E"/>
                </a:solidFill>
              </a:rPr>
              <a:t> le critique Ken Nash presse le destin de ce jeune homme qui n’avait pourtant produit qu’un seul livre (</a:t>
            </a:r>
            <a:r>
              <a:rPr lang="fr-FR" i="1">
                <a:solidFill>
                  <a:srgbClr val="383F4E"/>
                </a:solidFill>
              </a:rPr>
              <a:t>Own Your Own Job</a:t>
            </a:r>
            <a:r>
              <a:rPr lang="fr-FR">
                <a:solidFill>
                  <a:srgbClr val="383F4E"/>
                </a:solidFill>
              </a:rPr>
              <a:t>, Bantam Books, 1977)</a:t>
            </a:r>
            <a:r>
              <a:rPr lang="fr-FR" i="1">
                <a:solidFill>
                  <a:srgbClr val="383F4E"/>
                </a:solidFill>
              </a:rPr>
              <a:t> </a:t>
            </a:r>
            <a:r>
              <a:rPr lang="fr-FR">
                <a:solidFill>
                  <a:srgbClr val="383F4E"/>
                </a:solidFill>
              </a:rPr>
              <a:t>: </a:t>
            </a:r>
            <a:r>
              <a:rPr lang="fr-FR" i="1">
                <a:solidFill>
                  <a:srgbClr val="383F4E"/>
                </a:solidFill>
              </a:rPr>
              <a:t>« Le socialisme de Rifkin est aussi américain que la tarte aux pommes</a:t>
            </a:r>
            <a:r>
              <a:rPr lang="fr-FR">
                <a:solidFill>
                  <a:srgbClr val="383F4E"/>
                </a:solidFill>
              </a:rPr>
              <a:t>, écrit Nash.</a:t>
            </a:r>
            <a:r>
              <a:rPr lang="fr-FR" i="1">
                <a:solidFill>
                  <a:srgbClr val="383F4E"/>
                </a:solidFill>
              </a:rPr>
              <a:t> Il est peut-être notre plus talentueux vulgarisateur d’idées radicales. </a:t>
            </a:r>
            <a:r>
              <a:rPr lang="fr-FR">
                <a:solidFill>
                  <a:srgbClr val="383F4E"/>
                </a:solidFill>
              </a:rPr>
              <a:t>» La France va adorer.</a:t>
            </a:r>
            <a:endParaRPr/>
          </a:p>
          <a:p>
            <a:pPr marL="0" lvl="0" indent="0" algn="l" rtl="0">
              <a:spcBef>
                <a:spcPts val="0"/>
              </a:spcBef>
              <a:spcAft>
                <a:spcPts val="0"/>
              </a:spcAft>
              <a:buNone/>
            </a:pPr>
            <a:r>
              <a:rPr lang="fr-FR" b="1">
                <a:solidFill>
                  <a:srgbClr val="2A303B"/>
                </a:solidFill>
                <a:latin typeface="Arial"/>
                <a:ea typeface="Arial"/>
                <a:cs typeface="Arial"/>
                <a:sym typeface="Arial"/>
              </a:rPr>
              <a:t>Multiples retirages</a:t>
            </a:r>
            <a:endParaRPr/>
          </a:p>
          <a:p>
            <a:pPr marL="0" lvl="0" indent="0" algn="l" rtl="0">
              <a:spcBef>
                <a:spcPts val="0"/>
              </a:spcBef>
              <a:spcAft>
                <a:spcPts val="0"/>
              </a:spcAft>
              <a:buNone/>
            </a:pPr>
            <a:r>
              <a:rPr lang="fr-FR">
                <a:solidFill>
                  <a:srgbClr val="383F4E"/>
                </a:solidFill>
              </a:rPr>
              <a:t>Quelques mois après la publication de </a:t>
            </a:r>
            <a:r>
              <a:rPr lang="fr-FR" i="1">
                <a:solidFill>
                  <a:srgbClr val="383F4E"/>
                </a:solidFill>
              </a:rPr>
              <a:t>The End of Work</a:t>
            </a:r>
            <a:r>
              <a:rPr lang="fr-FR">
                <a:solidFill>
                  <a:srgbClr val="383F4E"/>
                </a:solidFill>
              </a:rPr>
              <a:t>, le sociologue français Alain Caillé dévore le livre et rêve d’une édition française. Théoricien du don et militant de l’anti-utilitarisme, alternative humaniste au libéralisme et au marxisme, il retrouve ses thèmes dans l’ouvrage de Rifkin : l’impasse de l’économie marchande qui exclut de l’emploi et la nécessité d’encourager l’économie solidaire.</a:t>
            </a:r>
            <a:endParaRPr/>
          </a:p>
          <a:p>
            <a:pPr marL="0" lvl="0" indent="0" algn="l" rtl="0">
              <a:spcBef>
                <a:spcPts val="0"/>
              </a:spcBef>
              <a:spcAft>
                <a:spcPts val="0"/>
              </a:spcAft>
              <a:buNone/>
            </a:pPr>
            <a:r>
              <a:rPr lang="fr-FR" b="1">
                <a:solidFill>
                  <a:srgbClr val="026B9C"/>
                </a:solidFill>
              </a:rPr>
              <a:t>L’essayiste a été l’invité d’honneur d’une conférence organisée par Philippe Séguin à Epinal, son fief des Vosges</a:t>
            </a:r>
            <a:endParaRPr/>
          </a:p>
          <a:p>
            <a:pPr marL="0" lvl="0" indent="0" algn="l" rtl="0">
              <a:spcBef>
                <a:spcPts val="0"/>
              </a:spcBef>
              <a:spcAft>
                <a:spcPts val="0"/>
              </a:spcAft>
              <a:buNone/>
            </a:pPr>
            <a:r>
              <a:rPr lang="fr-FR">
                <a:solidFill>
                  <a:srgbClr val="383F4E"/>
                </a:solidFill>
              </a:rPr>
              <a:t>Il fait le siège de son éditeur, La Découverte, pour le convaincre de le publier. </a:t>
            </a:r>
            <a:r>
              <a:rPr lang="fr-FR" i="1">
                <a:solidFill>
                  <a:srgbClr val="383F4E"/>
                </a:solidFill>
              </a:rPr>
              <a:t>« Ça ne se vendra pas »</a:t>
            </a:r>
            <a:r>
              <a:rPr lang="fr-FR">
                <a:solidFill>
                  <a:srgbClr val="383F4E"/>
                </a:solidFill>
              </a:rPr>
              <a:t>, le prévient François Gèze, le patron de la maison. A tort : il a vendu plus de 30 000 exemplaires la première année de sa sortie, sans compter les multiples retirages, qui élèvent le nombre à 57 000. </a:t>
            </a:r>
            <a:r>
              <a:rPr lang="fr-FR" i="1">
                <a:solidFill>
                  <a:srgbClr val="383F4E"/>
                </a:solidFill>
              </a:rPr>
              <a:t>« Et il s’en vend toujours aujourd’hui »,</a:t>
            </a:r>
            <a:r>
              <a:rPr lang="fr-FR">
                <a:solidFill>
                  <a:srgbClr val="383F4E"/>
                </a:solidFill>
              </a:rPr>
              <a:t> pointe l’éditeur. Il faut dire qu’il avait réussi à convaincre son ami Michel Rocard de préfacer l’ouvrage.</a:t>
            </a:r>
            <a:endParaRPr/>
          </a:p>
          <a:p>
            <a:pPr marL="0" lvl="0" indent="0" algn="l" rtl="0">
              <a:spcBef>
                <a:spcPts val="0"/>
              </a:spcBef>
              <a:spcAft>
                <a:spcPts val="0"/>
              </a:spcAft>
              <a:buNone/>
            </a:pPr>
            <a:r>
              <a:rPr lang="fr-FR">
                <a:solidFill>
                  <a:srgbClr val="383F4E"/>
                </a:solidFill>
              </a:rPr>
              <a:t>Philippe Séguin, à l’époque président de l’Assemblée nationale (1993-1997) et autre amoureux du débat sur le travail, avait décliné car Jeremy Rifkin exerce déjà sur le personnel politique, français comme européen, un attrait indéniable. Comme si ses idées originales ouvraient de nouveaux horizons à des décideurs en panne de solutions nouvelles. Avant la sortie de l’édition française, il était l’invité d’honneur d’une conférence de deux jours organisée par Philippe Séguin à Epinal, son fief des Vosges, rassemblant leaders syndicaux et chefs d’entreprise.</a:t>
            </a:r>
            <a:endParaRPr/>
          </a:p>
          <a:p>
            <a:pPr marL="0" lvl="0" indent="0" algn="l" rtl="0">
              <a:spcBef>
                <a:spcPts val="0"/>
              </a:spcBef>
              <a:spcAft>
                <a:spcPts val="0"/>
              </a:spcAft>
              <a:buNone/>
            </a:pPr>
            <a:r>
              <a:rPr lang="fr-FR" b="1">
                <a:solidFill>
                  <a:srgbClr val="2A303B"/>
                </a:solidFill>
                <a:latin typeface="Arial"/>
                <a:ea typeface="Arial"/>
                <a:cs typeface="Arial"/>
                <a:sym typeface="Arial"/>
              </a:rPr>
              <a:t>« Nouvel esprit de paresse »</a:t>
            </a:r>
            <a:endParaRPr/>
          </a:p>
          <a:p>
            <a:pPr marL="0" lvl="0" indent="0" algn="l" rtl="0">
              <a:spcBef>
                <a:spcPts val="0"/>
              </a:spcBef>
              <a:spcAft>
                <a:spcPts val="0"/>
              </a:spcAft>
              <a:buNone/>
            </a:pPr>
            <a:r>
              <a:rPr lang="fr-FR">
                <a:solidFill>
                  <a:srgbClr val="383F4E"/>
                </a:solidFill>
              </a:rPr>
              <a:t>Le succès de l’ouvrage est aussi dû à un concours de circonstances exceptionnel : rincés par une crise qui n’en finit pas en ce milieu des années 1990, les Français sont en proie au doute. «</a:t>
            </a:r>
            <a:r>
              <a:rPr lang="fr-FR" i="1">
                <a:solidFill>
                  <a:srgbClr val="383F4E"/>
                </a:solidFill>
              </a:rPr>
              <a:t> Contre le chômage, on a tout essayé »</a:t>
            </a:r>
            <a:r>
              <a:rPr lang="fr-FR">
                <a:solidFill>
                  <a:srgbClr val="383F4E"/>
                </a:solidFill>
              </a:rPr>
              <a:t>, reconnaît, en 1993, le président François Mitterrand. On imagine alors la disparition de l’emploi. Un an avant la traduction de Rifkin, la sociologue et philosophe Dominique Méda publie </a:t>
            </a:r>
            <a:r>
              <a:rPr lang="fr-FR" i="1">
                <a:solidFill>
                  <a:srgbClr val="383F4E"/>
                </a:solidFill>
              </a:rPr>
              <a:t>Le Travail, une valeur en voie de disparition </a:t>
            </a:r>
            <a:r>
              <a:rPr lang="fr-FR">
                <a:solidFill>
                  <a:srgbClr val="383F4E"/>
                </a:solidFill>
              </a:rPr>
              <a:t>(Alto, 1995)</a:t>
            </a:r>
            <a:r>
              <a:rPr lang="fr-FR" i="1">
                <a:solidFill>
                  <a:srgbClr val="383F4E"/>
                </a:solidFill>
              </a:rPr>
              <a:t>. </a:t>
            </a:r>
            <a:r>
              <a:rPr lang="fr-FR">
                <a:solidFill>
                  <a:srgbClr val="383F4E"/>
                </a:solidFill>
              </a:rPr>
              <a:t>Un tabou saute. La droite hurle à l’Assemblée face à ce</a:t>
            </a:r>
            <a:r>
              <a:rPr lang="fr-FR" i="1">
                <a:solidFill>
                  <a:srgbClr val="383F4E"/>
                </a:solidFill>
              </a:rPr>
              <a:t> « nouvel esprit de paresse »</a:t>
            </a:r>
            <a:r>
              <a:rPr lang="fr-FR">
                <a:solidFill>
                  <a:srgbClr val="383F4E"/>
                </a:solidFill>
              </a:rPr>
              <a:t>.</a:t>
            </a:r>
            <a:endParaRPr/>
          </a:p>
          <a:p>
            <a:pPr marL="0" lvl="0" indent="0" algn="l" rtl="0">
              <a:spcBef>
                <a:spcPts val="0"/>
              </a:spcBef>
              <a:spcAft>
                <a:spcPts val="0"/>
              </a:spcAft>
              <a:buNone/>
            </a:pPr>
            <a:r>
              <a:rPr lang="fr-FR">
                <a:solidFill>
                  <a:srgbClr val="383F4E"/>
                </a:solidFill>
              </a:rPr>
              <a:t>Dans le même temps, la romancière Viviane Forrester fait un tabac avec son </a:t>
            </a:r>
            <a:r>
              <a:rPr lang="fr-FR" i="1">
                <a:solidFill>
                  <a:srgbClr val="383F4E"/>
                </a:solidFill>
              </a:rPr>
              <a:t>Horreur économique </a:t>
            </a:r>
            <a:r>
              <a:rPr lang="fr-FR">
                <a:solidFill>
                  <a:srgbClr val="383F4E"/>
                </a:solidFill>
              </a:rPr>
              <a:t>(Fayard, 350 000 exemplaires)</a:t>
            </a:r>
            <a:r>
              <a:rPr lang="fr-FR" i="1">
                <a:solidFill>
                  <a:srgbClr val="383F4E"/>
                </a:solidFill>
              </a:rPr>
              <a:t>. </a:t>
            </a:r>
            <a:r>
              <a:rPr lang="fr-FR">
                <a:solidFill>
                  <a:srgbClr val="383F4E"/>
                </a:solidFill>
              </a:rPr>
              <a:t>L’entreprise n’est plus tendance, le débat s’installe à gauche. Mais nous sommes en France, et l’argumentaire économique promu par Rifkin vire à la controverse philosophique.</a:t>
            </a:r>
            <a:endParaRPr/>
          </a:p>
          <a:p>
            <a:pPr marL="0" lvl="0" indent="0" algn="l" rtl="0">
              <a:spcBef>
                <a:spcPts val="0"/>
              </a:spcBef>
              <a:spcAft>
                <a:spcPts val="0"/>
              </a:spcAft>
              <a:buNone/>
            </a:pPr>
            <a:r>
              <a:rPr lang="fr-FR" b="1">
                <a:solidFill>
                  <a:srgbClr val="026B9C"/>
                </a:solidFill>
              </a:rPr>
              <a:t>Il s’agit d’affirmer que le travail ne constitue pas l’essence de l’homme et que l’entreprise ne doit pas être son seul horizon</a:t>
            </a:r>
            <a:endParaRPr/>
          </a:p>
          <a:p>
            <a:pPr marL="0" lvl="0" indent="0" algn="l" rtl="0">
              <a:spcBef>
                <a:spcPts val="0"/>
              </a:spcBef>
              <a:spcAft>
                <a:spcPts val="0"/>
              </a:spcAft>
              <a:buNone/>
            </a:pPr>
            <a:r>
              <a:rPr lang="fr-FR">
                <a:solidFill>
                  <a:srgbClr val="383F4E"/>
                </a:solidFill>
              </a:rPr>
              <a:t>Pour Méda, comme pour André Gorz et d’autres penseurs de gauche, la question du progrès technologique n’est pas centrale. Il s’agit d’affirmer que le travail, valeur réhabilitée au XVIII</a:t>
            </a:r>
            <a:r>
              <a:rPr lang="fr-FR" baseline="30000">
                <a:solidFill>
                  <a:srgbClr val="383F4E"/>
                </a:solidFill>
              </a:rPr>
              <a:t>e</a:t>
            </a:r>
            <a:r>
              <a:rPr lang="fr-FR">
                <a:solidFill>
                  <a:srgbClr val="383F4E"/>
                </a:solidFill>
              </a:rPr>
              <a:t> siècle avec les Lumières, ne constitue pas l’essence de l’homme et que l’entreprise ne doit pas être son seul horizon. Il convient d’en réduire la durée pour se consacrer à d’autres activités plus épanouissantes : la famille, la communauté, l’enrichissement intellectuel… La conclusion est identique à celle de l’Américain mais prend d’autres chemins.</a:t>
            </a:r>
            <a:endParaRPr/>
          </a:p>
          <a:p>
            <a:pPr marL="0" lvl="0" indent="0" algn="l" rtl="0">
              <a:spcBef>
                <a:spcPts val="0"/>
              </a:spcBef>
              <a:spcAft>
                <a:spcPts val="0"/>
              </a:spcAft>
              <a:buNone/>
            </a:pPr>
            <a:r>
              <a:rPr lang="fr-FR" i="1">
                <a:solidFill>
                  <a:srgbClr val="383F4E"/>
                </a:solidFill>
              </a:rPr>
              <a:t>« Je ne dis pas que le travail va disparaître,</a:t>
            </a:r>
            <a:r>
              <a:rPr lang="fr-FR">
                <a:solidFill>
                  <a:srgbClr val="383F4E"/>
                </a:solidFill>
              </a:rPr>
              <a:t> assure la sociologue, </a:t>
            </a:r>
            <a:r>
              <a:rPr lang="fr-FR" i="1">
                <a:solidFill>
                  <a:srgbClr val="383F4E"/>
                </a:solidFill>
              </a:rPr>
              <a:t>mais je souhaite qu’il prenne moins de place. »</a:t>
            </a:r>
            <a:r>
              <a:rPr lang="fr-FR">
                <a:solidFill>
                  <a:srgbClr val="383F4E"/>
                </a:solidFill>
              </a:rPr>
              <a:t> Une idée que partage également l’économiste Gilbert Cette, professeur à l’université d’Aix-Marseille, et qu’il traduit en des termes plus économiques :</a:t>
            </a:r>
            <a:endParaRPr/>
          </a:p>
          <a:p>
            <a:pPr marL="0" lvl="0" indent="0" algn="l" rtl="0">
              <a:spcBef>
                <a:spcPts val="0"/>
              </a:spcBef>
              <a:spcAft>
                <a:spcPts val="0"/>
              </a:spcAft>
              <a:buNone/>
            </a:pPr>
            <a:r>
              <a:rPr lang="fr-FR" i="1">
                <a:solidFill>
                  <a:srgbClr val="717B8E"/>
                </a:solidFill>
              </a:rPr>
              <a:t>« Augmenter le temps de loisirs est une forme de redistribution des gains de productivité. »</a:t>
            </a:r>
            <a:endParaRPr/>
          </a:p>
          <a:p>
            <a:pPr marL="0" lvl="0" indent="0" algn="l" rtl="0">
              <a:spcBef>
                <a:spcPts val="0"/>
              </a:spcBef>
              <a:spcAft>
                <a:spcPts val="0"/>
              </a:spcAft>
              <a:buNone/>
            </a:pPr>
            <a:r>
              <a:rPr lang="fr-FR" b="1">
                <a:solidFill>
                  <a:srgbClr val="2A303B"/>
                </a:solidFill>
                <a:latin typeface="Arial"/>
                <a:ea typeface="Arial"/>
                <a:cs typeface="Arial"/>
                <a:sym typeface="Arial"/>
              </a:rPr>
              <a:t>Déprime des salariés</a:t>
            </a:r>
            <a:endParaRPr/>
          </a:p>
          <a:p>
            <a:pPr marL="0" lvl="0" indent="0" algn="l" rtl="0">
              <a:spcBef>
                <a:spcPts val="0"/>
              </a:spcBef>
              <a:spcAft>
                <a:spcPts val="0"/>
              </a:spcAft>
              <a:buNone/>
            </a:pPr>
            <a:r>
              <a:rPr lang="fr-FR">
                <a:solidFill>
                  <a:srgbClr val="383F4E"/>
                </a:solidFill>
              </a:rPr>
              <a:t>A ces données s’ajoutent une déprime des salariés (le plus grand succès des éditions La Découverte à cette époque sera d’ailleurs </a:t>
            </a:r>
            <a:r>
              <a:rPr lang="fr-FR" i="1">
                <a:solidFill>
                  <a:srgbClr val="383F4E"/>
                </a:solidFill>
              </a:rPr>
              <a:t>Le Harcèlement moral</a:t>
            </a:r>
            <a:r>
              <a:rPr lang="fr-FR">
                <a:solidFill>
                  <a:srgbClr val="383F4E"/>
                </a:solidFill>
              </a:rPr>
              <a:t>, de Marie-France Hirigoyen, en 1998, vendu à 600 000 exemplaires…) et une réflexion à gauche qui s’oriente de plus en plus vers la réduction du temps de travail.</a:t>
            </a:r>
            <a:endParaRPr/>
          </a:p>
          <a:p>
            <a:pPr marL="0" lvl="0" indent="0" algn="l" rtl="0">
              <a:spcBef>
                <a:spcPts val="0"/>
              </a:spcBef>
              <a:spcAft>
                <a:spcPts val="0"/>
              </a:spcAft>
              <a:buNone/>
            </a:pPr>
            <a:r>
              <a:rPr lang="fr-FR" b="1">
                <a:solidFill>
                  <a:srgbClr val="026B9C"/>
                </a:solidFill>
              </a:rPr>
              <a:t>En 1997, la gauche propose la réduction du temps de travail, soufflée à Martine Aubry par Dominique Strauss-Kahn</a:t>
            </a:r>
            <a:endParaRPr/>
          </a:p>
          <a:p>
            <a:pPr marL="0" lvl="0" indent="0" algn="l" rtl="0">
              <a:spcBef>
                <a:spcPts val="0"/>
              </a:spcBef>
              <a:spcAft>
                <a:spcPts val="0"/>
              </a:spcAft>
              <a:buNone/>
            </a:pPr>
            <a:r>
              <a:rPr lang="fr-FR">
                <a:solidFill>
                  <a:srgbClr val="383F4E"/>
                </a:solidFill>
              </a:rPr>
              <a:t>A la faveur de la dissolution du Parlement par Jacques Chirac en 1997, la gauche, exsangue cinq ans plus tôt, revient au pouvoir. A court d’idées neuves, elle saute sur la réduction du temps de travail, soufflée à Martine Aubry par Dominique Strauss-Kahn. Gilbert Cette intègre le cabinet de la ministre et donne une réalité à ce vieux rêve.</a:t>
            </a:r>
            <a:endParaRPr/>
          </a:p>
          <a:p>
            <a:pPr marL="0" lvl="0" indent="0" algn="l" rtl="0">
              <a:spcBef>
                <a:spcPts val="0"/>
              </a:spcBef>
              <a:spcAft>
                <a:spcPts val="0"/>
              </a:spcAft>
              <a:buNone/>
            </a:pPr>
            <a:r>
              <a:rPr lang="fr-FR">
                <a:solidFill>
                  <a:srgbClr val="383F4E"/>
                </a:solidFill>
              </a:rPr>
              <a:t>Jeremy Rifkin ne pouvait imaginer pareille consécration : la plus importante réforme sociale de l’après-guerre en France, mise en route deux ans après la parution de son livre qui en faisait l’apologie ! Pourtant, la destruction des emplois par la technologie, thèse principale du livre, n’a pas abouti à une disparition du travail mais à sa transformation. Le drame que décrivait si bien l’auteur n’était pas celui de la fin du salariat mais de la désindustrialisation.</a:t>
            </a:r>
            <a:endParaRPr/>
          </a:p>
          <a:p>
            <a:pPr marL="0" lvl="0" indent="0" algn="l" rtl="0">
              <a:spcBef>
                <a:spcPts val="0"/>
              </a:spcBef>
              <a:spcAft>
                <a:spcPts val="0"/>
              </a:spcAft>
              <a:buNone/>
            </a:pPr>
            <a:r>
              <a:rPr lang="fr-FR" b="1">
                <a:solidFill>
                  <a:srgbClr val="2A303B"/>
                </a:solidFill>
                <a:latin typeface="Arial"/>
                <a:ea typeface="Arial"/>
                <a:cs typeface="Arial"/>
                <a:sym typeface="Arial"/>
              </a:rPr>
              <a:t>Légitimité du débat</a:t>
            </a:r>
            <a:endParaRPr/>
          </a:p>
          <a:p>
            <a:pPr marL="0" lvl="0" indent="0" algn="l" rtl="0">
              <a:spcBef>
                <a:spcPts val="0"/>
              </a:spcBef>
              <a:spcAft>
                <a:spcPts val="0"/>
              </a:spcAft>
              <a:buNone/>
            </a:pPr>
            <a:r>
              <a:rPr lang="fr-FR">
                <a:solidFill>
                  <a:srgbClr val="383F4E"/>
                </a:solidFill>
              </a:rPr>
              <a:t>Et si le débat revient aujourd’hui avec la peur de l’avènement des robots, la plupart des spécialistes en rejettent l’idée, de surcroît contredite par les faits : vingt ans après sa prédiction funeste, le taux de chômage mondial est plus bas qu’à l’époque (1 % de moins) ! Vieille opposition du scientifique face au vulgarisateur qui noircit le trait pour mieux vendre son message au risque de le déformer…</a:t>
            </a:r>
            <a:endParaRPr/>
          </a:p>
          <a:p>
            <a:pPr marL="0" lvl="0" indent="0" algn="l" rtl="0">
              <a:spcBef>
                <a:spcPts val="0"/>
              </a:spcBef>
              <a:spcAft>
                <a:spcPts val="0"/>
              </a:spcAft>
              <a:buNone/>
            </a:pPr>
            <a:r>
              <a:rPr lang="fr-FR" i="1">
                <a:solidFill>
                  <a:srgbClr val="383F4E"/>
                </a:solidFill>
              </a:rPr>
              <a:t>« Monsieur Rifkin est un charlatan ! C’est un consultant qui a eu le flair d’enfourcher, au bon moment, les grandes peurs collectives de notre fin de siècle : les risques liés au progrès technologique et le chômage »</a:t>
            </a:r>
            <a:r>
              <a:rPr lang="fr-FR">
                <a:solidFill>
                  <a:srgbClr val="383F4E"/>
                </a:solidFill>
              </a:rPr>
              <a:t>, lançait Olivier Blanchard, ancien chef économiste au FMI et enseignant au MIT, l’un des rares de sa profession qui soit entré dans le débat. Les autres ont préféré l’ignorer.</a:t>
            </a:r>
            <a:endParaRPr/>
          </a:p>
          <a:p>
            <a:pPr marL="0" lvl="0" indent="0" algn="l" rtl="0">
              <a:spcBef>
                <a:spcPts val="0"/>
              </a:spcBef>
              <a:spcAft>
                <a:spcPts val="0"/>
              </a:spcAft>
              <a:buNone/>
            </a:pPr>
            <a:r>
              <a:rPr lang="fr-FR" b="1">
                <a:solidFill>
                  <a:srgbClr val="026B9C"/>
                </a:solidFill>
              </a:rPr>
              <a:t>« Il est parfois utile d’entendre des opinions qui ne sont pas contraintes par une discipline ou par des faits scientifiques »</a:t>
            </a:r>
            <a:endParaRPr/>
          </a:p>
          <a:p>
            <a:pPr marL="0" lvl="0" indent="0" algn="l" rtl="0">
              <a:spcBef>
                <a:spcPts val="0"/>
              </a:spcBef>
              <a:spcAft>
                <a:spcPts val="0"/>
              </a:spcAft>
              <a:buNone/>
            </a:pPr>
            <a:r>
              <a:rPr lang="fr-FR">
                <a:solidFill>
                  <a:srgbClr val="383F4E"/>
                </a:solidFill>
              </a:rPr>
              <a:t>Jennifer Hunt est l’une des plus grands spécialistes du travail aux Etats-Unis. Elle fut chef économiste au ministère du travail américain pendant la mandature de Barack Obama. </a:t>
            </a:r>
            <a:r>
              <a:rPr lang="fr-FR" i="1">
                <a:solidFill>
                  <a:srgbClr val="383F4E"/>
                </a:solidFill>
              </a:rPr>
              <a:t>« J’étais professeure à l’université Yale à l’époque</a:t>
            </a:r>
            <a:r>
              <a:rPr lang="fr-FR">
                <a:solidFill>
                  <a:srgbClr val="383F4E"/>
                </a:solidFill>
              </a:rPr>
              <a:t>, dit-elle.</a:t>
            </a:r>
            <a:r>
              <a:rPr lang="fr-FR" i="1">
                <a:solidFill>
                  <a:srgbClr val="383F4E"/>
                </a:solidFill>
              </a:rPr>
              <a:t> Nous ne le connaissions même pas. En 1995, nous sortions de la récession, c’était le début de la nouvelle économie et la croissance de l’emploi était très rapide. »</a:t>
            </a:r>
            <a:r>
              <a:rPr lang="fr-FR">
                <a:solidFill>
                  <a:srgbClr val="383F4E"/>
                </a:solidFill>
              </a:rPr>
              <a:t> Tout juste reconnaît-elle qu’il est parfois utile </a:t>
            </a:r>
            <a:r>
              <a:rPr lang="fr-FR" i="1">
                <a:solidFill>
                  <a:srgbClr val="383F4E"/>
                </a:solidFill>
              </a:rPr>
              <a:t>« d’avoir des gens qui ne sont pas contraints par une discipline et par des faits scientifiques »</a:t>
            </a:r>
            <a:r>
              <a:rPr lang="fr-FR">
                <a:solidFill>
                  <a:srgbClr val="383F4E"/>
                </a:solidFill>
              </a:rPr>
              <a:t>. Pour l’économiste Daniel Cohen, </a:t>
            </a:r>
            <a:r>
              <a:rPr lang="fr-FR" i="1">
                <a:solidFill>
                  <a:srgbClr val="383F4E"/>
                </a:solidFill>
              </a:rPr>
              <a:t>« Ce livre est arrivé à un moment de grande fatigue. Il est faux de dire que le travail disparaît, mais le débat sur la finalité de celui-ci est légitime ».</a:t>
            </a:r>
            <a:endParaRPr>
              <a:solidFill>
                <a:srgbClr val="383F4E"/>
              </a:solidFill>
            </a:endParaRPr>
          </a:p>
          <a:p>
            <a:pPr marL="0" lvl="0" indent="0" algn="l" rtl="0">
              <a:spcBef>
                <a:spcPts val="0"/>
              </a:spcBef>
              <a:spcAft>
                <a:spcPts val="0"/>
              </a:spcAft>
              <a:buNone/>
            </a:pPr>
            <a:r>
              <a:rPr lang="fr-FR" b="1">
                <a:solidFill>
                  <a:srgbClr val="2A303B"/>
                </a:solidFill>
                <a:latin typeface="Arial"/>
                <a:ea typeface="Arial"/>
                <a:cs typeface="Arial"/>
                <a:sym typeface="Arial"/>
              </a:rPr>
              <a:t>Conférences convoitées</a:t>
            </a:r>
            <a:endParaRPr/>
          </a:p>
          <a:p>
            <a:pPr marL="0" lvl="0" indent="0" algn="l" rtl="0">
              <a:spcBef>
                <a:spcPts val="0"/>
              </a:spcBef>
              <a:spcAft>
                <a:spcPts val="0"/>
              </a:spcAft>
              <a:buNone/>
            </a:pPr>
            <a:r>
              <a:rPr lang="fr-FR">
                <a:solidFill>
                  <a:srgbClr val="383F4E"/>
                </a:solidFill>
              </a:rPr>
              <a:t>C’est finalement le destin des Rifkin, Attali ou Minc de saisir l’air du temps, de lire beaucoup et de former, à partir de cela, des idées bien plus audacieuses que celles de la communauté scientifique… Et d’en faire commerce. Les conférences de Jeremy Rifkin, réclamées par toutes les grandes entreprises et organisations mondiales, se monnayent entre 20 000 et 40 000 euros.</a:t>
            </a:r>
            <a:endParaRPr/>
          </a:p>
          <a:p>
            <a:pPr marL="0" lvl="0" indent="0" algn="l" rtl="0">
              <a:spcBef>
                <a:spcPts val="0"/>
              </a:spcBef>
              <a:spcAft>
                <a:spcPts val="0"/>
              </a:spcAft>
              <a:buNone/>
            </a:pPr>
            <a:r>
              <a:rPr lang="fr-FR" b="1">
                <a:solidFill>
                  <a:srgbClr val="026B9C"/>
                </a:solidFill>
              </a:rPr>
              <a:t>Les missions sont facturées entre 350 000 et 450 000 euros, soit le coût de construction… d’un rond-point</a:t>
            </a:r>
            <a:endParaRPr/>
          </a:p>
          <a:p>
            <a:pPr marL="0" lvl="0" indent="0" algn="l" rtl="0">
              <a:spcBef>
                <a:spcPts val="0"/>
              </a:spcBef>
              <a:spcAft>
                <a:spcPts val="0"/>
              </a:spcAft>
              <a:buNone/>
            </a:pPr>
            <a:r>
              <a:rPr lang="fr-FR">
                <a:solidFill>
                  <a:srgbClr val="383F4E"/>
                </a:solidFill>
              </a:rPr>
              <a:t>Sa société de conseil enchaîne les contrats avec la Commission européenne, le gouvernement allemand, la ville de La Haye, le Luxembourg, la région des Hauts-de-France… Les missions sont facturées entre 350 000 et 450 000 euros – </a:t>
            </a:r>
            <a:r>
              <a:rPr lang="fr-FR" i="1">
                <a:solidFill>
                  <a:srgbClr val="383F4E"/>
                </a:solidFill>
              </a:rPr>
              <a:t>« Le prix d’un rond-point »</a:t>
            </a:r>
            <a:r>
              <a:rPr lang="fr-FR">
                <a:solidFill>
                  <a:srgbClr val="383F4E"/>
                </a:solidFill>
              </a:rPr>
              <a:t>, tempère modestement le prospectiviste –. </a:t>
            </a:r>
            <a:r>
              <a:rPr lang="fr-FR" i="1">
                <a:solidFill>
                  <a:srgbClr val="383F4E"/>
                </a:solidFill>
              </a:rPr>
              <a:t>« Sa notoriété et son charisme nous ont permis de rassembler tous les acteurs de la région autour d’un projet mobilisateur »</a:t>
            </a:r>
            <a:r>
              <a:rPr lang="fr-FR">
                <a:solidFill>
                  <a:srgbClr val="383F4E"/>
                </a:solidFill>
              </a:rPr>
              <a:t>, insiste l’ancien ministre Philippe Vasseur, qui a monté avec lui le projet de « Troisième révolution industrielle » pour les Hauts-de-France.</a:t>
            </a:r>
            <a:endParaRPr/>
          </a:p>
          <a:p>
            <a:pPr marL="0" lvl="0" indent="0" algn="l" rtl="0">
              <a:spcBef>
                <a:spcPts val="0"/>
              </a:spcBef>
              <a:spcAft>
                <a:spcPts val="0"/>
              </a:spcAft>
              <a:buNone/>
            </a:pPr>
            <a:r>
              <a:rPr lang="fr-FR" i="1">
                <a:solidFill>
                  <a:srgbClr val="383F4E"/>
                </a:solidFill>
              </a:rPr>
              <a:t>La Fin du travail</a:t>
            </a:r>
            <a:r>
              <a:rPr lang="fr-FR">
                <a:solidFill>
                  <a:srgbClr val="383F4E"/>
                </a:solidFill>
              </a:rPr>
              <a:t> a permis à Rifkin de gagner ses galons de millénariste en chef. Après la fin du bœuf et celle du travail, sont intervenues celles de la propriété (</a:t>
            </a:r>
            <a:r>
              <a:rPr lang="fr-FR" i="1">
                <a:solidFill>
                  <a:srgbClr val="383F4E"/>
                </a:solidFill>
              </a:rPr>
              <a:t>L’Age de l’accès,</a:t>
            </a:r>
            <a:r>
              <a:rPr lang="fr-FR">
                <a:solidFill>
                  <a:srgbClr val="383F4E"/>
                </a:solidFill>
              </a:rPr>
              <a:t> La Découverte, 2005) et des énergies fossiles (</a:t>
            </a:r>
            <a:r>
              <a:rPr lang="fr-FR" i="1">
                <a:solidFill>
                  <a:srgbClr val="383F4E"/>
                </a:solidFill>
              </a:rPr>
              <a:t>La Troisième Révolution industrielle, </a:t>
            </a:r>
            <a:r>
              <a:rPr lang="fr-FR">
                <a:solidFill>
                  <a:srgbClr val="383F4E"/>
                </a:solidFill>
              </a:rPr>
              <a:t>Les Liens qui libèrent, 2012). Il prédit maintenant la fin du capitalisme par sa dissolution dans le collaboratif (</a:t>
            </a:r>
            <a:r>
              <a:rPr lang="fr-FR" i="1">
                <a:solidFill>
                  <a:srgbClr val="383F4E"/>
                </a:solidFill>
              </a:rPr>
              <a:t>La Nouvelle Société du coût marginal zéro,</a:t>
            </a:r>
            <a:r>
              <a:rPr lang="fr-FR">
                <a:solidFill>
                  <a:srgbClr val="383F4E"/>
                </a:solidFill>
              </a:rPr>
              <a:t> Babel, 2016)</a:t>
            </a:r>
            <a:r>
              <a:rPr lang="fr-FR" i="1">
                <a:solidFill>
                  <a:srgbClr val="383F4E"/>
                </a:solidFill>
              </a:rPr>
              <a:t>,</a:t>
            </a:r>
            <a:r>
              <a:rPr lang="fr-FR">
                <a:solidFill>
                  <a:srgbClr val="383F4E"/>
                </a:solidFill>
              </a:rPr>
              <a:t> voire la fin de l’espèce humaine, si l’on ne prend pas de mesure contre le réchauffement climatique.</a:t>
            </a:r>
            <a:endParaRPr/>
          </a:p>
          <a:p>
            <a:pPr marL="0" lvl="0" indent="0" algn="l" rtl="0">
              <a:spcBef>
                <a:spcPts val="0"/>
              </a:spcBef>
              <a:spcAft>
                <a:spcPts val="0"/>
              </a:spcAft>
              <a:buNone/>
            </a:pPr>
            <a:r>
              <a:rPr lang="fr-FR">
                <a:solidFill>
                  <a:srgbClr val="383F4E"/>
                </a:solidFill>
              </a:rPr>
              <a:t>Des idées fortes qui retentissent dans une Europe en proie aux doutes existentiels. </a:t>
            </a:r>
            <a:r>
              <a:rPr lang="fr-FR" i="1">
                <a:solidFill>
                  <a:srgbClr val="383F4E"/>
                </a:solidFill>
              </a:rPr>
              <a:t>« Si je devais renaître, j’aimerais que ce soit en France ou en Italie »</a:t>
            </a:r>
            <a:r>
              <a:rPr lang="fr-FR">
                <a:solidFill>
                  <a:srgbClr val="383F4E"/>
                </a:solidFill>
              </a:rPr>
              <a:t>, a coutume de lancer Jeremy Rifkin. Il en est déjà le citoyen de cœur et, avec ses certitudes, il est au moins le prophète d’un monde incertain. »</a:t>
            </a: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Voici ce que dit Daniel Cohen dans une conférence de 2017 (https://www.youtube.com/watch?v=EzNQ2w98u5s)  : “</a:t>
            </a:r>
            <a:r>
              <a:rPr lang="fr-FR" sz="1800">
                <a:latin typeface="Times New Roman"/>
                <a:ea typeface="Times New Roman"/>
                <a:cs typeface="Times New Roman"/>
                <a:sym typeface="Times New Roman"/>
              </a:rPr>
              <a:t>Nous sommes en plein désarroi sur la compréhension de la période que nous vivons. On peut se rassurer en, disant que nous sommes au milieu d’une nouvelle au milieu d’une nouvelle révolution industrielle, la troisième. Il y en a eu une à la fin du XVIIIe siècle, c’était la révolution de la machine à vapeur, il y en a eu une à la fin du XIXe siècle, c’était la révolution de l’électricité. Nous sommes à nouveau dans une révolution industrielle, celle du numérique.</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raison pour laquelle nous sommes en plein désarroi, dans la vie politique, avec la montée du populisme qui fait partie de notre environnement, nous ne savons pas encore comment l’interpréter et chacun ne sait pas encore quelle sera sa place. Nous manquons de repères.</a:t>
            </a:r>
            <a:endParaRPr/>
          </a:p>
          <a:p>
            <a:pPr marL="0" lvl="0" indent="0" algn="l" rtl="0">
              <a:spcBef>
                <a:spcPts val="0"/>
              </a:spcBef>
              <a:spcAft>
                <a:spcPts val="0"/>
              </a:spcAft>
              <a:buNone/>
            </a:pPr>
            <a:r>
              <a:rPr lang="fr-FR" sz="1800">
                <a:latin typeface="Times New Roman"/>
                <a:ea typeface="Times New Roman"/>
                <a:cs typeface="Times New Roman"/>
                <a:sym typeface="Times New Roman"/>
              </a:rPr>
              <a:t>Les économistes font partie de ceux dont on n’attend qu’ils nous disent où on va. Mais sont déchirés par des chapelles. Il y a les croyants, ceux qui pensent que cette révolution numérique va nous amener vers un monde croissance, de pouvoir d’achat et d’emploi. Et il y a une autre moitié qui est de l’autre côté, qui pense que nous vivons une période de profond pessimisme, avec la fin du travail, la fin de la croissance.</a:t>
            </a:r>
            <a:endParaRPr/>
          </a:p>
          <a:p>
            <a:pPr marL="0" lvl="0" indent="0" algn="l" rtl="0">
              <a:spcBef>
                <a:spcPts val="0"/>
              </a:spcBef>
              <a:spcAft>
                <a:spcPts val="0"/>
              </a:spcAft>
              <a:buNone/>
            </a:pPr>
            <a:r>
              <a:rPr lang="fr-FR" sz="1800">
                <a:latin typeface="Times New Roman"/>
                <a:ea typeface="Times New Roman"/>
                <a:cs typeface="Times New Roman"/>
                <a:sym typeface="Times New Roman"/>
              </a:rPr>
              <a:t>1) Les optimistes, les croyants, les schumpétériens :</a:t>
            </a:r>
            <a:endParaRPr/>
          </a:p>
          <a:p>
            <a:pPr marL="0" lvl="0" indent="0" algn="l" rtl="0">
              <a:spcBef>
                <a:spcPts val="0"/>
              </a:spcBef>
              <a:spcAft>
                <a:spcPts val="0"/>
              </a:spcAft>
              <a:buNone/>
            </a:pPr>
            <a:r>
              <a:rPr lang="fr-FR" sz="1800">
                <a:latin typeface="Times New Roman"/>
                <a:ea typeface="Times New Roman"/>
                <a:cs typeface="Times New Roman"/>
                <a:sym typeface="Times New Roman"/>
              </a:rPr>
              <a:t>Nous vivons dans un mode en expansion. Ces techno-optimistes, ces théoriciens de la croissance endogène, sont menés par Ray Kurzweil. Les grandes dates de l’histoire humaine se rapprochent, le temps s’accélère. Homo erectus apparaît il y a 2 millions d’années. Homo sapiens, 200 000 ans. L’agriculture 10 000 ans. L’électricité, 10 ans. Les Smartphone, 10 ans. Les grandes étapes arrivent 10 fois plus vite. L’espèce humaine peut-elle y survivre.</a:t>
            </a:r>
            <a:endParaRPr/>
          </a:p>
          <a:p>
            <a:pPr marL="0" lvl="0" indent="0" algn="l" rtl="0">
              <a:spcBef>
                <a:spcPts val="0"/>
              </a:spcBef>
              <a:spcAft>
                <a:spcPts val="0"/>
              </a:spcAft>
              <a:buNone/>
            </a:pPr>
            <a:r>
              <a:rPr lang="fr-FR" sz="1800">
                <a:latin typeface="Times New Roman"/>
                <a:ea typeface="Times New Roman"/>
                <a:cs typeface="Times New Roman"/>
                <a:sym typeface="Times New Roman"/>
              </a:rPr>
              <a:t>Kurzweil illustre le phénomène par la loi de Moore. La puissance des micro-processeurs est multipliée par deux tous les 18 mois. Si elle s’était appliquée à la taille des immeubles, le plus grand immeuble pourrait aller jusqu’à la lune. Célèbre anecdote de l’inventeur du jeu d’échec. Quand on arrive à la première de l’échiquier, l’empereur ne se rend pas compte qu’il a été berné par l’inventeur. On est encore dans un grand champ de riz. Pour Kurzweil, nous sommes en train de rentrer dans cette seconde moitié de l’échiquier.</a:t>
            </a:r>
            <a:endParaRPr/>
          </a:p>
          <a:p>
            <a:pPr marL="0" lvl="0" indent="0" algn="l" rtl="0">
              <a:spcBef>
                <a:spcPts val="0"/>
              </a:spcBef>
              <a:spcAft>
                <a:spcPts val="0"/>
              </a:spcAft>
              <a:buNone/>
            </a:pPr>
            <a:r>
              <a:rPr lang="fr-FR" sz="1800">
                <a:latin typeface="Times New Roman"/>
                <a:ea typeface="Times New Roman"/>
                <a:cs typeface="Times New Roman"/>
                <a:sym typeface="Times New Roman"/>
              </a:rPr>
              <a:t>Nous allons approcher du point de singularité : nous passerons de l’autre côté de l’espèce humaine. En 2050, on pourra faire rentrer dans une clé USB la totalité de l’intelligence humaine contenue dans un cerveau. On pourra envisager l’immortalité. Si on continue à ce rythme, en 2070, c’est toute l’intelligence de l’ensemble des 10 milliards d’humain qui tiendra dans une clé USB. L’homme tiendra sa revanche sur sa finitude : l’intelligence humaine saturera l’univers. Kurzweil est le chef de file du transhumanisme.</a:t>
            </a:r>
            <a:endParaRPr/>
          </a:p>
          <a:p>
            <a:pPr marL="0" lvl="0" indent="0" algn="l" rtl="0">
              <a:spcBef>
                <a:spcPts val="0"/>
              </a:spcBef>
              <a:spcAft>
                <a:spcPts val="0"/>
              </a:spcAft>
              <a:buNone/>
            </a:pPr>
            <a:r>
              <a:rPr lang="fr-FR" sz="1800">
                <a:latin typeface="Times New Roman"/>
                <a:ea typeface="Times New Roman"/>
                <a:cs typeface="Times New Roman"/>
                <a:sym typeface="Times New Roman"/>
              </a:rPr>
              <a:t>On ne prend pas vraiment  au sérieux. Mais aux États-Unis, cela a beaucoup de crédit. Les autorités scientifiques américaines le prennent très au sérieux. Le ministère de la Défense est très intéressé par la fusion des humains et des robots.</a:t>
            </a:r>
            <a:endParaRPr/>
          </a:p>
          <a:p>
            <a:pPr marL="0" lvl="0" indent="0" algn="l" rtl="0">
              <a:spcBef>
                <a:spcPts val="0"/>
              </a:spcBef>
              <a:spcAft>
                <a:spcPts val="0"/>
              </a:spcAft>
              <a:buNone/>
            </a:pPr>
            <a:r>
              <a:rPr lang="fr-FR" sz="1800">
                <a:latin typeface="Times New Roman"/>
                <a:ea typeface="Times New Roman"/>
                <a:cs typeface="Times New Roman"/>
                <a:sym typeface="Times New Roman"/>
              </a:rPr>
              <a:t>2) Les économistes pessimistes :</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révolution numérique ne tient pas ses promesses. Le plus célèbre d’entre eux c’est Robert Gordon, ou Larry Summers qui a relancé le concept de stagnation séculaire. Depuis 30 ans, il n’y a que de la décélération de la croissance économique. Elle valait 3% dans les années 80, elle est passée à moins de 1% en Europe. La révolution numérique ne tient donc pas ses promesses en termes de croissance. </a:t>
            </a:r>
            <a:endParaRPr/>
          </a:p>
          <a:p>
            <a:pPr marL="0" lvl="0" indent="0" algn="l" rtl="0">
              <a:spcBef>
                <a:spcPts val="0"/>
              </a:spcBef>
              <a:spcAft>
                <a:spcPts val="0"/>
              </a:spcAft>
              <a:buNone/>
            </a:pPr>
            <a:r>
              <a:rPr lang="fr-FR" sz="1800">
                <a:latin typeface="Times New Roman"/>
                <a:ea typeface="Times New Roman"/>
                <a:cs typeface="Times New Roman"/>
                <a:sym typeface="Times New Roman"/>
              </a:rPr>
              <a:t>En dehors de l’Europe, le Japon est sur un rythme de croissance faible. Aux États-Unis, pour 90% de la population américaine, la croissance économique est nulle. Ce sont les 10% les plus riches qui ont capté toute la croissance, et la moitié a été captée par le 1%. On peut ainsi continuer. C’est une propriété fractale.</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question centrale est celle du travail.</a:t>
            </a:r>
            <a:endParaRPr/>
          </a:p>
          <a:p>
            <a:pPr marL="0" lvl="0" indent="0" algn="l" rtl="0">
              <a:spcBef>
                <a:spcPts val="0"/>
              </a:spcBef>
              <a:spcAft>
                <a:spcPts val="0"/>
              </a:spcAft>
              <a:buNone/>
            </a:pPr>
            <a:r>
              <a:rPr lang="fr-FR" sz="1800">
                <a:latin typeface="Times New Roman"/>
                <a:ea typeface="Times New Roman"/>
                <a:cs typeface="Times New Roman"/>
                <a:sym typeface="Times New Roman"/>
              </a:rPr>
              <a:t>Deux interprétations possibles de ce que font les technologies dans l’histoire humaine et aujourd’hui.</a:t>
            </a:r>
            <a:endParaRPr/>
          </a:p>
          <a:p>
            <a:pPr marL="0" lvl="0" indent="0" algn="l" rtl="0">
              <a:spcBef>
                <a:spcPts val="0"/>
              </a:spcBef>
              <a:spcAft>
                <a:spcPts val="0"/>
              </a:spcAft>
              <a:buNone/>
            </a:pPr>
            <a:r>
              <a:rPr lang="fr-FR" sz="1800">
                <a:latin typeface="Times New Roman"/>
                <a:ea typeface="Times New Roman"/>
                <a:cs typeface="Times New Roman"/>
                <a:sym typeface="Times New Roman"/>
              </a:rPr>
              <a:t>- L’une est de dire que les technologiques sont complémentaires du travail humain.</a:t>
            </a:r>
            <a:endParaRPr/>
          </a:p>
          <a:p>
            <a:pPr marL="0" lvl="0" indent="0" algn="l" rtl="0">
              <a:spcBef>
                <a:spcPts val="0"/>
              </a:spcBef>
              <a:spcAft>
                <a:spcPts val="0"/>
              </a:spcAft>
              <a:buNone/>
            </a:pPr>
            <a:r>
              <a:rPr lang="fr-FR" sz="1800">
                <a:latin typeface="Times New Roman"/>
                <a:ea typeface="Times New Roman"/>
                <a:cs typeface="Times New Roman"/>
                <a:sym typeface="Times New Roman"/>
              </a:rPr>
              <a:t>- Une autre interprétation, c’est que les technologies sont substituables l’une à l’autre. Si c’est substituable, alors la croissance économique est plus faible.</a:t>
            </a:r>
            <a:endParaRPr/>
          </a:p>
          <a:p>
            <a:pPr marL="0" lvl="0" indent="0" algn="l" rtl="0">
              <a:spcBef>
                <a:spcPts val="0"/>
              </a:spcBef>
              <a:spcAft>
                <a:spcPts val="0"/>
              </a:spcAft>
              <a:buNone/>
            </a:pPr>
            <a:r>
              <a:rPr lang="fr-FR" sz="1800">
                <a:latin typeface="Times New Roman"/>
                <a:ea typeface="Times New Roman"/>
                <a:cs typeface="Times New Roman"/>
                <a:sym typeface="Times New Roman"/>
              </a:rPr>
              <a:t>Là, on ne peut pas avoir de diagnostic en général, cela dépend des technologies. Le diagnostic qu’on doit faire aujourd’hui, c’est que pour l’instant, il y a plus de remplacement que de complémentarité. </a:t>
            </a:r>
            <a:endParaRPr/>
          </a:p>
          <a:p>
            <a:pPr marL="0" lvl="0" indent="0" algn="l" rtl="0">
              <a:spcBef>
                <a:spcPts val="0"/>
              </a:spcBef>
              <a:spcAft>
                <a:spcPts val="0"/>
              </a:spcAft>
              <a:buNone/>
            </a:pPr>
            <a:r>
              <a:rPr lang="fr-FR" sz="1800">
                <a:latin typeface="Times New Roman"/>
                <a:ea typeface="Times New Roman"/>
                <a:cs typeface="Times New Roman"/>
                <a:sym typeface="Times New Roman"/>
              </a:rPr>
              <a:t>Si l’on veut se projeter dans l’avenir, on peut revenir sur un événement décisif et symptomatique de l’évolution des nouvelles technologies, jour ou Garry Kasparov a été battu par l’intelligence de Deep Blue d’IBM. Mais Kasparov a inventé une nouvelle tradition d’oppositions free-style : un ordinateur et un humain peuvent combattre. la meilleure paire, ce n’est pas le champion du monde avec le plus grand ordinateur, mais ce sont de bons professionnels de l’informatique, de bons joueurs avec un ordinateur de puissance modérée. C’est un excellent modèle de complémentarité.</a:t>
            </a:r>
            <a:endParaRPr/>
          </a:p>
          <a:p>
            <a:pPr marL="0" lvl="0" indent="0" algn="l" rtl="0">
              <a:spcBef>
                <a:spcPts val="0"/>
              </a:spcBef>
              <a:spcAft>
                <a:spcPts val="0"/>
              </a:spcAft>
              <a:buNone/>
            </a:pPr>
            <a:r>
              <a:rPr lang="fr-FR" sz="1800">
                <a:latin typeface="Times New Roman"/>
                <a:ea typeface="Times New Roman"/>
                <a:cs typeface="Times New Roman"/>
                <a:sym typeface="Times New Roman"/>
              </a:rPr>
              <a:t>Toute la question du XXIe siècle, c’est où cette complémentarité va avoir lieu ? Est-ce qu’elle va se faire en haut de l’échelle sociale : traders, patrons, etc. Ou bien elle va se faire en bas ? Ou bien au milieu de la distribution des revenus ? Aujourd’hui la classe moyenne est la grande perdante de cette révolution technologique. Tout l’espoir du XXIe siècle, c’est de penser que de nouvelles tâches pourront être complémentaires des technologies. En revanche, la poursuite des inégalités conduira à une catastrophe politique dont on voit les prémisses.”</a:t>
            </a:r>
            <a:endParaRPr sz="1800">
              <a:latin typeface="Times New Roman"/>
              <a:ea typeface="Times New Roman"/>
              <a:cs typeface="Times New Roman"/>
              <a:sym typeface="Times New Roman"/>
            </a:endParaRPr>
          </a:p>
          <a:p>
            <a:pPr marL="0" lvl="0" indent="0" algn="l" rtl="0">
              <a:spcBef>
                <a:spcPts val="0"/>
              </a:spcBef>
              <a:spcAft>
                <a:spcPts val="0"/>
              </a:spcAft>
              <a:buNone/>
            </a:pPr>
            <a:r>
              <a:rPr lang="fr-FR" sz="1800">
                <a:latin typeface="Times New Roman"/>
                <a:ea typeface="Times New Roman"/>
                <a:cs typeface="Times New Roman"/>
                <a:sym typeface="Times New Roman"/>
              </a:rPr>
              <a:t> </a:t>
            </a:r>
            <a:endParaRPr/>
          </a:p>
          <a:p>
            <a:pPr marL="0" lvl="0" indent="0" algn="l" rtl="0">
              <a:spcBef>
                <a:spcPts val="0"/>
              </a:spcBef>
              <a:spcAft>
                <a:spcPts val="0"/>
              </a:spcAft>
              <a:buNone/>
            </a:pPr>
            <a:endParaRPr/>
          </a:p>
        </p:txBody>
      </p:sp>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204</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 </a:t>
            </a:r>
            <a:endParaRPr/>
          </a:p>
          <a:p>
            <a:pPr marL="0" lvl="0" indent="0" algn="l" rtl="0">
              <a:spcBef>
                <a:spcPts val="0"/>
              </a:spcBef>
              <a:spcAft>
                <a:spcPts val="0"/>
              </a:spcAft>
              <a:buNone/>
            </a:pP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Un regard a posteriori sur le livre de Rifkin, dans un article du Monde :</a:t>
            </a:r>
            <a:endParaRPr/>
          </a:p>
          <a:p>
            <a:pPr marL="0" lvl="0" indent="0" algn="l" rtl="0">
              <a:spcBef>
                <a:spcPts val="0"/>
              </a:spcBef>
              <a:spcAft>
                <a:spcPts val="0"/>
              </a:spcAft>
              <a:buNone/>
            </a:pPr>
            <a:endParaRPr/>
          </a:p>
          <a:p>
            <a:pPr marL="0" lvl="0" indent="0" algn="l" rtl="0">
              <a:spcBef>
                <a:spcPts val="0"/>
              </a:spcBef>
              <a:spcAft>
                <a:spcPts val="0"/>
              </a:spcAft>
              <a:buNone/>
            </a:pPr>
            <a:r>
              <a:rPr lang="fr-FR"/>
              <a:t>« </a:t>
            </a:r>
            <a:r>
              <a:rPr lang="fr-FR" b="0">
                <a:solidFill>
                  <a:srgbClr val="2A303B"/>
                </a:solidFill>
                <a:latin typeface="Arial"/>
                <a:ea typeface="Arial"/>
                <a:cs typeface="Arial"/>
                <a:sym typeface="Arial"/>
              </a:rPr>
              <a:t>La fin du travail, le nerf de la guerre</a:t>
            </a:r>
            <a:endParaRPr/>
          </a:p>
          <a:p>
            <a:pPr marL="0" lvl="0" indent="0" algn="l" rtl="0">
              <a:spcBef>
                <a:spcPts val="0"/>
              </a:spcBef>
              <a:spcAft>
                <a:spcPts val="0"/>
              </a:spcAft>
              <a:buNone/>
            </a:pPr>
            <a:r>
              <a:rPr lang="fr-FR" b="0">
                <a:solidFill>
                  <a:srgbClr val="2A303B"/>
                </a:solidFill>
                <a:latin typeface="Arial"/>
                <a:ea typeface="Arial"/>
                <a:cs typeface="Arial"/>
                <a:sym typeface="Arial"/>
              </a:rPr>
              <a:t>Retours sur le futur (5/5). Des auteurs ont anticipé la société à venir dans des livres vendus à des milliers d’exemplaires. En 1997, Jeremy Rifkin théorisait ce qui allait inspirer la gauche française lors de nombreux débats politiques : la destruction des emplois par la technologie.</a:t>
            </a:r>
            <a:endParaRPr/>
          </a:p>
          <a:p>
            <a:pPr marL="0" lvl="0" indent="0" algn="l" rtl="0">
              <a:spcBef>
                <a:spcPts val="0"/>
              </a:spcBef>
              <a:spcAft>
                <a:spcPts val="0"/>
              </a:spcAft>
              <a:buNone/>
            </a:pPr>
            <a:r>
              <a:rPr lang="fr-FR">
                <a:solidFill>
                  <a:srgbClr val="717B8E"/>
                </a:solidFill>
                <a:latin typeface="Arial"/>
                <a:ea typeface="Arial"/>
                <a:cs typeface="Arial"/>
                <a:sym typeface="Arial"/>
              </a:rPr>
              <a:t>Par </a:t>
            </a:r>
            <a:r>
              <a:rPr lang="fr-FR" u="sng" strike="noStrike">
                <a:solidFill>
                  <a:schemeClr val="hlink"/>
                </a:solidFill>
                <a:latin typeface="Arial"/>
                <a:ea typeface="Arial"/>
                <a:cs typeface="Arial"/>
                <a:sym typeface="Arial"/>
                <a:hlinkClick r:id="rId3"/>
              </a:rPr>
              <a:t>Philippe Escande</a:t>
            </a:r>
            <a:endParaRPr>
              <a:solidFill>
                <a:srgbClr val="717B8E"/>
              </a:solidFill>
              <a:latin typeface="Arial"/>
              <a:ea typeface="Arial"/>
              <a:cs typeface="Arial"/>
              <a:sym typeface="Arial"/>
            </a:endParaRPr>
          </a:p>
          <a:p>
            <a:pPr marL="0" lvl="0" indent="0" algn="l" rtl="0">
              <a:spcBef>
                <a:spcPts val="0"/>
              </a:spcBef>
              <a:spcAft>
                <a:spcPts val="0"/>
              </a:spcAft>
              <a:buNone/>
            </a:pPr>
            <a:r>
              <a:rPr lang="fr-FR">
                <a:solidFill>
                  <a:srgbClr val="717B8E"/>
                </a:solidFill>
                <a:latin typeface="Arial"/>
                <a:ea typeface="Arial"/>
                <a:cs typeface="Arial"/>
                <a:sym typeface="Arial"/>
              </a:rPr>
              <a:t>Publié le 18 août 2017 à 18h00 - Mis à jour le 21 août 2017 à 14h17</a:t>
            </a:r>
            <a:endParaRPr/>
          </a:p>
          <a:p>
            <a:pPr marL="0" lvl="0" indent="0" algn="l" rtl="0">
              <a:spcBef>
                <a:spcPts val="0"/>
              </a:spcBef>
              <a:spcAft>
                <a:spcPts val="0"/>
              </a:spcAft>
              <a:buNone/>
            </a:pPr>
            <a:r>
              <a:rPr lang="fr-FR">
                <a:solidFill>
                  <a:srgbClr val="383F4E"/>
                </a:solidFill>
              </a:rPr>
              <a:t>Michel Rocard ne s’y était pas trompé : ce livre est </a:t>
            </a:r>
            <a:r>
              <a:rPr lang="fr-FR" i="1">
                <a:solidFill>
                  <a:srgbClr val="383F4E"/>
                </a:solidFill>
              </a:rPr>
              <a:t>« effrayant ». </a:t>
            </a:r>
            <a:r>
              <a:rPr lang="fr-FR">
                <a:solidFill>
                  <a:srgbClr val="383F4E"/>
                </a:solidFill>
              </a:rPr>
              <a:t>Dans la préface de l’édition française, il écrit qu’il est sidéré par l’ampleur du défi lancé par l’auteur de </a:t>
            </a:r>
            <a:r>
              <a:rPr lang="fr-FR" i="1">
                <a:solidFill>
                  <a:srgbClr val="383F4E"/>
                </a:solidFill>
              </a:rPr>
              <a:t>La Fin du travail </a:t>
            </a:r>
            <a:r>
              <a:rPr lang="fr-FR">
                <a:solidFill>
                  <a:srgbClr val="383F4E"/>
                </a:solidFill>
              </a:rPr>
              <a:t>(Jeremy Rifkin, La Découverte, 1997. Publication originale : </a:t>
            </a:r>
            <a:r>
              <a:rPr lang="fr-FR" i="1">
                <a:solidFill>
                  <a:srgbClr val="383F4E"/>
                </a:solidFill>
              </a:rPr>
              <a:t>The End of Work</a:t>
            </a:r>
            <a:r>
              <a:rPr lang="fr-FR">
                <a:solidFill>
                  <a:srgbClr val="383F4E"/>
                </a:solidFill>
              </a:rPr>
              <a:t>, 1995). Depuis plus de cinq mille ans, l’homme courbe l’échine sous le poids de ses obligations, et voilà que Jeremy Rifkin, spécialiste de prospective, annonce sa libération.</a:t>
            </a:r>
            <a:endParaRPr/>
          </a:p>
          <a:p>
            <a:pPr marL="0" lvl="0" indent="0" algn="l" rtl="0">
              <a:spcBef>
                <a:spcPts val="0"/>
              </a:spcBef>
              <a:spcAft>
                <a:spcPts val="0"/>
              </a:spcAft>
              <a:buNone/>
            </a:pPr>
            <a:r>
              <a:rPr lang="fr-FR" b="1">
                <a:solidFill>
                  <a:srgbClr val="026B9C"/>
                </a:solidFill>
              </a:rPr>
              <a:t>Lancé le siècle dernier, le débat a refait surface en France lors de la campagne présidentielle de 2017</a:t>
            </a:r>
            <a:endParaRPr/>
          </a:p>
          <a:p>
            <a:pPr marL="0" lvl="0" indent="0" algn="l" rtl="0">
              <a:spcBef>
                <a:spcPts val="0"/>
              </a:spcBef>
              <a:spcAft>
                <a:spcPts val="0"/>
              </a:spcAft>
              <a:buNone/>
            </a:pPr>
            <a:r>
              <a:rPr lang="fr-FR">
                <a:solidFill>
                  <a:srgbClr val="383F4E"/>
                </a:solidFill>
              </a:rPr>
              <a:t>Dans cet essai</a:t>
            </a:r>
            <a:r>
              <a:rPr lang="fr-FR" i="1">
                <a:solidFill>
                  <a:srgbClr val="383F4E"/>
                </a:solidFill>
              </a:rPr>
              <a:t> « torrentiel, déconcertant et parfois agaçant »</a:t>
            </a:r>
            <a:r>
              <a:rPr lang="fr-FR">
                <a:solidFill>
                  <a:srgbClr val="383F4E"/>
                </a:solidFill>
              </a:rPr>
              <a:t> – toujours selon Rocard –, l’auteur prédit que la technologie va progressivement faire disparaître la force de travail humaine et qu’il convient de s’y préparer en investissant massivement dans l’économie sociale. Il faut anticiper le chômage et l’extension de la misère, et aviver l’espoir de l’avènement d’une société moins marchande et plus solidaire.</a:t>
            </a:r>
            <a:endParaRPr/>
          </a:p>
          <a:p>
            <a:pPr marL="0" lvl="0" indent="0" algn="l" rtl="0">
              <a:spcBef>
                <a:spcPts val="0"/>
              </a:spcBef>
              <a:spcAft>
                <a:spcPts val="0"/>
              </a:spcAft>
              <a:buNone/>
            </a:pPr>
            <a:r>
              <a:rPr lang="fr-FR">
                <a:solidFill>
                  <a:srgbClr val="383F4E"/>
                </a:solidFill>
              </a:rPr>
              <a:t>Il est déconcertant de constater qu’un débat lancé il y a plus de vingt ans ait refait surface, en France, lors de la campagne présidentielle de 2017. Bien des idées du candidat du Parti socialiste, Benoît Hamon, résonnent étrangement avec celles proposées par Rifkin : les robots vont tuer l’emploi, un revenu universel est nécessaire et il faut renforcer un tiers secteur non marchand. L’Américain a multiplié ses disciples.</a:t>
            </a:r>
            <a:endParaRPr/>
          </a:p>
          <a:p>
            <a:pPr marL="0" lvl="0" indent="0" algn="l" rtl="0">
              <a:spcBef>
                <a:spcPts val="0"/>
              </a:spcBef>
              <a:spcAft>
                <a:spcPts val="0"/>
              </a:spcAft>
              <a:buNone/>
            </a:pPr>
            <a:r>
              <a:rPr lang="fr-FR">
                <a:solidFill>
                  <a:srgbClr val="383F4E"/>
                </a:solidFill>
              </a:rPr>
              <a:t>Vendu à 125 000 exemplaires aux Etats-Unis – ce qui est loin d’en faire un best-seller –, le livre a connu une belle carrière internationale. Traduit en dix-sept langues, il a lancé la carrière de son auteur et l’a installé dans le fauteuil confortable de prophète d’un monde nouveau, marqué par la triple révolution numérique, biologique et écologique.</a:t>
            </a:r>
            <a:endParaRPr/>
          </a:p>
          <a:p>
            <a:pPr marL="0" lvl="0" indent="0" algn="l" rtl="0">
              <a:spcBef>
                <a:spcPts val="0"/>
              </a:spcBef>
              <a:spcAft>
                <a:spcPts val="0"/>
              </a:spcAft>
              <a:buNone/>
            </a:pPr>
            <a:r>
              <a:rPr lang="fr-FR" b="1">
                <a:solidFill>
                  <a:srgbClr val="2A303B"/>
                </a:solidFill>
                <a:latin typeface="Arial"/>
                <a:ea typeface="Arial"/>
                <a:cs typeface="Arial"/>
                <a:sym typeface="Arial"/>
              </a:rPr>
              <a:t>Papy débonnaire</a:t>
            </a:r>
            <a:endParaRPr/>
          </a:p>
          <a:p>
            <a:pPr marL="0" lvl="0" indent="0" algn="l" rtl="0">
              <a:spcBef>
                <a:spcPts val="0"/>
              </a:spcBef>
              <a:spcAft>
                <a:spcPts val="0"/>
              </a:spcAft>
              <a:buNone/>
            </a:pPr>
            <a:r>
              <a:rPr lang="fr-FR">
                <a:solidFill>
                  <a:srgbClr val="383F4E"/>
                </a:solidFill>
              </a:rPr>
              <a:t>Son ouvrage précédent, </a:t>
            </a:r>
            <a:r>
              <a:rPr lang="fr-FR" i="1">
                <a:solidFill>
                  <a:srgbClr val="383F4E"/>
                </a:solidFill>
              </a:rPr>
              <a:t>Au-delà du bœuf </a:t>
            </a:r>
            <a:r>
              <a:rPr lang="fr-FR">
                <a:solidFill>
                  <a:srgbClr val="383F4E"/>
                </a:solidFill>
              </a:rPr>
              <a:t>(</a:t>
            </a:r>
            <a:r>
              <a:rPr lang="fr-FR" i="1">
                <a:solidFill>
                  <a:srgbClr val="383F4E"/>
                </a:solidFill>
              </a:rPr>
              <a:t>Beyond Beef</a:t>
            </a:r>
            <a:r>
              <a:rPr lang="fr-FR">
                <a:solidFill>
                  <a:srgbClr val="383F4E"/>
                </a:solidFill>
              </a:rPr>
              <a:t>, Dutton Adult, 1992), plaidoyer d’un végétarien convaincu qui dénonce la consommation de viande et l’élevage bovin, ne laissait pas prévoir qu’il allait s’attaquer aussi abruptement à l’un des fondements de l’activité humaine. Douceur du regard, calvitie de notaire et moustache de sergent-major, on lui donnerait le Bon Dieu sans confession.</a:t>
            </a:r>
            <a:endParaRPr/>
          </a:p>
          <a:p>
            <a:pPr marL="0" lvl="0" indent="0" algn="l" rtl="0">
              <a:spcBef>
                <a:spcPts val="0"/>
              </a:spcBef>
              <a:spcAft>
                <a:spcPts val="0"/>
              </a:spcAft>
              <a:buNone/>
            </a:pPr>
            <a:r>
              <a:rPr lang="fr-FR" b="1">
                <a:solidFill>
                  <a:srgbClr val="026B9C"/>
                </a:solidFill>
              </a:rPr>
              <a:t>« Le socialisme de Rifkin est aussi américain que la tarte aux pommes »</a:t>
            </a:r>
            <a:endParaRPr/>
          </a:p>
          <a:p>
            <a:pPr marL="0" lvl="0" indent="0" algn="l" rtl="0">
              <a:spcBef>
                <a:spcPts val="0"/>
              </a:spcBef>
              <a:spcAft>
                <a:spcPts val="0"/>
              </a:spcAft>
              <a:buNone/>
            </a:pPr>
            <a:r>
              <a:rPr lang="fr-FR">
                <a:solidFill>
                  <a:srgbClr val="383F4E"/>
                </a:solidFill>
              </a:rPr>
              <a:t>Un révolutionnaire se cache pourtant derrière Jeremy Rifkin, ce papy débonnaire aux costumes soignés et aux pochettes de soie assorties. Son premier engagement, celui qui déterminera tout le reste, a lieu en 1967 quand, jeune diplômé en droit, il organise la première manifestation nationale contre la guerre au Vietnam. Plus tard, il épouse la cause de la lutte contre les manipulations génétiques. Il trouble, avec ses camarades, les cénacles de l’Académie des sciences, en déployant ses banderoles et en chantant </a:t>
            </a:r>
            <a:r>
              <a:rPr lang="fr-FR" i="1">
                <a:solidFill>
                  <a:srgbClr val="383F4E"/>
                </a:solidFill>
              </a:rPr>
              <a:t>« Nous ne voulons pas être clonés »</a:t>
            </a:r>
            <a:r>
              <a:rPr lang="fr-FR">
                <a:solidFill>
                  <a:srgbClr val="383F4E"/>
                </a:solidFill>
              </a:rPr>
              <a:t>, sur l’air de l’hymne aux droits civiques (</a:t>
            </a:r>
            <a:r>
              <a:rPr lang="fr-FR" i="1">
                <a:solidFill>
                  <a:srgbClr val="383F4E"/>
                </a:solidFill>
              </a:rPr>
              <a:t>We Shall not Be Moved</a:t>
            </a:r>
            <a:r>
              <a:rPr lang="fr-FR">
                <a:solidFill>
                  <a:srgbClr val="383F4E"/>
                </a:solidFill>
              </a:rPr>
              <a:t>).</a:t>
            </a:r>
            <a:endParaRPr/>
          </a:p>
          <a:p>
            <a:pPr marL="0" lvl="0" indent="0" algn="l" rtl="0">
              <a:spcBef>
                <a:spcPts val="0"/>
              </a:spcBef>
              <a:spcAft>
                <a:spcPts val="0"/>
              </a:spcAft>
              <a:buNone/>
            </a:pPr>
            <a:r>
              <a:rPr lang="fr-FR">
                <a:solidFill>
                  <a:srgbClr val="383F4E"/>
                </a:solidFill>
              </a:rPr>
              <a:t>En 1977, dans le </a:t>
            </a:r>
            <a:r>
              <a:rPr lang="fr-FR" i="1">
                <a:solidFill>
                  <a:srgbClr val="383F4E"/>
                </a:solidFill>
              </a:rPr>
              <a:t>Library Journal,</a:t>
            </a:r>
            <a:r>
              <a:rPr lang="fr-FR">
                <a:solidFill>
                  <a:srgbClr val="383F4E"/>
                </a:solidFill>
              </a:rPr>
              <a:t> le critique Ken Nash presse le destin de ce jeune homme qui n’avait pourtant produit qu’un seul livre (</a:t>
            </a:r>
            <a:r>
              <a:rPr lang="fr-FR" i="1">
                <a:solidFill>
                  <a:srgbClr val="383F4E"/>
                </a:solidFill>
              </a:rPr>
              <a:t>Own Your Own Job</a:t>
            </a:r>
            <a:r>
              <a:rPr lang="fr-FR">
                <a:solidFill>
                  <a:srgbClr val="383F4E"/>
                </a:solidFill>
              </a:rPr>
              <a:t>, Bantam Books, 1977)</a:t>
            </a:r>
            <a:r>
              <a:rPr lang="fr-FR" i="1">
                <a:solidFill>
                  <a:srgbClr val="383F4E"/>
                </a:solidFill>
              </a:rPr>
              <a:t> </a:t>
            </a:r>
            <a:r>
              <a:rPr lang="fr-FR">
                <a:solidFill>
                  <a:srgbClr val="383F4E"/>
                </a:solidFill>
              </a:rPr>
              <a:t>: </a:t>
            </a:r>
            <a:r>
              <a:rPr lang="fr-FR" i="1">
                <a:solidFill>
                  <a:srgbClr val="383F4E"/>
                </a:solidFill>
              </a:rPr>
              <a:t>« Le socialisme de Rifkin est aussi américain que la tarte aux pommes</a:t>
            </a:r>
            <a:r>
              <a:rPr lang="fr-FR">
                <a:solidFill>
                  <a:srgbClr val="383F4E"/>
                </a:solidFill>
              </a:rPr>
              <a:t>, écrit Nash.</a:t>
            </a:r>
            <a:r>
              <a:rPr lang="fr-FR" i="1">
                <a:solidFill>
                  <a:srgbClr val="383F4E"/>
                </a:solidFill>
              </a:rPr>
              <a:t> Il est peut-être notre plus talentueux vulgarisateur d’idées radicales. </a:t>
            </a:r>
            <a:r>
              <a:rPr lang="fr-FR">
                <a:solidFill>
                  <a:srgbClr val="383F4E"/>
                </a:solidFill>
              </a:rPr>
              <a:t>» La France va adorer.</a:t>
            </a:r>
            <a:endParaRPr/>
          </a:p>
          <a:p>
            <a:pPr marL="0" lvl="0" indent="0" algn="l" rtl="0">
              <a:spcBef>
                <a:spcPts val="0"/>
              </a:spcBef>
              <a:spcAft>
                <a:spcPts val="0"/>
              </a:spcAft>
              <a:buNone/>
            </a:pPr>
            <a:r>
              <a:rPr lang="fr-FR" b="1">
                <a:solidFill>
                  <a:srgbClr val="2A303B"/>
                </a:solidFill>
                <a:latin typeface="Arial"/>
                <a:ea typeface="Arial"/>
                <a:cs typeface="Arial"/>
                <a:sym typeface="Arial"/>
              </a:rPr>
              <a:t>Multiples retirages</a:t>
            </a:r>
            <a:endParaRPr/>
          </a:p>
          <a:p>
            <a:pPr marL="0" lvl="0" indent="0" algn="l" rtl="0">
              <a:spcBef>
                <a:spcPts val="0"/>
              </a:spcBef>
              <a:spcAft>
                <a:spcPts val="0"/>
              </a:spcAft>
              <a:buNone/>
            </a:pPr>
            <a:r>
              <a:rPr lang="fr-FR">
                <a:solidFill>
                  <a:srgbClr val="383F4E"/>
                </a:solidFill>
              </a:rPr>
              <a:t>Quelques mois après la publication de </a:t>
            </a:r>
            <a:r>
              <a:rPr lang="fr-FR" i="1">
                <a:solidFill>
                  <a:srgbClr val="383F4E"/>
                </a:solidFill>
              </a:rPr>
              <a:t>The End of Work</a:t>
            </a:r>
            <a:r>
              <a:rPr lang="fr-FR">
                <a:solidFill>
                  <a:srgbClr val="383F4E"/>
                </a:solidFill>
              </a:rPr>
              <a:t>, le sociologue français Alain Caillé dévore le livre et rêve d’une édition française. Théoricien du don et militant de l’anti-utilitarisme, alternative humaniste au libéralisme et au marxisme, il retrouve ses thèmes dans l’ouvrage de Rifkin : l’impasse de l’économie marchande qui exclut de l’emploi et la nécessité d’encourager l’économie solidaire.</a:t>
            </a:r>
            <a:endParaRPr/>
          </a:p>
          <a:p>
            <a:pPr marL="0" lvl="0" indent="0" algn="l" rtl="0">
              <a:spcBef>
                <a:spcPts val="0"/>
              </a:spcBef>
              <a:spcAft>
                <a:spcPts val="0"/>
              </a:spcAft>
              <a:buNone/>
            </a:pPr>
            <a:r>
              <a:rPr lang="fr-FR" b="1">
                <a:solidFill>
                  <a:srgbClr val="026B9C"/>
                </a:solidFill>
              </a:rPr>
              <a:t>L’essayiste a été l’invité d’honneur d’une conférence organisée par Philippe Séguin à Epinal, son fief des Vosges</a:t>
            </a:r>
            <a:endParaRPr/>
          </a:p>
          <a:p>
            <a:pPr marL="0" lvl="0" indent="0" algn="l" rtl="0">
              <a:spcBef>
                <a:spcPts val="0"/>
              </a:spcBef>
              <a:spcAft>
                <a:spcPts val="0"/>
              </a:spcAft>
              <a:buNone/>
            </a:pPr>
            <a:r>
              <a:rPr lang="fr-FR">
                <a:solidFill>
                  <a:srgbClr val="383F4E"/>
                </a:solidFill>
              </a:rPr>
              <a:t>Il fait le siège de son éditeur, La Découverte, pour le convaincre de le publier. </a:t>
            </a:r>
            <a:r>
              <a:rPr lang="fr-FR" i="1">
                <a:solidFill>
                  <a:srgbClr val="383F4E"/>
                </a:solidFill>
              </a:rPr>
              <a:t>« Ça ne se vendra pas »</a:t>
            </a:r>
            <a:r>
              <a:rPr lang="fr-FR">
                <a:solidFill>
                  <a:srgbClr val="383F4E"/>
                </a:solidFill>
              </a:rPr>
              <a:t>, le prévient François Gèze, le patron de la maison. A tort : il a vendu plus de 30 000 exemplaires la première année de sa sortie, sans compter les multiples retirages, qui élèvent le nombre à 57 000. </a:t>
            </a:r>
            <a:r>
              <a:rPr lang="fr-FR" i="1">
                <a:solidFill>
                  <a:srgbClr val="383F4E"/>
                </a:solidFill>
              </a:rPr>
              <a:t>« Et il s’en vend toujours aujourd’hui »,</a:t>
            </a:r>
            <a:r>
              <a:rPr lang="fr-FR">
                <a:solidFill>
                  <a:srgbClr val="383F4E"/>
                </a:solidFill>
              </a:rPr>
              <a:t> pointe l’éditeur. Il faut dire qu’il avait réussi à convaincre son ami Michel Rocard de préfacer l’ouvrage.</a:t>
            </a:r>
            <a:endParaRPr/>
          </a:p>
          <a:p>
            <a:pPr marL="0" lvl="0" indent="0" algn="l" rtl="0">
              <a:spcBef>
                <a:spcPts val="0"/>
              </a:spcBef>
              <a:spcAft>
                <a:spcPts val="0"/>
              </a:spcAft>
              <a:buNone/>
            </a:pPr>
            <a:r>
              <a:rPr lang="fr-FR">
                <a:solidFill>
                  <a:srgbClr val="383F4E"/>
                </a:solidFill>
              </a:rPr>
              <a:t>Philippe Séguin, à l’époque président de l’Assemblée nationale (1993-1997) et autre amoureux du débat sur le travail, avait décliné car Jeremy Rifkin exerce déjà sur le personnel politique, français comme européen, un attrait indéniable. Comme si ses idées originales ouvraient de nouveaux horizons à des décideurs en panne de solutions nouvelles. Avant la sortie de l’édition française, il était l’invité d’honneur d’une conférence de deux jours organisée par Philippe Séguin à Epinal, son fief des Vosges, rassemblant leaders syndicaux et chefs d’entreprise.</a:t>
            </a:r>
            <a:endParaRPr/>
          </a:p>
          <a:p>
            <a:pPr marL="0" lvl="0" indent="0" algn="l" rtl="0">
              <a:spcBef>
                <a:spcPts val="0"/>
              </a:spcBef>
              <a:spcAft>
                <a:spcPts val="0"/>
              </a:spcAft>
              <a:buNone/>
            </a:pPr>
            <a:r>
              <a:rPr lang="fr-FR" b="1">
                <a:solidFill>
                  <a:srgbClr val="2A303B"/>
                </a:solidFill>
                <a:latin typeface="Arial"/>
                <a:ea typeface="Arial"/>
                <a:cs typeface="Arial"/>
                <a:sym typeface="Arial"/>
              </a:rPr>
              <a:t>« Nouvel esprit de paresse »</a:t>
            </a:r>
            <a:endParaRPr/>
          </a:p>
          <a:p>
            <a:pPr marL="0" lvl="0" indent="0" algn="l" rtl="0">
              <a:spcBef>
                <a:spcPts val="0"/>
              </a:spcBef>
              <a:spcAft>
                <a:spcPts val="0"/>
              </a:spcAft>
              <a:buNone/>
            </a:pPr>
            <a:r>
              <a:rPr lang="fr-FR">
                <a:solidFill>
                  <a:srgbClr val="383F4E"/>
                </a:solidFill>
              </a:rPr>
              <a:t>Le succès de l’ouvrage est aussi dû à un concours de circonstances exceptionnel : rincés par une crise qui n’en finit pas en ce milieu des années 1990, les Français sont en proie au doute. «</a:t>
            </a:r>
            <a:r>
              <a:rPr lang="fr-FR" i="1">
                <a:solidFill>
                  <a:srgbClr val="383F4E"/>
                </a:solidFill>
              </a:rPr>
              <a:t> Contre le chômage, on a tout essayé »</a:t>
            </a:r>
            <a:r>
              <a:rPr lang="fr-FR">
                <a:solidFill>
                  <a:srgbClr val="383F4E"/>
                </a:solidFill>
              </a:rPr>
              <a:t>, reconnaît, en 1993, le président François Mitterrand. On imagine alors la disparition de l’emploi. Un an avant la traduction de Rifkin, la sociologue et philosophe Dominique Méda publie </a:t>
            </a:r>
            <a:r>
              <a:rPr lang="fr-FR" i="1">
                <a:solidFill>
                  <a:srgbClr val="383F4E"/>
                </a:solidFill>
              </a:rPr>
              <a:t>Le Travail, une valeur en voie de disparition </a:t>
            </a:r>
            <a:r>
              <a:rPr lang="fr-FR">
                <a:solidFill>
                  <a:srgbClr val="383F4E"/>
                </a:solidFill>
              </a:rPr>
              <a:t>(Alto, 1995)</a:t>
            </a:r>
            <a:r>
              <a:rPr lang="fr-FR" i="1">
                <a:solidFill>
                  <a:srgbClr val="383F4E"/>
                </a:solidFill>
              </a:rPr>
              <a:t>. </a:t>
            </a:r>
            <a:r>
              <a:rPr lang="fr-FR">
                <a:solidFill>
                  <a:srgbClr val="383F4E"/>
                </a:solidFill>
              </a:rPr>
              <a:t>Un tabou saute. La droite hurle à l’Assemblée face à ce</a:t>
            </a:r>
            <a:r>
              <a:rPr lang="fr-FR" i="1">
                <a:solidFill>
                  <a:srgbClr val="383F4E"/>
                </a:solidFill>
              </a:rPr>
              <a:t> « nouvel esprit de paresse »</a:t>
            </a:r>
            <a:r>
              <a:rPr lang="fr-FR">
                <a:solidFill>
                  <a:srgbClr val="383F4E"/>
                </a:solidFill>
              </a:rPr>
              <a:t>.</a:t>
            </a:r>
            <a:endParaRPr/>
          </a:p>
          <a:p>
            <a:pPr marL="0" lvl="0" indent="0" algn="l" rtl="0">
              <a:spcBef>
                <a:spcPts val="0"/>
              </a:spcBef>
              <a:spcAft>
                <a:spcPts val="0"/>
              </a:spcAft>
              <a:buNone/>
            </a:pPr>
            <a:r>
              <a:rPr lang="fr-FR">
                <a:solidFill>
                  <a:srgbClr val="383F4E"/>
                </a:solidFill>
              </a:rPr>
              <a:t>Dans le même temps, la romancière Viviane Forrester fait un tabac avec son </a:t>
            </a:r>
            <a:r>
              <a:rPr lang="fr-FR" i="1">
                <a:solidFill>
                  <a:srgbClr val="383F4E"/>
                </a:solidFill>
              </a:rPr>
              <a:t>Horreur économique </a:t>
            </a:r>
            <a:r>
              <a:rPr lang="fr-FR">
                <a:solidFill>
                  <a:srgbClr val="383F4E"/>
                </a:solidFill>
              </a:rPr>
              <a:t>(Fayard, 350 000 exemplaires)</a:t>
            </a:r>
            <a:r>
              <a:rPr lang="fr-FR" i="1">
                <a:solidFill>
                  <a:srgbClr val="383F4E"/>
                </a:solidFill>
              </a:rPr>
              <a:t>. </a:t>
            </a:r>
            <a:r>
              <a:rPr lang="fr-FR">
                <a:solidFill>
                  <a:srgbClr val="383F4E"/>
                </a:solidFill>
              </a:rPr>
              <a:t>L’entreprise n’est plus tendance, le débat s’installe à gauche. Mais nous sommes en France, et l’argumentaire économique promu par Rifkin vire à la controverse philosophique.</a:t>
            </a:r>
            <a:endParaRPr/>
          </a:p>
          <a:p>
            <a:pPr marL="0" lvl="0" indent="0" algn="l" rtl="0">
              <a:spcBef>
                <a:spcPts val="0"/>
              </a:spcBef>
              <a:spcAft>
                <a:spcPts val="0"/>
              </a:spcAft>
              <a:buNone/>
            </a:pPr>
            <a:r>
              <a:rPr lang="fr-FR" b="1">
                <a:solidFill>
                  <a:srgbClr val="026B9C"/>
                </a:solidFill>
              </a:rPr>
              <a:t>Il s’agit d’affirmer que le travail ne constitue pas l’essence de l’homme et que l’entreprise ne doit pas être son seul horizon</a:t>
            </a:r>
            <a:endParaRPr/>
          </a:p>
          <a:p>
            <a:pPr marL="0" lvl="0" indent="0" algn="l" rtl="0">
              <a:spcBef>
                <a:spcPts val="0"/>
              </a:spcBef>
              <a:spcAft>
                <a:spcPts val="0"/>
              </a:spcAft>
              <a:buNone/>
            </a:pPr>
            <a:r>
              <a:rPr lang="fr-FR">
                <a:solidFill>
                  <a:srgbClr val="383F4E"/>
                </a:solidFill>
              </a:rPr>
              <a:t>Pour Méda, comme pour André Gorz et d’autres penseurs de gauche, la question du progrès technologique n’est pas centrale. Il s’agit d’affirmer que le travail, valeur réhabilitée au XVIII</a:t>
            </a:r>
            <a:r>
              <a:rPr lang="fr-FR" baseline="30000">
                <a:solidFill>
                  <a:srgbClr val="383F4E"/>
                </a:solidFill>
              </a:rPr>
              <a:t>e</a:t>
            </a:r>
            <a:r>
              <a:rPr lang="fr-FR">
                <a:solidFill>
                  <a:srgbClr val="383F4E"/>
                </a:solidFill>
              </a:rPr>
              <a:t> siècle avec les Lumières, ne constitue pas l’essence de l’homme et que l’entreprise ne doit pas être son seul horizon. Il convient d’en réduire la durée pour se consacrer à d’autres activités plus épanouissantes : la famille, la communauté, l’enrichissement intellectuel… La conclusion est identique à celle de l’Américain mais prend d’autres chemins.</a:t>
            </a:r>
            <a:endParaRPr/>
          </a:p>
          <a:p>
            <a:pPr marL="0" lvl="0" indent="0" algn="l" rtl="0">
              <a:spcBef>
                <a:spcPts val="0"/>
              </a:spcBef>
              <a:spcAft>
                <a:spcPts val="0"/>
              </a:spcAft>
              <a:buNone/>
            </a:pPr>
            <a:r>
              <a:rPr lang="fr-FR" i="1">
                <a:solidFill>
                  <a:srgbClr val="383F4E"/>
                </a:solidFill>
              </a:rPr>
              <a:t>« Je ne dis pas que le travail va disparaître,</a:t>
            </a:r>
            <a:r>
              <a:rPr lang="fr-FR">
                <a:solidFill>
                  <a:srgbClr val="383F4E"/>
                </a:solidFill>
              </a:rPr>
              <a:t> assure la sociologue, </a:t>
            </a:r>
            <a:r>
              <a:rPr lang="fr-FR" i="1">
                <a:solidFill>
                  <a:srgbClr val="383F4E"/>
                </a:solidFill>
              </a:rPr>
              <a:t>mais je souhaite qu’il prenne moins de place. »</a:t>
            </a:r>
            <a:r>
              <a:rPr lang="fr-FR">
                <a:solidFill>
                  <a:srgbClr val="383F4E"/>
                </a:solidFill>
              </a:rPr>
              <a:t> Une idée que partage également l’économiste Gilbert Cette, professeur à l’université d’Aix-Marseille, et qu’il traduit en des termes plus économiques :</a:t>
            </a:r>
            <a:endParaRPr/>
          </a:p>
          <a:p>
            <a:pPr marL="0" lvl="0" indent="0" algn="l" rtl="0">
              <a:spcBef>
                <a:spcPts val="0"/>
              </a:spcBef>
              <a:spcAft>
                <a:spcPts val="0"/>
              </a:spcAft>
              <a:buNone/>
            </a:pPr>
            <a:r>
              <a:rPr lang="fr-FR" i="1">
                <a:solidFill>
                  <a:srgbClr val="717B8E"/>
                </a:solidFill>
              </a:rPr>
              <a:t>« Augmenter le temps de loisirs est une forme de redistribution des gains de productivité. »</a:t>
            </a:r>
            <a:endParaRPr/>
          </a:p>
          <a:p>
            <a:pPr marL="0" lvl="0" indent="0" algn="l" rtl="0">
              <a:spcBef>
                <a:spcPts val="0"/>
              </a:spcBef>
              <a:spcAft>
                <a:spcPts val="0"/>
              </a:spcAft>
              <a:buNone/>
            </a:pPr>
            <a:r>
              <a:rPr lang="fr-FR" b="1">
                <a:solidFill>
                  <a:srgbClr val="2A303B"/>
                </a:solidFill>
                <a:latin typeface="Arial"/>
                <a:ea typeface="Arial"/>
                <a:cs typeface="Arial"/>
                <a:sym typeface="Arial"/>
              </a:rPr>
              <a:t>Déprime des salariés</a:t>
            </a:r>
            <a:endParaRPr/>
          </a:p>
          <a:p>
            <a:pPr marL="0" lvl="0" indent="0" algn="l" rtl="0">
              <a:spcBef>
                <a:spcPts val="0"/>
              </a:spcBef>
              <a:spcAft>
                <a:spcPts val="0"/>
              </a:spcAft>
              <a:buNone/>
            </a:pPr>
            <a:r>
              <a:rPr lang="fr-FR">
                <a:solidFill>
                  <a:srgbClr val="383F4E"/>
                </a:solidFill>
              </a:rPr>
              <a:t>A ces données s’ajoutent une déprime des salariés (le plus grand succès des éditions La Découverte à cette époque sera d’ailleurs </a:t>
            </a:r>
            <a:r>
              <a:rPr lang="fr-FR" i="1">
                <a:solidFill>
                  <a:srgbClr val="383F4E"/>
                </a:solidFill>
              </a:rPr>
              <a:t>Le Harcèlement moral</a:t>
            </a:r>
            <a:r>
              <a:rPr lang="fr-FR">
                <a:solidFill>
                  <a:srgbClr val="383F4E"/>
                </a:solidFill>
              </a:rPr>
              <a:t>, de Marie-France Hirigoyen, en 1998, vendu à 600 000 exemplaires…) et une réflexion à gauche qui s’oriente de plus en plus vers la réduction du temps de travail.</a:t>
            </a:r>
            <a:endParaRPr/>
          </a:p>
          <a:p>
            <a:pPr marL="0" lvl="0" indent="0" algn="l" rtl="0">
              <a:spcBef>
                <a:spcPts val="0"/>
              </a:spcBef>
              <a:spcAft>
                <a:spcPts val="0"/>
              </a:spcAft>
              <a:buNone/>
            </a:pPr>
            <a:r>
              <a:rPr lang="fr-FR" b="1">
                <a:solidFill>
                  <a:srgbClr val="026B9C"/>
                </a:solidFill>
              </a:rPr>
              <a:t>En 1997, la gauche propose la réduction du temps de travail, soufflée à Martine Aubry par Dominique Strauss-Kahn</a:t>
            </a:r>
            <a:endParaRPr/>
          </a:p>
          <a:p>
            <a:pPr marL="0" lvl="0" indent="0" algn="l" rtl="0">
              <a:spcBef>
                <a:spcPts val="0"/>
              </a:spcBef>
              <a:spcAft>
                <a:spcPts val="0"/>
              </a:spcAft>
              <a:buNone/>
            </a:pPr>
            <a:r>
              <a:rPr lang="fr-FR">
                <a:solidFill>
                  <a:srgbClr val="383F4E"/>
                </a:solidFill>
              </a:rPr>
              <a:t>A la faveur de la dissolution du Parlement par Jacques Chirac en 1997, la gauche, exsangue cinq ans plus tôt, revient au pouvoir. A court d’idées neuves, elle saute sur la réduction du temps de travail, soufflée à Martine Aubry par Dominique Strauss-Kahn. Gilbert Cette intègre le cabinet de la ministre et donne une réalité à ce vieux rêve.</a:t>
            </a:r>
            <a:endParaRPr/>
          </a:p>
          <a:p>
            <a:pPr marL="0" lvl="0" indent="0" algn="l" rtl="0">
              <a:spcBef>
                <a:spcPts val="0"/>
              </a:spcBef>
              <a:spcAft>
                <a:spcPts val="0"/>
              </a:spcAft>
              <a:buNone/>
            </a:pPr>
            <a:r>
              <a:rPr lang="fr-FR">
                <a:solidFill>
                  <a:srgbClr val="383F4E"/>
                </a:solidFill>
              </a:rPr>
              <a:t>Jeremy Rifkin ne pouvait imaginer pareille consécration : la plus importante réforme sociale de l’après-guerre en France, mise en route deux ans après la parution de son livre qui en faisait l’apologie ! Pourtant, la destruction des emplois par la technologie, thèse principale du livre, n’a pas abouti à une disparition du travail mais à sa transformation. Le drame que décrivait si bien l’auteur n’était pas celui de la fin du salariat mais de la désindustrialisation.</a:t>
            </a:r>
            <a:endParaRPr/>
          </a:p>
          <a:p>
            <a:pPr marL="0" lvl="0" indent="0" algn="l" rtl="0">
              <a:spcBef>
                <a:spcPts val="0"/>
              </a:spcBef>
              <a:spcAft>
                <a:spcPts val="0"/>
              </a:spcAft>
              <a:buNone/>
            </a:pPr>
            <a:r>
              <a:rPr lang="fr-FR" b="1">
                <a:solidFill>
                  <a:srgbClr val="2A303B"/>
                </a:solidFill>
                <a:latin typeface="Arial"/>
                <a:ea typeface="Arial"/>
                <a:cs typeface="Arial"/>
                <a:sym typeface="Arial"/>
              </a:rPr>
              <a:t>Légitimité du débat</a:t>
            </a:r>
            <a:endParaRPr/>
          </a:p>
          <a:p>
            <a:pPr marL="0" lvl="0" indent="0" algn="l" rtl="0">
              <a:spcBef>
                <a:spcPts val="0"/>
              </a:spcBef>
              <a:spcAft>
                <a:spcPts val="0"/>
              </a:spcAft>
              <a:buNone/>
            </a:pPr>
            <a:r>
              <a:rPr lang="fr-FR">
                <a:solidFill>
                  <a:srgbClr val="383F4E"/>
                </a:solidFill>
              </a:rPr>
              <a:t>Et si le débat revient aujourd’hui avec la peur de l’avènement des robots, la plupart des spécialistes en rejettent l’idée, de surcroît contredite par les faits : vingt ans après sa prédiction funeste, le taux de chômage mondial est plus bas qu’à l’époque (1 % de moins) ! Vieille opposition du scientifique face au vulgarisateur qui noircit le trait pour mieux vendre son message au risque de le déformer…</a:t>
            </a:r>
            <a:endParaRPr/>
          </a:p>
          <a:p>
            <a:pPr marL="0" lvl="0" indent="0" algn="l" rtl="0">
              <a:spcBef>
                <a:spcPts val="0"/>
              </a:spcBef>
              <a:spcAft>
                <a:spcPts val="0"/>
              </a:spcAft>
              <a:buNone/>
            </a:pPr>
            <a:r>
              <a:rPr lang="fr-FR" i="1">
                <a:solidFill>
                  <a:srgbClr val="383F4E"/>
                </a:solidFill>
              </a:rPr>
              <a:t>« Monsieur Rifkin est un charlatan ! C’est un consultant qui a eu le flair d’enfourcher, au bon moment, les grandes peurs collectives de notre fin de siècle : les risques liés au progrès technologique et le chômage »</a:t>
            </a:r>
            <a:r>
              <a:rPr lang="fr-FR">
                <a:solidFill>
                  <a:srgbClr val="383F4E"/>
                </a:solidFill>
              </a:rPr>
              <a:t>, lançait Olivier Blanchard, ancien chef économiste au FMI et enseignant au MIT, l’un des rares de sa profession qui soit entré dans le débat. Les autres ont préféré l’ignorer.</a:t>
            </a:r>
            <a:endParaRPr/>
          </a:p>
          <a:p>
            <a:pPr marL="0" lvl="0" indent="0" algn="l" rtl="0">
              <a:spcBef>
                <a:spcPts val="0"/>
              </a:spcBef>
              <a:spcAft>
                <a:spcPts val="0"/>
              </a:spcAft>
              <a:buNone/>
            </a:pPr>
            <a:r>
              <a:rPr lang="fr-FR" b="1">
                <a:solidFill>
                  <a:srgbClr val="026B9C"/>
                </a:solidFill>
              </a:rPr>
              <a:t>« Il est parfois utile d’entendre des opinions qui ne sont pas contraintes par une discipline ou par des faits scientifiques »</a:t>
            </a:r>
            <a:endParaRPr/>
          </a:p>
          <a:p>
            <a:pPr marL="0" lvl="0" indent="0" algn="l" rtl="0">
              <a:spcBef>
                <a:spcPts val="0"/>
              </a:spcBef>
              <a:spcAft>
                <a:spcPts val="0"/>
              </a:spcAft>
              <a:buNone/>
            </a:pPr>
            <a:r>
              <a:rPr lang="fr-FR">
                <a:solidFill>
                  <a:srgbClr val="383F4E"/>
                </a:solidFill>
              </a:rPr>
              <a:t>Jennifer Hunt est l’une des plus grands spécialistes du travail aux Etats-Unis. Elle fut chef économiste au ministère du travail américain pendant la mandature de Barack Obama. </a:t>
            </a:r>
            <a:r>
              <a:rPr lang="fr-FR" i="1">
                <a:solidFill>
                  <a:srgbClr val="383F4E"/>
                </a:solidFill>
              </a:rPr>
              <a:t>« J’étais professeure à l’université Yale à l’époque</a:t>
            </a:r>
            <a:r>
              <a:rPr lang="fr-FR">
                <a:solidFill>
                  <a:srgbClr val="383F4E"/>
                </a:solidFill>
              </a:rPr>
              <a:t>, dit-elle.</a:t>
            </a:r>
            <a:r>
              <a:rPr lang="fr-FR" i="1">
                <a:solidFill>
                  <a:srgbClr val="383F4E"/>
                </a:solidFill>
              </a:rPr>
              <a:t> Nous ne le connaissions même pas. En 1995, nous sortions de la récession, c’était le début de la nouvelle économie et la croissance de l’emploi était très rapide. »</a:t>
            </a:r>
            <a:r>
              <a:rPr lang="fr-FR">
                <a:solidFill>
                  <a:srgbClr val="383F4E"/>
                </a:solidFill>
              </a:rPr>
              <a:t> Tout juste reconnaît-elle qu’il est parfois utile </a:t>
            </a:r>
            <a:r>
              <a:rPr lang="fr-FR" i="1">
                <a:solidFill>
                  <a:srgbClr val="383F4E"/>
                </a:solidFill>
              </a:rPr>
              <a:t>« d’avoir des gens qui ne sont pas contraints par une discipline et par des faits scientifiques »</a:t>
            </a:r>
            <a:r>
              <a:rPr lang="fr-FR">
                <a:solidFill>
                  <a:srgbClr val="383F4E"/>
                </a:solidFill>
              </a:rPr>
              <a:t>. Pour l’économiste Daniel Cohen, </a:t>
            </a:r>
            <a:r>
              <a:rPr lang="fr-FR" i="1">
                <a:solidFill>
                  <a:srgbClr val="383F4E"/>
                </a:solidFill>
              </a:rPr>
              <a:t>« Ce livre est arrivé à un moment de grande fatigue. Il est faux de dire que le travail disparaît, mais le débat sur la finalité de celui-ci est légitime ».</a:t>
            </a:r>
            <a:endParaRPr>
              <a:solidFill>
                <a:srgbClr val="383F4E"/>
              </a:solidFill>
            </a:endParaRPr>
          </a:p>
          <a:p>
            <a:pPr marL="0" lvl="0" indent="0" algn="l" rtl="0">
              <a:spcBef>
                <a:spcPts val="0"/>
              </a:spcBef>
              <a:spcAft>
                <a:spcPts val="0"/>
              </a:spcAft>
              <a:buNone/>
            </a:pPr>
            <a:r>
              <a:rPr lang="fr-FR" b="1">
                <a:solidFill>
                  <a:srgbClr val="2A303B"/>
                </a:solidFill>
                <a:latin typeface="Arial"/>
                <a:ea typeface="Arial"/>
                <a:cs typeface="Arial"/>
                <a:sym typeface="Arial"/>
              </a:rPr>
              <a:t>Conférences convoitées</a:t>
            </a:r>
            <a:endParaRPr/>
          </a:p>
          <a:p>
            <a:pPr marL="0" lvl="0" indent="0" algn="l" rtl="0">
              <a:spcBef>
                <a:spcPts val="0"/>
              </a:spcBef>
              <a:spcAft>
                <a:spcPts val="0"/>
              </a:spcAft>
              <a:buNone/>
            </a:pPr>
            <a:r>
              <a:rPr lang="fr-FR">
                <a:solidFill>
                  <a:srgbClr val="383F4E"/>
                </a:solidFill>
              </a:rPr>
              <a:t>C’est finalement le destin des Rifkin, Attali ou Minc de saisir l’air du temps, de lire beaucoup et de former, à partir de cela, des idées bien plus audacieuses que celles de la communauté scientifique… Et d’en faire commerce. Les conférences de Jeremy Rifkin, réclamées par toutes les grandes entreprises et organisations mondiales, se monnayent entre 20 000 et 40 000 euros.</a:t>
            </a:r>
            <a:endParaRPr/>
          </a:p>
          <a:p>
            <a:pPr marL="0" lvl="0" indent="0" algn="l" rtl="0">
              <a:spcBef>
                <a:spcPts val="0"/>
              </a:spcBef>
              <a:spcAft>
                <a:spcPts val="0"/>
              </a:spcAft>
              <a:buNone/>
            </a:pPr>
            <a:r>
              <a:rPr lang="fr-FR" b="1">
                <a:solidFill>
                  <a:srgbClr val="026B9C"/>
                </a:solidFill>
              </a:rPr>
              <a:t>Les missions sont facturées entre 350 000 et 450 000 euros, soit le coût de construction… d’un rond-point</a:t>
            </a:r>
            <a:endParaRPr/>
          </a:p>
          <a:p>
            <a:pPr marL="0" lvl="0" indent="0" algn="l" rtl="0">
              <a:spcBef>
                <a:spcPts val="0"/>
              </a:spcBef>
              <a:spcAft>
                <a:spcPts val="0"/>
              </a:spcAft>
              <a:buNone/>
            </a:pPr>
            <a:r>
              <a:rPr lang="fr-FR">
                <a:solidFill>
                  <a:srgbClr val="383F4E"/>
                </a:solidFill>
              </a:rPr>
              <a:t>Sa société de conseil enchaîne les contrats avec la Commission européenne, le gouvernement allemand, la ville de La Haye, le Luxembourg, la région des Hauts-de-France… Les missions sont facturées entre 350 000 et 450 000 euros – </a:t>
            </a:r>
            <a:r>
              <a:rPr lang="fr-FR" i="1">
                <a:solidFill>
                  <a:srgbClr val="383F4E"/>
                </a:solidFill>
              </a:rPr>
              <a:t>« Le prix d’un rond-point »</a:t>
            </a:r>
            <a:r>
              <a:rPr lang="fr-FR">
                <a:solidFill>
                  <a:srgbClr val="383F4E"/>
                </a:solidFill>
              </a:rPr>
              <a:t>, tempère modestement le prospectiviste –. </a:t>
            </a:r>
            <a:r>
              <a:rPr lang="fr-FR" i="1">
                <a:solidFill>
                  <a:srgbClr val="383F4E"/>
                </a:solidFill>
              </a:rPr>
              <a:t>« Sa notoriété et son charisme nous ont permis de rassembler tous les acteurs de la région autour d’un projet mobilisateur »</a:t>
            </a:r>
            <a:r>
              <a:rPr lang="fr-FR">
                <a:solidFill>
                  <a:srgbClr val="383F4E"/>
                </a:solidFill>
              </a:rPr>
              <a:t>, insiste l’ancien ministre Philippe Vasseur, qui a monté avec lui le projet de « Troisième révolution industrielle » pour les Hauts-de-France.</a:t>
            </a:r>
            <a:endParaRPr/>
          </a:p>
          <a:p>
            <a:pPr marL="0" lvl="0" indent="0" algn="l" rtl="0">
              <a:spcBef>
                <a:spcPts val="0"/>
              </a:spcBef>
              <a:spcAft>
                <a:spcPts val="0"/>
              </a:spcAft>
              <a:buNone/>
            </a:pPr>
            <a:r>
              <a:rPr lang="fr-FR" i="1">
                <a:solidFill>
                  <a:srgbClr val="383F4E"/>
                </a:solidFill>
              </a:rPr>
              <a:t>La Fin du travail</a:t>
            </a:r>
            <a:r>
              <a:rPr lang="fr-FR">
                <a:solidFill>
                  <a:srgbClr val="383F4E"/>
                </a:solidFill>
              </a:rPr>
              <a:t> a permis à Rifkin de gagner ses galons de millénariste en chef. Après la fin du bœuf et celle du travail, sont intervenues celles de la propriété (</a:t>
            </a:r>
            <a:r>
              <a:rPr lang="fr-FR" i="1">
                <a:solidFill>
                  <a:srgbClr val="383F4E"/>
                </a:solidFill>
              </a:rPr>
              <a:t>L’Age de l’accès,</a:t>
            </a:r>
            <a:r>
              <a:rPr lang="fr-FR">
                <a:solidFill>
                  <a:srgbClr val="383F4E"/>
                </a:solidFill>
              </a:rPr>
              <a:t> La Découverte, 2005) et des énergies fossiles (</a:t>
            </a:r>
            <a:r>
              <a:rPr lang="fr-FR" i="1">
                <a:solidFill>
                  <a:srgbClr val="383F4E"/>
                </a:solidFill>
              </a:rPr>
              <a:t>La Troisième Révolution industrielle, </a:t>
            </a:r>
            <a:r>
              <a:rPr lang="fr-FR">
                <a:solidFill>
                  <a:srgbClr val="383F4E"/>
                </a:solidFill>
              </a:rPr>
              <a:t>Les Liens qui libèrent, 2012). Il prédit maintenant la fin du capitalisme par sa dissolution dans le collaboratif (</a:t>
            </a:r>
            <a:r>
              <a:rPr lang="fr-FR" i="1">
                <a:solidFill>
                  <a:srgbClr val="383F4E"/>
                </a:solidFill>
              </a:rPr>
              <a:t>La Nouvelle Société du coût marginal zéro,</a:t>
            </a:r>
            <a:r>
              <a:rPr lang="fr-FR">
                <a:solidFill>
                  <a:srgbClr val="383F4E"/>
                </a:solidFill>
              </a:rPr>
              <a:t> Babel, 2016)</a:t>
            </a:r>
            <a:r>
              <a:rPr lang="fr-FR" i="1">
                <a:solidFill>
                  <a:srgbClr val="383F4E"/>
                </a:solidFill>
              </a:rPr>
              <a:t>,</a:t>
            </a:r>
            <a:r>
              <a:rPr lang="fr-FR">
                <a:solidFill>
                  <a:srgbClr val="383F4E"/>
                </a:solidFill>
              </a:rPr>
              <a:t> voire la fin de l’espèce humaine, si l’on ne prend pas de mesure contre le réchauffement climatique.</a:t>
            </a:r>
            <a:endParaRPr/>
          </a:p>
          <a:p>
            <a:pPr marL="0" lvl="0" indent="0" algn="l" rtl="0">
              <a:spcBef>
                <a:spcPts val="0"/>
              </a:spcBef>
              <a:spcAft>
                <a:spcPts val="0"/>
              </a:spcAft>
              <a:buNone/>
            </a:pPr>
            <a:r>
              <a:rPr lang="fr-FR">
                <a:solidFill>
                  <a:srgbClr val="383F4E"/>
                </a:solidFill>
              </a:rPr>
              <a:t>Des idées fortes qui retentissent dans une Europe en proie aux doutes existentiels. </a:t>
            </a:r>
            <a:r>
              <a:rPr lang="fr-FR" i="1">
                <a:solidFill>
                  <a:srgbClr val="383F4E"/>
                </a:solidFill>
              </a:rPr>
              <a:t>« Si je devais renaître, j’aimerais que ce soit en France ou en Italie »</a:t>
            </a:r>
            <a:r>
              <a:rPr lang="fr-FR">
                <a:solidFill>
                  <a:srgbClr val="383F4E"/>
                </a:solidFill>
              </a:rPr>
              <a:t>, a coutume de lancer Jeremy Rifkin. Il en est déjà le citoyen de cœur et, avec ses certitudes, il est au moins le prophète d’un monde incertain. »</a:t>
            </a: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Voici ce que dit Daniel Cohen dans une conférence de 2017 (https://www.youtube.com/watch?v=EzNQ2w98u5s)  : “</a:t>
            </a:r>
            <a:r>
              <a:rPr lang="fr-FR" sz="1800">
                <a:latin typeface="Times New Roman"/>
                <a:ea typeface="Times New Roman"/>
                <a:cs typeface="Times New Roman"/>
                <a:sym typeface="Times New Roman"/>
              </a:rPr>
              <a:t>Nous sommes en plein désarroi sur la compréhension de la période que nous vivons. On peut se rassurer en, disant que nous sommes au milieu d’une nouvelle au milieu d’une nouvelle révolution industrielle, la troisième. Il y en a eu une à la fin du XVIIIe siècle, c’était la révolution de la machine à vapeur, il y en a eu une à la fin du XIXe siècle, c’était la révolution de l’électricité. Nous sommes à nouveau dans une révolution industrielle, celle du numérique.</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raison pour laquelle nous sommes en plein désarroi, dans la vie politique, avec la montée du populisme qui fait partie de notre environnement, nous ne savons pas encore comment l’interpréter et chacun ne sait pas encore quelle sera sa place. Nous manquons de repères.</a:t>
            </a:r>
            <a:endParaRPr/>
          </a:p>
          <a:p>
            <a:pPr marL="0" lvl="0" indent="0" algn="l" rtl="0">
              <a:spcBef>
                <a:spcPts val="0"/>
              </a:spcBef>
              <a:spcAft>
                <a:spcPts val="0"/>
              </a:spcAft>
              <a:buNone/>
            </a:pPr>
            <a:r>
              <a:rPr lang="fr-FR" sz="1800">
                <a:latin typeface="Times New Roman"/>
                <a:ea typeface="Times New Roman"/>
                <a:cs typeface="Times New Roman"/>
                <a:sym typeface="Times New Roman"/>
              </a:rPr>
              <a:t>Les économistes font partie de ceux dont on n’attend qu’ils nous disent où on va. Mais sont déchirés par des chapelles. Il y a les croyants, ceux qui pensent que cette révolution numérique va nous amener vers un monde croissance, de pouvoir d’achat et d’emploi. Et il y a une autre moitié qui est de l’autre côté, qui pense que nous vivons une période de profond pessimisme, avec la fin du travail, la fin de la croissance.</a:t>
            </a:r>
            <a:endParaRPr/>
          </a:p>
          <a:p>
            <a:pPr marL="0" lvl="0" indent="0" algn="l" rtl="0">
              <a:spcBef>
                <a:spcPts val="0"/>
              </a:spcBef>
              <a:spcAft>
                <a:spcPts val="0"/>
              </a:spcAft>
              <a:buNone/>
            </a:pPr>
            <a:r>
              <a:rPr lang="fr-FR" sz="1800">
                <a:latin typeface="Times New Roman"/>
                <a:ea typeface="Times New Roman"/>
                <a:cs typeface="Times New Roman"/>
                <a:sym typeface="Times New Roman"/>
              </a:rPr>
              <a:t>1) Les optimistes, les croyants, les schumpétériens :</a:t>
            </a:r>
            <a:endParaRPr/>
          </a:p>
          <a:p>
            <a:pPr marL="0" lvl="0" indent="0" algn="l" rtl="0">
              <a:spcBef>
                <a:spcPts val="0"/>
              </a:spcBef>
              <a:spcAft>
                <a:spcPts val="0"/>
              </a:spcAft>
              <a:buNone/>
            </a:pPr>
            <a:r>
              <a:rPr lang="fr-FR" sz="1800">
                <a:latin typeface="Times New Roman"/>
                <a:ea typeface="Times New Roman"/>
                <a:cs typeface="Times New Roman"/>
                <a:sym typeface="Times New Roman"/>
              </a:rPr>
              <a:t>Nous vivons dans un mode en expansion. Ces techno-optimistes, ces théoriciens de la croissance endogène, sont menés par Ray Kurzweil. Les grandes dates de l’histoire humaine se rapprochent, le temps s’accélère. Homo erectus apparaît il y a 2 millions d’années. Homo sapiens, 200 000 ans. L’agriculture 10 000 ans. L’électricité, 10 ans. Les Smartphone, 10 ans. Les grandes étapes arrivent 10 fois plus vite. L’espèce humaine peut-elle y survivre.</a:t>
            </a:r>
            <a:endParaRPr/>
          </a:p>
          <a:p>
            <a:pPr marL="0" lvl="0" indent="0" algn="l" rtl="0">
              <a:spcBef>
                <a:spcPts val="0"/>
              </a:spcBef>
              <a:spcAft>
                <a:spcPts val="0"/>
              </a:spcAft>
              <a:buNone/>
            </a:pPr>
            <a:r>
              <a:rPr lang="fr-FR" sz="1800">
                <a:latin typeface="Times New Roman"/>
                <a:ea typeface="Times New Roman"/>
                <a:cs typeface="Times New Roman"/>
                <a:sym typeface="Times New Roman"/>
              </a:rPr>
              <a:t>Kurzweil illustre le phénomène par la loi de Moore. La puissance des micro-processeurs est multipliée par deux tous les 18 mois. Si elle s’était appliquée à la taille des immeubles, le plus grand immeuble pourrait aller jusqu’à la lune. Célèbre anecdote de l’inventeur du jeu d’échec. Quand on arrive à la première de l’échiquier, l’empereur ne se rend pas compte qu’il a été berné par l’inventeur. On est encore dans un grand champ de riz. Pour Kurzweil, nous sommes en train de rentrer dans cette seconde moitié de l’échiquier.</a:t>
            </a:r>
            <a:endParaRPr/>
          </a:p>
          <a:p>
            <a:pPr marL="0" lvl="0" indent="0" algn="l" rtl="0">
              <a:spcBef>
                <a:spcPts val="0"/>
              </a:spcBef>
              <a:spcAft>
                <a:spcPts val="0"/>
              </a:spcAft>
              <a:buNone/>
            </a:pPr>
            <a:r>
              <a:rPr lang="fr-FR" sz="1800">
                <a:latin typeface="Times New Roman"/>
                <a:ea typeface="Times New Roman"/>
                <a:cs typeface="Times New Roman"/>
                <a:sym typeface="Times New Roman"/>
              </a:rPr>
              <a:t>Nous allons approcher du point de singularité : nous passerons de l’autre côté de l’espèce humaine. En 2050, on pourra faire rentrer dans une clé USB la totalité de l’intelligence humaine contenue dans un cerveau. On pourra envisager l’immortalité. Si on continue à ce rythme, en 2070, c’est toute l’intelligence de l’ensemble des 10 milliards d’humain qui tiendra dans une clé USB. L’homme tiendra sa revanche sur sa finitude : l’intelligence humaine saturera l’univers. Kurzweil est le chef de file du transhumanisme.</a:t>
            </a:r>
            <a:endParaRPr/>
          </a:p>
          <a:p>
            <a:pPr marL="0" lvl="0" indent="0" algn="l" rtl="0">
              <a:spcBef>
                <a:spcPts val="0"/>
              </a:spcBef>
              <a:spcAft>
                <a:spcPts val="0"/>
              </a:spcAft>
              <a:buNone/>
            </a:pPr>
            <a:r>
              <a:rPr lang="fr-FR" sz="1800">
                <a:latin typeface="Times New Roman"/>
                <a:ea typeface="Times New Roman"/>
                <a:cs typeface="Times New Roman"/>
                <a:sym typeface="Times New Roman"/>
              </a:rPr>
              <a:t>On ne prend pas vraiment  au sérieux. Mais aux États-Unis, cela a beaucoup de crédit. Les autorités scientifiques américaines le prennent très au sérieux. Le ministère de la Défense est très intéressé par la fusion des humains et des robots.</a:t>
            </a:r>
            <a:endParaRPr/>
          </a:p>
          <a:p>
            <a:pPr marL="0" lvl="0" indent="0" algn="l" rtl="0">
              <a:spcBef>
                <a:spcPts val="0"/>
              </a:spcBef>
              <a:spcAft>
                <a:spcPts val="0"/>
              </a:spcAft>
              <a:buNone/>
            </a:pPr>
            <a:r>
              <a:rPr lang="fr-FR" sz="1800">
                <a:latin typeface="Times New Roman"/>
                <a:ea typeface="Times New Roman"/>
                <a:cs typeface="Times New Roman"/>
                <a:sym typeface="Times New Roman"/>
              </a:rPr>
              <a:t>2) Les économistes pessimistes :</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révolution numérique ne tient pas ses promesses. Le plus célèbre d’entre eux c’est Robert Gordon, ou Larry Summers qui a relancé le concept de stagnation séculaire. Depuis 30 ans, il n’y a que de la décélération de la croissance économique. Elle valait 3% dans les années 80, elle est passée à moins de 1% en Europe. La révolution numérique ne tient donc pas ses promesses en termes de croissance. </a:t>
            </a:r>
            <a:endParaRPr/>
          </a:p>
          <a:p>
            <a:pPr marL="0" lvl="0" indent="0" algn="l" rtl="0">
              <a:spcBef>
                <a:spcPts val="0"/>
              </a:spcBef>
              <a:spcAft>
                <a:spcPts val="0"/>
              </a:spcAft>
              <a:buNone/>
            </a:pPr>
            <a:r>
              <a:rPr lang="fr-FR" sz="1800">
                <a:latin typeface="Times New Roman"/>
                <a:ea typeface="Times New Roman"/>
                <a:cs typeface="Times New Roman"/>
                <a:sym typeface="Times New Roman"/>
              </a:rPr>
              <a:t>En dehors de l’Europe, le Japon est sur un rythme de croissance faible. Aux États-Unis, pour 90% de la population américaine, la croissance économique est nulle. Ce sont les 10% les plus riches qui ont capté toute la croissance, et la moitié a été captée par le 1%. On peut ainsi continuer. C’est une propriété fractale.</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question centrale est celle du travail.</a:t>
            </a:r>
            <a:endParaRPr/>
          </a:p>
          <a:p>
            <a:pPr marL="0" lvl="0" indent="0" algn="l" rtl="0">
              <a:spcBef>
                <a:spcPts val="0"/>
              </a:spcBef>
              <a:spcAft>
                <a:spcPts val="0"/>
              </a:spcAft>
              <a:buNone/>
            </a:pPr>
            <a:r>
              <a:rPr lang="fr-FR" sz="1800">
                <a:latin typeface="Times New Roman"/>
                <a:ea typeface="Times New Roman"/>
                <a:cs typeface="Times New Roman"/>
                <a:sym typeface="Times New Roman"/>
              </a:rPr>
              <a:t>Deux interprétations possibles de ce que font les technologies dans l’histoire humaine et aujourd’hui.</a:t>
            </a:r>
            <a:endParaRPr/>
          </a:p>
          <a:p>
            <a:pPr marL="0" lvl="0" indent="0" algn="l" rtl="0">
              <a:spcBef>
                <a:spcPts val="0"/>
              </a:spcBef>
              <a:spcAft>
                <a:spcPts val="0"/>
              </a:spcAft>
              <a:buNone/>
            </a:pPr>
            <a:r>
              <a:rPr lang="fr-FR" sz="1800">
                <a:latin typeface="Times New Roman"/>
                <a:ea typeface="Times New Roman"/>
                <a:cs typeface="Times New Roman"/>
                <a:sym typeface="Times New Roman"/>
              </a:rPr>
              <a:t>- L’une est de dire que les technologiques sont complémentaires du travail humain.</a:t>
            </a:r>
            <a:endParaRPr/>
          </a:p>
          <a:p>
            <a:pPr marL="0" lvl="0" indent="0" algn="l" rtl="0">
              <a:spcBef>
                <a:spcPts val="0"/>
              </a:spcBef>
              <a:spcAft>
                <a:spcPts val="0"/>
              </a:spcAft>
              <a:buNone/>
            </a:pPr>
            <a:r>
              <a:rPr lang="fr-FR" sz="1800">
                <a:latin typeface="Times New Roman"/>
                <a:ea typeface="Times New Roman"/>
                <a:cs typeface="Times New Roman"/>
                <a:sym typeface="Times New Roman"/>
              </a:rPr>
              <a:t>- Une autre interprétation, c’est que les technologies sont substituables l’une à l’autre. Si c’est substituable, alors la croissance économique est plus faible.</a:t>
            </a:r>
            <a:endParaRPr/>
          </a:p>
          <a:p>
            <a:pPr marL="0" lvl="0" indent="0" algn="l" rtl="0">
              <a:spcBef>
                <a:spcPts val="0"/>
              </a:spcBef>
              <a:spcAft>
                <a:spcPts val="0"/>
              </a:spcAft>
              <a:buNone/>
            </a:pPr>
            <a:r>
              <a:rPr lang="fr-FR" sz="1800">
                <a:latin typeface="Times New Roman"/>
                <a:ea typeface="Times New Roman"/>
                <a:cs typeface="Times New Roman"/>
                <a:sym typeface="Times New Roman"/>
              </a:rPr>
              <a:t>Là, on ne peut pas avoir de diagnostic en général, cela dépend des technologies. Le diagnostic qu’on doit faire aujourd’hui, c’est que pour l’instant, il y a plus de remplacement que de complémentarité. </a:t>
            </a:r>
            <a:endParaRPr/>
          </a:p>
          <a:p>
            <a:pPr marL="0" lvl="0" indent="0" algn="l" rtl="0">
              <a:spcBef>
                <a:spcPts val="0"/>
              </a:spcBef>
              <a:spcAft>
                <a:spcPts val="0"/>
              </a:spcAft>
              <a:buNone/>
            </a:pPr>
            <a:r>
              <a:rPr lang="fr-FR" sz="1800">
                <a:latin typeface="Times New Roman"/>
                <a:ea typeface="Times New Roman"/>
                <a:cs typeface="Times New Roman"/>
                <a:sym typeface="Times New Roman"/>
              </a:rPr>
              <a:t>Si l’on veut se projeter dans l’avenir, on peut revenir sur un événement décisif et symptomatique de l’évolution des nouvelles technologies, jour ou Garry Kasparov a été battu par l’intelligence de Deep Blue d’IBM. Mais Kasparov a inventé une nouvelle tradition d’oppositions free-style : un ordinateur et un humain peuvent combattre. la meilleure paire, ce n’est pas le champion du monde avec le plus grand ordinateur, mais ce sont de bons professionnels de l’informatique, de bons joueurs avec un ordinateur de puissance modérée. C’est un excellent modèle de complémentarité.</a:t>
            </a:r>
            <a:endParaRPr/>
          </a:p>
          <a:p>
            <a:pPr marL="0" lvl="0" indent="0" algn="l" rtl="0">
              <a:spcBef>
                <a:spcPts val="0"/>
              </a:spcBef>
              <a:spcAft>
                <a:spcPts val="0"/>
              </a:spcAft>
              <a:buNone/>
            </a:pPr>
            <a:r>
              <a:rPr lang="fr-FR" sz="1800">
                <a:latin typeface="Times New Roman"/>
                <a:ea typeface="Times New Roman"/>
                <a:cs typeface="Times New Roman"/>
                <a:sym typeface="Times New Roman"/>
              </a:rPr>
              <a:t>Toute la question du XXIe siècle, c’est où cette complémentarité va avoir lieu ? Est-ce qu’elle va se faire en haut de l’échelle sociale : traders, patrons, etc. Ou bien elle va se faire en bas ? Ou bien au milieu de la distribution des revenus ? Aujourd’hui la classe moyenne est la grande perdante de cette révolution technologique. Tout l’espoir du XXIe siècle, c’est de penser que de nouvelles tâches pourront être complémentaires des technologies. En revanche, la poursuite des inégalités conduira à une catastrophe politique dont on voit les prémisses.”</a:t>
            </a:r>
            <a:endParaRPr sz="1800">
              <a:latin typeface="Times New Roman"/>
              <a:ea typeface="Times New Roman"/>
              <a:cs typeface="Times New Roman"/>
              <a:sym typeface="Times New Roman"/>
            </a:endParaRPr>
          </a:p>
          <a:p>
            <a:pPr marL="0" lvl="0" indent="0" algn="l" rtl="0">
              <a:spcBef>
                <a:spcPts val="0"/>
              </a:spcBef>
              <a:spcAft>
                <a:spcPts val="0"/>
              </a:spcAft>
              <a:buNone/>
            </a:pPr>
            <a:r>
              <a:rPr lang="fr-FR" sz="1800">
                <a:latin typeface="Times New Roman"/>
                <a:ea typeface="Times New Roman"/>
                <a:cs typeface="Times New Roman"/>
                <a:sym typeface="Times New Roman"/>
              </a:rPr>
              <a:t> </a:t>
            </a:r>
            <a:endParaRPr/>
          </a:p>
          <a:p>
            <a:pPr marL="0" lvl="0" indent="0" algn="l" rtl="0">
              <a:spcBef>
                <a:spcPts val="0"/>
              </a:spcBef>
              <a:spcAft>
                <a:spcPts val="0"/>
              </a:spcAft>
              <a:buNone/>
            </a:pPr>
            <a:endParaRPr/>
          </a:p>
        </p:txBody>
      </p:sp>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205</a:t>
            </a:fld>
            <a:endParaRPr/>
          </a:p>
        </p:txBody>
      </p:sp>
    </p:spTree>
    <p:extLst>
      <p:ext uri="{BB962C8B-B14F-4D97-AF65-F5344CB8AC3E}">
        <p14:creationId xmlns:p14="http://schemas.microsoft.com/office/powerpoint/2010/main" val="15690360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2349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https://fr.wikipedia.org/wiki/Histoire_d%27Internet</a:t>
            </a:r>
            <a:r>
              <a:rPr lang="en-US"/>
              <a:t> </a:t>
            </a:r>
            <a:endParaRPr lang="fr-FR"/>
          </a:p>
        </p:txBody>
      </p:sp>
      <p:sp>
        <p:nvSpPr>
          <p:cNvPr id="4" name="Espace réservé du numéro de diapositive 3"/>
          <p:cNvSpPr>
            <a:spLocks noGrp="1"/>
          </p:cNvSpPr>
          <p:nvPr>
            <p:ph type="sldNum" sz="quarter" idx="5"/>
          </p:nvPr>
        </p:nvSpPr>
        <p:spPr/>
        <p:txBody>
          <a:bodyPr/>
          <a:lstStyle/>
          <a:p>
            <a:fld id="{EE5C0A75-B43F-4D16-9787-0C2CEED058D3}" type="slidenum">
              <a:rPr lang="fr-FR" smtClean="0"/>
              <a:t>235</a:t>
            </a:fld>
            <a:endParaRPr lang="fr-FR"/>
          </a:p>
        </p:txBody>
      </p:sp>
    </p:spTree>
    <p:extLst>
      <p:ext uri="{BB962C8B-B14F-4D97-AF65-F5344CB8AC3E}">
        <p14:creationId xmlns:p14="http://schemas.microsoft.com/office/powerpoint/2010/main" val="643812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Autres exemples :</a:t>
            </a:r>
            <a:endParaRPr/>
          </a:p>
          <a:p>
            <a:pPr marL="0" lvl="0" indent="0" algn="l" rtl="0">
              <a:spcBef>
                <a:spcPts val="0"/>
              </a:spcBef>
              <a:spcAft>
                <a:spcPts val="0"/>
              </a:spcAft>
              <a:buNone/>
            </a:pPr>
            <a:r>
              <a:rPr lang="fr-FR"/>
              <a:t>- Taren Stinebrickner-Kauffman (née le 14 novembre 1981) est une militante australo-américaine. Elle est la fondatrice et directrice jusqu'en 2016 de l'organisation SumOfUs.</a:t>
            </a:r>
            <a:endParaRPr/>
          </a:p>
          <a:p>
            <a:pPr marL="0" lvl="0" indent="0" algn="l" rtl="0">
              <a:spcBef>
                <a:spcPts val="0"/>
              </a:spcBef>
              <a:spcAft>
                <a:spcPts val="0"/>
              </a:spcAft>
              <a:buNone/>
            </a:pPr>
            <a:endParaRPr/>
          </a:p>
          <a:p>
            <a:pPr marL="0" lvl="0" indent="0" algn="l" rtl="0">
              <a:spcBef>
                <a:spcPts val="0"/>
              </a:spcBef>
              <a:spcAft>
                <a:spcPts val="0"/>
              </a:spcAft>
              <a:buNone/>
            </a:pPr>
            <a:r>
              <a:rPr lang="fr-FR"/>
              <a:t>Sur les « civic tech » :</a:t>
            </a:r>
            <a:endParaRPr/>
          </a:p>
          <a:p>
            <a:pPr marL="171450" lvl="0" indent="-171450" algn="l" rtl="0">
              <a:spcBef>
                <a:spcPts val="0"/>
              </a:spcBef>
              <a:spcAft>
                <a:spcPts val="0"/>
              </a:spcAft>
              <a:buClr>
                <a:schemeClr val="dk1"/>
              </a:buClr>
              <a:buSzPts val="1200"/>
              <a:buFont typeface="Calibri"/>
              <a:buChar char="-"/>
            </a:pPr>
            <a:r>
              <a:rPr lang="fr-FR"/>
              <a:t>http://civictechno.fr/ </a:t>
            </a:r>
            <a:endParaRPr/>
          </a:p>
          <a:p>
            <a:pPr marL="171450" lvl="0" indent="-171450" algn="l" rtl="0">
              <a:spcBef>
                <a:spcPts val="0"/>
              </a:spcBef>
              <a:spcAft>
                <a:spcPts val="0"/>
              </a:spcAft>
              <a:buClr>
                <a:schemeClr val="dk1"/>
              </a:buClr>
              <a:buSzPts val="1200"/>
              <a:buFont typeface="Calibri"/>
              <a:buChar char="-"/>
            </a:pPr>
            <a:r>
              <a:rPr lang="fr-FR"/>
              <a:t>https://fr.wikipedia.org/wiki/Technologie_civique</a:t>
            </a:r>
            <a:endParaRPr/>
          </a:p>
          <a:p>
            <a:pPr marL="171450" lvl="0" indent="-171450" algn="l" rtl="0">
              <a:spcBef>
                <a:spcPts val="0"/>
              </a:spcBef>
              <a:spcAft>
                <a:spcPts val="0"/>
              </a:spcAft>
              <a:buClr>
                <a:schemeClr val="dk1"/>
              </a:buClr>
              <a:buSzPts val="1200"/>
              <a:buFont typeface="Calibri"/>
              <a:buChar char="-"/>
            </a:pPr>
            <a:r>
              <a:rPr lang="fr-FR"/>
              <a:t>https://www.lemonde.fr/pixels/article/2019/12/09/civic-tech-la-cnil-appelle-a-la-vigilance_6022224_4408996.html</a:t>
            </a:r>
            <a:endParaRPr/>
          </a:p>
          <a:p>
            <a:pPr marL="171450" lvl="0" indent="-171450" algn="l" rtl="0">
              <a:spcBef>
                <a:spcPts val="0"/>
              </a:spcBef>
              <a:spcAft>
                <a:spcPts val="0"/>
              </a:spcAft>
              <a:buClr>
                <a:schemeClr val="dk1"/>
              </a:buClr>
              <a:buSzPts val="1200"/>
              <a:buFont typeface="Calibri"/>
              <a:buChar char="-"/>
            </a:pPr>
            <a:r>
              <a:rPr lang="fr-FR"/>
              <a:t>https://www.consultvox.co/blog/civic-tech-definition-apports/</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https://prezi.com/siukx_zakf-4/les-7-familles-de-linnovation-democratique/</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https://laviedesidees.fr/Citoyen-hackeur.html</a:t>
            </a:r>
            <a:endParaRPr/>
          </a:p>
        </p:txBody>
      </p:sp>
      <p:sp>
        <p:nvSpPr>
          <p:cNvPr id="752" name="Google Shape;752;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extLst>
      <p:ext uri="{BB962C8B-B14F-4D97-AF65-F5344CB8AC3E}">
        <p14:creationId xmlns:p14="http://schemas.microsoft.com/office/powerpoint/2010/main" val="58650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25</a:t>
            </a:fld>
            <a:endParaRPr/>
          </a:p>
        </p:txBody>
      </p:sp>
    </p:spTree>
    <p:extLst>
      <p:ext uri="{BB962C8B-B14F-4D97-AF65-F5344CB8AC3E}">
        <p14:creationId xmlns:p14="http://schemas.microsoft.com/office/powerpoint/2010/main" val="565815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Johnatan basile et sa bibliothèque de Babel</a:t>
            </a:r>
            <a:endParaRPr/>
          </a:p>
        </p:txBody>
      </p:sp>
      <p:sp>
        <p:nvSpPr>
          <p:cNvPr id="710" name="Google Shape;710;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extLst>
      <p:ext uri="{BB962C8B-B14F-4D97-AF65-F5344CB8AC3E}">
        <p14:creationId xmlns:p14="http://schemas.microsoft.com/office/powerpoint/2010/main" val="3960066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Johnatan basile et sa bibliothèque de Babel</a:t>
            </a:r>
            <a:endParaRPr/>
          </a:p>
        </p:txBody>
      </p:sp>
      <p:sp>
        <p:nvSpPr>
          <p:cNvPr id="710" name="Google Shape;710;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extLst>
      <p:ext uri="{BB962C8B-B14F-4D97-AF65-F5344CB8AC3E}">
        <p14:creationId xmlns:p14="http://schemas.microsoft.com/office/powerpoint/2010/main" val="1666411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https://fkaplan.wordpress.com/2011/09/07/google-et-le-capitalisme-linguistique/ </a:t>
            </a:r>
            <a:endParaRPr/>
          </a:p>
          <a:p>
            <a:pPr marL="0" lvl="0" indent="0" algn="l" rtl="0">
              <a:spcBef>
                <a:spcPts val="0"/>
              </a:spcBef>
              <a:spcAft>
                <a:spcPts val="0"/>
              </a:spcAft>
              <a:buNone/>
            </a:pPr>
            <a:endParaRPr/>
          </a:p>
          <a:p>
            <a:pPr marL="0" lvl="0" indent="0" algn="l" rtl="0">
              <a:spcBef>
                <a:spcPts val="0"/>
              </a:spcBef>
              <a:spcAft>
                <a:spcPts val="0"/>
              </a:spcAft>
              <a:buNone/>
            </a:pPr>
            <a:r>
              <a:rPr lang="fr-FR"/>
              <a:t>Les bulles de filtre (livre d’Eli Pariser).</a:t>
            </a:r>
            <a:endParaRPr/>
          </a:p>
        </p:txBody>
      </p:sp>
      <p:sp>
        <p:nvSpPr>
          <p:cNvPr id="733" name="Google Shape;733;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extLst>
      <p:ext uri="{BB962C8B-B14F-4D97-AF65-F5344CB8AC3E}">
        <p14:creationId xmlns:p14="http://schemas.microsoft.com/office/powerpoint/2010/main" val="315235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29</a:t>
            </a:fld>
            <a:endParaRPr/>
          </a:p>
        </p:txBody>
      </p:sp>
    </p:spTree>
    <p:extLst>
      <p:ext uri="{BB962C8B-B14F-4D97-AF65-F5344CB8AC3E}">
        <p14:creationId xmlns:p14="http://schemas.microsoft.com/office/powerpoint/2010/main" val="3150515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31</a:t>
            </a:fld>
            <a:endParaRPr/>
          </a:p>
        </p:txBody>
      </p:sp>
    </p:spTree>
    <p:extLst>
      <p:ext uri="{BB962C8B-B14F-4D97-AF65-F5344CB8AC3E}">
        <p14:creationId xmlns:p14="http://schemas.microsoft.com/office/powerpoint/2010/main" val="6472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a:t>
            </a:fld>
            <a:endParaRPr/>
          </a:p>
        </p:txBody>
      </p:sp>
    </p:spTree>
    <p:extLst>
      <p:ext uri="{BB962C8B-B14F-4D97-AF65-F5344CB8AC3E}">
        <p14:creationId xmlns:p14="http://schemas.microsoft.com/office/powerpoint/2010/main" val="2724794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1729686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893699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3662147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541211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36</a:t>
            </a:fld>
            <a:endParaRPr/>
          </a:p>
        </p:txBody>
      </p:sp>
    </p:spTree>
    <p:extLst>
      <p:ext uri="{BB962C8B-B14F-4D97-AF65-F5344CB8AC3E}">
        <p14:creationId xmlns:p14="http://schemas.microsoft.com/office/powerpoint/2010/main" val="3996830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extLst>
      <p:ext uri="{BB962C8B-B14F-4D97-AF65-F5344CB8AC3E}">
        <p14:creationId xmlns:p14="http://schemas.microsoft.com/office/powerpoint/2010/main" val="115639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38</a:t>
            </a:fld>
            <a:endParaRPr/>
          </a:p>
        </p:txBody>
      </p:sp>
    </p:spTree>
    <p:extLst>
      <p:ext uri="{BB962C8B-B14F-4D97-AF65-F5344CB8AC3E}">
        <p14:creationId xmlns:p14="http://schemas.microsoft.com/office/powerpoint/2010/main" val="1029403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39</a:t>
            </a:fld>
            <a:endParaRPr/>
          </a:p>
        </p:txBody>
      </p:sp>
    </p:spTree>
    <p:extLst>
      <p:ext uri="{BB962C8B-B14F-4D97-AF65-F5344CB8AC3E}">
        <p14:creationId xmlns:p14="http://schemas.microsoft.com/office/powerpoint/2010/main" val="1964725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41</a:t>
            </a:fld>
            <a:endParaRPr/>
          </a:p>
        </p:txBody>
      </p:sp>
    </p:spTree>
    <p:extLst>
      <p:ext uri="{BB962C8B-B14F-4D97-AF65-F5344CB8AC3E}">
        <p14:creationId xmlns:p14="http://schemas.microsoft.com/office/powerpoint/2010/main" val="3614092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Bibliographie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Calibri"/>
              <a:buChar char="-"/>
            </a:pPr>
            <a:r>
              <a:rPr lang="fr-FR"/>
              <a:t>Https://fr.wikipedia.org/wiki/Scandale_Facebook-Cambridge_Analytica</a:t>
            </a:r>
            <a:endParaRPr/>
          </a:p>
          <a:p>
            <a:pPr marL="171450" lvl="0" indent="-171450" algn="l" rtl="0">
              <a:spcBef>
                <a:spcPts val="0"/>
              </a:spcBef>
              <a:spcAft>
                <a:spcPts val="0"/>
              </a:spcAft>
              <a:buClr>
                <a:schemeClr val="dk1"/>
              </a:buClr>
              <a:buSzPts val="1200"/>
              <a:buFont typeface="Calibri"/>
              <a:buChar char="-"/>
            </a:pPr>
            <a:r>
              <a:rPr lang="fr-FR"/>
              <a:t>https://fr.wikipedia.org/wiki/Fake_news</a:t>
            </a:r>
            <a:endParaRPr/>
          </a:p>
          <a:p>
            <a:pPr marL="171450" lvl="0" indent="-171450" algn="l" rtl="0">
              <a:spcBef>
                <a:spcPts val="0"/>
              </a:spcBef>
              <a:spcAft>
                <a:spcPts val="0"/>
              </a:spcAft>
              <a:buClr>
                <a:schemeClr val="dk1"/>
              </a:buClr>
              <a:buSzPts val="1200"/>
              <a:buFont typeface="Calibri"/>
              <a:buChar char="-"/>
            </a:pPr>
            <a:r>
              <a:rPr lang="fr-FR"/>
              <a:t>https://fr.wikipedia.org/wiki/Bulle_de_filtres</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fr-FR"/>
              <a:t>Pour une réflexion éthique, voir : partnershiponai.org</a:t>
            </a:r>
            <a:endParaRPr/>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42</a:t>
            </a:fld>
            <a:endParaRPr/>
          </a:p>
        </p:txBody>
      </p:sp>
    </p:spTree>
    <p:extLst>
      <p:ext uri="{BB962C8B-B14F-4D97-AF65-F5344CB8AC3E}">
        <p14:creationId xmlns:p14="http://schemas.microsoft.com/office/powerpoint/2010/main" val="413425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Google Shape;69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https://www.cairn.info/revue-reseaux-2013-5-page-51.htm</a:t>
            </a:r>
            <a:endParaRPr/>
          </a:p>
        </p:txBody>
      </p:sp>
      <p:sp>
        <p:nvSpPr>
          <p:cNvPr id="692" name="Google Shape;692;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a:t>
            </a:fld>
            <a:endParaRPr/>
          </a:p>
        </p:txBody>
      </p:sp>
    </p:spTree>
    <p:extLst>
      <p:ext uri="{BB962C8B-B14F-4D97-AF65-F5344CB8AC3E}">
        <p14:creationId xmlns:p14="http://schemas.microsoft.com/office/powerpoint/2010/main" val="1861474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Bibliographie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Calibri"/>
              <a:buChar char="-"/>
            </a:pPr>
            <a:r>
              <a:rPr lang="fr-FR"/>
              <a:t>Https://fr.wikipedia.org/wiki/Scandale_Facebook-Cambridge_Analytica</a:t>
            </a:r>
            <a:endParaRPr/>
          </a:p>
          <a:p>
            <a:pPr marL="171450" lvl="0" indent="-171450" algn="l" rtl="0">
              <a:spcBef>
                <a:spcPts val="0"/>
              </a:spcBef>
              <a:spcAft>
                <a:spcPts val="0"/>
              </a:spcAft>
              <a:buClr>
                <a:schemeClr val="dk1"/>
              </a:buClr>
              <a:buSzPts val="1200"/>
              <a:buFont typeface="Calibri"/>
              <a:buChar char="-"/>
            </a:pPr>
            <a:r>
              <a:rPr lang="fr-FR"/>
              <a:t>https://fr.wikipedia.org/wiki/Fake_news</a:t>
            </a:r>
            <a:endParaRPr/>
          </a:p>
          <a:p>
            <a:pPr marL="171450" lvl="0" indent="-171450" algn="l" rtl="0">
              <a:spcBef>
                <a:spcPts val="0"/>
              </a:spcBef>
              <a:spcAft>
                <a:spcPts val="0"/>
              </a:spcAft>
              <a:buClr>
                <a:schemeClr val="dk1"/>
              </a:buClr>
              <a:buSzPts val="1200"/>
              <a:buFont typeface="Calibri"/>
              <a:buChar char="-"/>
            </a:pPr>
            <a:r>
              <a:rPr lang="fr-FR"/>
              <a:t>https://fr.wikipedia.org/wiki/Bulle_de_filtres</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fr-FR"/>
              <a:t>Pour une réflexion éthique, voir : partnershiponai.org</a:t>
            </a:r>
            <a:endParaRPr/>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44</a:t>
            </a:fld>
            <a:endParaRPr/>
          </a:p>
        </p:txBody>
      </p:sp>
    </p:spTree>
    <p:extLst>
      <p:ext uri="{BB962C8B-B14F-4D97-AF65-F5344CB8AC3E}">
        <p14:creationId xmlns:p14="http://schemas.microsoft.com/office/powerpoint/2010/main" val="4274742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45</a:t>
            </a:fld>
            <a:endParaRPr/>
          </a:p>
        </p:txBody>
      </p:sp>
    </p:spTree>
    <p:extLst>
      <p:ext uri="{BB962C8B-B14F-4D97-AF65-F5344CB8AC3E}">
        <p14:creationId xmlns:p14="http://schemas.microsoft.com/office/powerpoint/2010/main" val="1878212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2030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0" name="Google Shape;1050;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8230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6" name="Google Shape;1056;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0415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139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961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Bibliographie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Calibri"/>
              <a:buChar char="-"/>
            </a:pPr>
            <a:r>
              <a:rPr lang="fr-FR"/>
              <a:t>Https://fr.wikipedia.org/wiki/Scandale_Facebook-Cambridge_Analytica</a:t>
            </a:r>
            <a:endParaRPr/>
          </a:p>
          <a:p>
            <a:pPr marL="171450" lvl="0" indent="-171450" algn="l" rtl="0">
              <a:spcBef>
                <a:spcPts val="0"/>
              </a:spcBef>
              <a:spcAft>
                <a:spcPts val="0"/>
              </a:spcAft>
              <a:buClr>
                <a:schemeClr val="dk1"/>
              </a:buClr>
              <a:buSzPts val="1200"/>
              <a:buFont typeface="Calibri"/>
              <a:buChar char="-"/>
            </a:pPr>
            <a:r>
              <a:rPr lang="fr-FR"/>
              <a:t>https://fr.wikipedia.org/wiki/Fake_news</a:t>
            </a:r>
            <a:endParaRPr/>
          </a:p>
          <a:p>
            <a:pPr marL="171450" lvl="0" indent="-171450" algn="l" rtl="0">
              <a:spcBef>
                <a:spcPts val="0"/>
              </a:spcBef>
              <a:spcAft>
                <a:spcPts val="0"/>
              </a:spcAft>
              <a:buClr>
                <a:schemeClr val="dk1"/>
              </a:buClr>
              <a:buSzPts val="1200"/>
              <a:buFont typeface="Calibri"/>
              <a:buChar char="-"/>
            </a:pPr>
            <a:r>
              <a:rPr lang="fr-FR"/>
              <a:t>https://fr.wikipedia.org/wiki/Bulle_de_filtres</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fr-FR"/>
              <a:t>Pour une réflexion éthique, voir : partnershiponai.org</a:t>
            </a:r>
            <a:endParaRPr/>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53</a:t>
            </a:fld>
            <a:endParaRPr/>
          </a:p>
        </p:txBody>
      </p:sp>
    </p:spTree>
    <p:extLst>
      <p:ext uri="{BB962C8B-B14F-4D97-AF65-F5344CB8AC3E}">
        <p14:creationId xmlns:p14="http://schemas.microsoft.com/office/powerpoint/2010/main" val="3767632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Bibliographie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Calibri"/>
              <a:buChar char="-"/>
            </a:pPr>
            <a:r>
              <a:rPr lang="fr-FR"/>
              <a:t>Https://fr.wikipedia.org/wiki/Scandale_Facebook-Cambridge_Analytica</a:t>
            </a:r>
            <a:endParaRPr/>
          </a:p>
          <a:p>
            <a:pPr marL="171450" lvl="0" indent="-171450" algn="l" rtl="0">
              <a:spcBef>
                <a:spcPts val="0"/>
              </a:spcBef>
              <a:spcAft>
                <a:spcPts val="0"/>
              </a:spcAft>
              <a:buClr>
                <a:schemeClr val="dk1"/>
              </a:buClr>
              <a:buSzPts val="1200"/>
              <a:buFont typeface="Calibri"/>
              <a:buChar char="-"/>
            </a:pPr>
            <a:r>
              <a:rPr lang="fr-FR"/>
              <a:t>https://fr.wikipedia.org/wiki/Fake_news</a:t>
            </a:r>
            <a:endParaRPr/>
          </a:p>
          <a:p>
            <a:pPr marL="171450" lvl="0" indent="-171450" algn="l" rtl="0">
              <a:spcBef>
                <a:spcPts val="0"/>
              </a:spcBef>
              <a:spcAft>
                <a:spcPts val="0"/>
              </a:spcAft>
              <a:buClr>
                <a:schemeClr val="dk1"/>
              </a:buClr>
              <a:buSzPts val="1200"/>
              <a:buFont typeface="Calibri"/>
              <a:buChar char="-"/>
            </a:pPr>
            <a:r>
              <a:rPr lang="fr-FR"/>
              <a:t>https://fr.wikipedia.org/wiki/Bulle_de_filtres</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fr-FR"/>
              <a:t>Pour une réflexion éthique, voir : partnershiponai.org</a:t>
            </a:r>
            <a:endParaRPr/>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54</a:t>
            </a:fld>
            <a:endParaRPr/>
          </a:p>
        </p:txBody>
      </p:sp>
    </p:spTree>
    <p:extLst>
      <p:ext uri="{BB962C8B-B14F-4D97-AF65-F5344CB8AC3E}">
        <p14:creationId xmlns:p14="http://schemas.microsoft.com/office/powerpoint/2010/main" val="1191127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Bibliographie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Calibri"/>
              <a:buChar char="-"/>
            </a:pPr>
            <a:r>
              <a:rPr lang="fr-FR"/>
              <a:t>Https://fr.wikipedia.org/wiki/Scandale_Facebook-Cambridge_Analytica</a:t>
            </a:r>
            <a:endParaRPr/>
          </a:p>
          <a:p>
            <a:pPr marL="171450" lvl="0" indent="-171450" algn="l" rtl="0">
              <a:spcBef>
                <a:spcPts val="0"/>
              </a:spcBef>
              <a:spcAft>
                <a:spcPts val="0"/>
              </a:spcAft>
              <a:buClr>
                <a:schemeClr val="dk1"/>
              </a:buClr>
              <a:buSzPts val="1200"/>
              <a:buFont typeface="Calibri"/>
              <a:buChar char="-"/>
            </a:pPr>
            <a:r>
              <a:rPr lang="fr-FR"/>
              <a:t>https://fr.wikipedia.org/wiki/Fake_news</a:t>
            </a:r>
            <a:endParaRPr/>
          </a:p>
          <a:p>
            <a:pPr marL="171450" lvl="0" indent="-171450" algn="l" rtl="0">
              <a:spcBef>
                <a:spcPts val="0"/>
              </a:spcBef>
              <a:spcAft>
                <a:spcPts val="0"/>
              </a:spcAft>
              <a:buClr>
                <a:schemeClr val="dk1"/>
              </a:buClr>
              <a:buSzPts val="1200"/>
              <a:buFont typeface="Calibri"/>
              <a:buChar char="-"/>
            </a:pPr>
            <a:r>
              <a:rPr lang="fr-FR"/>
              <a:t>https://fr.wikipedia.org/wiki/Bulle_de_filtres</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fr-FR"/>
              <a:t>Pour une réflexion éthique, voir : partnershiponai.org</a:t>
            </a:r>
            <a:endParaRPr/>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55</a:t>
            </a:fld>
            <a:endParaRPr/>
          </a:p>
        </p:txBody>
      </p:sp>
    </p:spTree>
    <p:extLst>
      <p:ext uri="{BB962C8B-B14F-4D97-AF65-F5344CB8AC3E}">
        <p14:creationId xmlns:p14="http://schemas.microsoft.com/office/powerpoint/2010/main" val="185381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Sources :</a:t>
            </a:r>
          </a:p>
          <a:p>
            <a:r>
              <a:rPr lang="fr-FR" i="0" u="none" dirty="0"/>
              <a:t>Dominique Cardon, </a:t>
            </a:r>
            <a:r>
              <a:rPr lang="fr-FR" i="1" u="none" dirty="0"/>
              <a:t>Culture numérique</a:t>
            </a:r>
            <a:r>
              <a:rPr lang="fr-FR" i="0" u="none" dirty="0"/>
              <a:t>, Les Presses de </a:t>
            </a:r>
            <a:r>
              <a:rPr lang="fr-FR" i="0" u="none" dirty="0" err="1"/>
              <a:t>SciencesPo</a:t>
            </a:r>
            <a:r>
              <a:rPr lang="fr-FR" i="0" u="none" dirty="0"/>
              <a:t>, 2019, « 1. Généalogie d’Internet »</a:t>
            </a:r>
          </a:p>
          <a:p>
            <a:endParaRPr lang="fr-FR" u="sng" dirty="0"/>
          </a:p>
          <a:p>
            <a:r>
              <a:rPr lang="fr-FR" u="sng" dirty="0"/>
              <a:t>Remarques</a:t>
            </a:r>
            <a:r>
              <a:rPr lang="fr-FR" dirty="0"/>
              <a:t> :</a:t>
            </a:r>
          </a:p>
          <a:p>
            <a:r>
              <a:rPr lang="fr-FR" dirty="0"/>
              <a:t>Aujourd’hui, il y a 3 consortiums qui gouvernent Internet : l’IETF, l’ICANN et le W3C.</a:t>
            </a:r>
          </a:p>
          <a:p>
            <a:r>
              <a:rPr lang="fr-FR" dirty="0"/>
              <a:t>Vint Cerf et Robert Kahn, inventeurs de la norme TCP/IP.</a:t>
            </a:r>
          </a:p>
          <a:p>
            <a:r>
              <a:rPr lang="fr-FR" dirty="0"/>
              <a:t>Quelques figures majeures de al création d’Internet ou du web :</a:t>
            </a:r>
          </a:p>
          <a:p>
            <a:pPr marL="171450" indent="-171450">
              <a:buFontTx/>
              <a:buChar char="-"/>
            </a:pPr>
            <a:r>
              <a:rPr lang="fr-FR" dirty="0"/>
              <a:t>Doug Engelbart</a:t>
            </a:r>
          </a:p>
          <a:p>
            <a:pPr marL="171450" indent="-171450">
              <a:buFontTx/>
              <a:buChar char="-"/>
            </a:pPr>
            <a:r>
              <a:rPr lang="fr-FR" dirty="0"/>
              <a:t>Steward Brand et le </a:t>
            </a:r>
            <a:r>
              <a:rPr lang="fr-FR" dirty="0" err="1"/>
              <a:t>Whole</a:t>
            </a:r>
            <a:r>
              <a:rPr lang="fr-FR" dirty="0"/>
              <a:t> </a:t>
            </a:r>
            <a:r>
              <a:rPr lang="fr-FR" dirty="0" err="1"/>
              <a:t>Earth</a:t>
            </a:r>
            <a:r>
              <a:rPr lang="fr-FR" dirty="0"/>
              <a:t> </a:t>
            </a:r>
            <a:r>
              <a:rPr lang="fr-FR" dirty="0" err="1"/>
              <a:t>Catalog</a:t>
            </a:r>
            <a:r>
              <a:rPr lang="fr-FR" dirty="0"/>
              <a:t>, qui pose l’idée de l’ordinateur personnel.</a:t>
            </a:r>
          </a:p>
          <a:p>
            <a:pPr marL="171450" indent="-171450">
              <a:buFontTx/>
              <a:buChar char="-"/>
            </a:pPr>
            <a:r>
              <a:rPr lang="fr-FR" dirty="0"/>
              <a:t>Richard </a:t>
            </a:r>
            <a:r>
              <a:rPr lang="fr-FR" dirty="0" err="1"/>
              <a:t>Stallman</a:t>
            </a:r>
            <a:endParaRPr lang="fr-FR" dirty="0"/>
          </a:p>
          <a:p>
            <a:pPr marL="171450" indent="-171450">
              <a:buFontTx/>
              <a:buChar char="-"/>
            </a:pPr>
            <a:r>
              <a:rPr lang="fr-FR" dirty="0" err="1"/>
              <a:t>Jeohn</a:t>
            </a:r>
            <a:r>
              <a:rPr lang="fr-FR" dirty="0"/>
              <a:t> Perry Barlow</a:t>
            </a:r>
          </a:p>
          <a:p>
            <a:pPr marL="171450" indent="-171450">
              <a:buFontTx/>
              <a:buChar char="-"/>
            </a:pPr>
            <a:r>
              <a:rPr lang="fr-FR" dirty="0"/>
              <a:t>Tim Berners-Lee, inventeur du web. Le web n’est pas né aux Etats-Unis, mais en Suisse, au CERN, avec Robert </a:t>
            </a:r>
            <a:r>
              <a:rPr lang="fr-FR" dirty="0" err="1"/>
              <a:t>Cailliau</a:t>
            </a:r>
            <a:r>
              <a:rPr lang="fr-FR" dirty="0"/>
              <a:t>.</a:t>
            </a:r>
          </a:p>
          <a:p>
            <a:pPr marL="171450" indent="-171450">
              <a:buFontTx/>
              <a:buChar cha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Arpanet et Usenet.</a:t>
            </a:r>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15</a:t>
            </a:fld>
            <a:endParaRPr lang="fr-FR"/>
          </a:p>
        </p:txBody>
      </p:sp>
    </p:spTree>
    <p:extLst>
      <p:ext uri="{BB962C8B-B14F-4D97-AF65-F5344CB8AC3E}">
        <p14:creationId xmlns:p14="http://schemas.microsoft.com/office/powerpoint/2010/main" val="3764886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Remarques</a:t>
            </a:r>
          </a:p>
          <a:p>
            <a:endParaRPr lang="fr-FR" dirty="0"/>
          </a:p>
          <a:p>
            <a:r>
              <a:rPr lang="fr-FR" dirty="0"/>
              <a:t>Linus </a:t>
            </a:r>
            <a:r>
              <a:rPr lang="fr-FR" dirty="0" err="1"/>
              <a:t>Torvalds</a:t>
            </a:r>
            <a:r>
              <a:rPr lang="fr-FR" dirty="0"/>
              <a:t>, fondateur de Linux</a:t>
            </a:r>
          </a:p>
          <a:p>
            <a:r>
              <a:rPr lang="fr-FR" dirty="0"/>
              <a:t>Lawrence Lessing, créateur des licences « Creative Commons »</a:t>
            </a:r>
          </a:p>
          <a:p>
            <a:r>
              <a:rPr lang="fr-FR" dirty="0"/>
              <a:t>Aaron </a:t>
            </a:r>
            <a:r>
              <a:rPr lang="fr-FR" dirty="0" err="1"/>
              <a:t>Swartz</a:t>
            </a:r>
            <a:r>
              <a:rPr lang="fr-FR" dirty="0"/>
              <a:t> </a:t>
            </a:r>
          </a:p>
          <a:p>
            <a:r>
              <a:rPr lang="fr-FR" dirty="0"/>
              <a:t>Voir Flore Vasseur, </a:t>
            </a:r>
            <a:r>
              <a:rPr lang="fr-FR" i="1" dirty="0"/>
              <a:t>Ce qu’il reste de nos rêves, sur Aaron </a:t>
            </a:r>
            <a:r>
              <a:rPr lang="fr-FR" i="1" dirty="0" err="1"/>
              <a:t>Swartz</a:t>
            </a:r>
            <a:endParaRPr lang="fr-FR" i="1" dirty="0"/>
          </a:p>
          <a:p>
            <a:endParaRPr lang="fr-FR" i="1" dirty="0"/>
          </a:p>
          <a:p>
            <a:r>
              <a:rPr lang="fr-FR" i="0" dirty="0"/>
              <a:t>2) On peut évoquer la valeur accordée à l’anonymat par les pionniers, dont on voit aujourd’hui les dérives possibles.</a:t>
            </a:r>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63</a:t>
            </a:fld>
            <a:endParaRPr lang="fr-FR"/>
          </a:p>
        </p:txBody>
      </p:sp>
    </p:spTree>
    <p:extLst>
      <p:ext uri="{BB962C8B-B14F-4D97-AF65-F5344CB8AC3E}">
        <p14:creationId xmlns:p14="http://schemas.microsoft.com/office/powerpoint/2010/main" val="3133029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Remarques</a:t>
            </a:r>
          </a:p>
          <a:p>
            <a:endParaRPr lang="fr-FR" dirty="0"/>
          </a:p>
          <a:p>
            <a:r>
              <a:rPr lang="fr-FR" dirty="0"/>
              <a:t>Linus </a:t>
            </a:r>
            <a:r>
              <a:rPr lang="fr-FR" dirty="0" err="1"/>
              <a:t>Torvalds</a:t>
            </a:r>
            <a:r>
              <a:rPr lang="fr-FR" dirty="0"/>
              <a:t>, fondateur de Linux</a:t>
            </a:r>
          </a:p>
          <a:p>
            <a:r>
              <a:rPr lang="fr-FR" dirty="0"/>
              <a:t>Lawrence Lessing, créateur des licences « Creative Commons »</a:t>
            </a:r>
          </a:p>
          <a:p>
            <a:r>
              <a:rPr lang="fr-FR" dirty="0"/>
              <a:t>Aaron </a:t>
            </a:r>
            <a:r>
              <a:rPr lang="fr-FR" dirty="0" err="1"/>
              <a:t>Swartz</a:t>
            </a:r>
            <a:r>
              <a:rPr lang="fr-FR" dirty="0"/>
              <a:t> </a:t>
            </a:r>
          </a:p>
          <a:p>
            <a:r>
              <a:rPr lang="fr-FR" dirty="0"/>
              <a:t>Voir Flore Vasseur, </a:t>
            </a:r>
            <a:r>
              <a:rPr lang="fr-FR" i="1" dirty="0"/>
              <a:t>Ce qu’il reste de nos rêves, sur Aaron </a:t>
            </a:r>
            <a:r>
              <a:rPr lang="fr-FR" i="1" dirty="0" err="1"/>
              <a:t>Swartz</a:t>
            </a:r>
            <a:endParaRPr lang="fr-FR" i="1" dirty="0"/>
          </a:p>
          <a:p>
            <a:endParaRPr lang="fr-FR" i="1" dirty="0"/>
          </a:p>
          <a:p>
            <a:r>
              <a:rPr lang="fr-FR" i="0" dirty="0"/>
              <a:t>2) On peut évoquer la valeur accordée à l’anonymat par les pionniers, dont on voit aujourd’hui les dérives possibles.</a:t>
            </a:r>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64</a:t>
            </a:fld>
            <a:endParaRPr lang="fr-FR"/>
          </a:p>
        </p:txBody>
      </p:sp>
    </p:spTree>
    <p:extLst>
      <p:ext uri="{BB962C8B-B14F-4D97-AF65-F5344CB8AC3E}">
        <p14:creationId xmlns:p14="http://schemas.microsoft.com/office/powerpoint/2010/main" val="15097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Sources :</a:t>
            </a:r>
          </a:p>
          <a:p>
            <a:r>
              <a:rPr lang="fr-FR" i="0" u="none" dirty="0"/>
              <a:t>Dominique Cardon, </a:t>
            </a:r>
            <a:r>
              <a:rPr lang="fr-FR" i="1" u="none" dirty="0"/>
              <a:t>Culture numérique</a:t>
            </a:r>
            <a:r>
              <a:rPr lang="fr-FR" i="0" u="none" dirty="0"/>
              <a:t>, Les Presses de </a:t>
            </a:r>
            <a:r>
              <a:rPr lang="fr-FR" i="0" u="none" dirty="0" err="1"/>
              <a:t>SciencesPo</a:t>
            </a:r>
            <a:r>
              <a:rPr lang="fr-FR" i="0" u="none" dirty="0"/>
              <a:t>, 2019, « 1. Généalogie d’Internet »</a:t>
            </a:r>
          </a:p>
          <a:p>
            <a:endParaRPr lang="fr-FR" u="sng" dirty="0"/>
          </a:p>
          <a:p>
            <a:r>
              <a:rPr lang="fr-FR" u="sng" dirty="0"/>
              <a:t>Remarques</a:t>
            </a:r>
            <a:r>
              <a:rPr lang="fr-FR" dirty="0"/>
              <a:t> :</a:t>
            </a:r>
          </a:p>
          <a:p>
            <a:r>
              <a:rPr lang="fr-FR" dirty="0"/>
              <a:t>Dans ses mémoires, Snowden qui est né en 1983 raconte son adolescence et l’espace de liberté qu’était Internet à ses débuts.</a:t>
            </a:r>
          </a:p>
          <a:p>
            <a:endParaRPr lang="fr-FR" dirty="0"/>
          </a:p>
          <a:p>
            <a:r>
              <a:rPr lang="fr-FR" dirty="0"/>
              <a:t>On peut entrer dans les étapes de la création d’Internet puis du web.</a:t>
            </a:r>
          </a:p>
          <a:p>
            <a:endParaRPr lang="fr-FR" dirty="0"/>
          </a:p>
          <a:p>
            <a:r>
              <a:rPr lang="fr-FR" dirty="0"/>
              <a:t>Aujourd’hui, il y a 3 consortiums qui gouvernent Internet : l’IETF, l’ICANN et le W3C.</a:t>
            </a:r>
          </a:p>
          <a:p>
            <a:r>
              <a:rPr lang="fr-FR" dirty="0"/>
              <a:t>Vint Cerf et Robert Kahn, inventeurs de la norme TCP/IP.</a:t>
            </a:r>
          </a:p>
          <a:p>
            <a:r>
              <a:rPr lang="fr-FR" dirty="0"/>
              <a:t>Quelques figures majeures de al création d’Internet ou du web :</a:t>
            </a:r>
          </a:p>
          <a:p>
            <a:pPr marL="171450" indent="-171450">
              <a:buFontTx/>
              <a:buChar char="-"/>
            </a:pPr>
            <a:r>
              <a:rPr lang="fr-FR" dirty="0"/>
              <a:t>Doug Engelbart</a:t>
            </a:r>
          </a:p>
          <a:p>
            <a:pPr marL="171450" indent="-171450">
              <a:buFontTx/>
              <a:buChar char="-"/>
            </a:pPr>
            <a:r>
              <a:rPr lang="fr-FR" dirty="0"/>
              <a:t>Steward Brand et le </a:t>
            </a:r>
            <a:r>
              <a:rPr lang="fr-FR" dirty="0" err="1"/>
              <a:t>Whole</a:t>
            </a:r>
            <a:r>
              <a:rPr lang="fr-FR" dirty="0"/>
              <a:t> </a:t>
            </a:r>
            <a:r>
              <a:rPr lang="fr-FR" dirty="0" err="1"/>
              <a:t>Earth</a:t>
            </a:r>
            <a:r>
              <a:rPr lang="fr-FR" dirty="0"/>
              <a:t> </a:t>
            </a:r>
            <a:r>
              <a:rPr lang="fr-FR" dirty="0" err="1"/>
              <a:t>Catalog</a:t>
            </a:r>
            <a:r>
              <a:rPr lang="fr-FR" dirty="0"/>
              <a:t>, qui pose l’idée de l’ordinateur personnel.</a:t>
            </a:r>
          </a:p>
          <a:p>
            <a:pPr marL="171450" indent="-171450">
              <a:buFontTx/>
              <a:buChar char="-"/>
            </a:pPr>
            <a:r>
              <a:rPr lang="fr-FR" dirty="0"/>
              <a:t>Richard </a:t>
            </a:r>
            <a:r>
              <a:rPr lang="fr-FR" dirty="0" err="1"/>
              <a:t>Stallman</a:t>
            </a:r>
            <a:endParaRPr lang="fr-FR" dirty="0"/>
          </a:p>
          <a:p>
            <a:pPr marL="171450" indent="-171450">
              <a:buFontTx/>
              <a:buChar char="-"/>
            </a:pPr>
            <a:r>
              <a:rPr lang="fr-FR" dirty="0"/>
              <a:t>John Perry Barlow</a:t>
            </a:r>
          </a:p>
          <a:p>
            <a:pPr marL="171450" indent="-171450">
              <a:buFontTx/>
              <a:buChar char="-"/>
            </a:pPr>
            <a:r>
              <a:rPr lang="fr-FR" dirty="0"/>
              <a:t>Tim Berners-Lee, inventeur du web. Le web n’est pas né aux Etats-Unis, mais en Suisse, au CERN, avec Robert </a:t>
            </a:r>
            <a:r>
              <a:rPr lang="fr-FR" dirty="0" err="1"/>
              <a:t>Cailliau</a:t>
            </a:r>
            <a:r>
              <a:rPr lang="fr-FR" dirty="0"/>
              <a:t>.</a:t>
            </a:r>
          </a:p>
          <a:p>
            <a:pPr marL="171450" indent="-171450">
              <a:buFontTx/>
              <a:buChar char="-"/>
            </a:pPr>
            <a:r>
              <a:rPr lang="fr-FR" dirty="0"/>
              <a:t>Lawrence </a:t>
            </a:r>
            <a:r>
              <a:rPr lang="fr-FR" dirty="0" err="1"/>
              <a:t>Lessig</a:t>
            </a:r>
            <a:endParaRPr lang="fr-FR" dirty="0"/>
          </a:p>
          <a:p>
            <a:pPr marL="171450" indent="-171450">
              <a:buFontTx/>
              <a:buChar char="-"/>
            </a:pPr>
            <a:r>
              <a:rPr lang="fr-FR" dirty="0"/>
              <a:t>Aaron </a:t>
            </a:r>
            <a:r>
              <a:rPr lang="fr-FR" dirty="0" err="1"/>
              <a:t>Swartz</a:t>
            </a:r>
            <a:endParaRPr lang="fr-FR" dirty="0"/>
          </a:p>
          <a:p>
            <a:pPr marL="171450" indent="-171450">
              <a:buFontTx/>
              <a:buChar cha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Arpanet et Usenet.</a:t>
            </a:r>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65</a:t>
            </a:fld>
            <a:endParaRPr lang="fr-FR"/>
          </a:p>
        </p:txBody>
      </p:sp>
    </p:spTree>
    <p:extLst>
      <p:ext uri="{BB962C8B-B14F-4D97-AF65-F5344CB8AC3E}">
        <p14:creationId xmlns:p14="http://schemas.microsoft.com/office/powerpoint/2010/main" val="3400940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Sources :</a:t>
            </a:r>
          </a:p>
          <a:p>
            <a:r>
              <a:rPr lang="fr-FR" i="0" u="none" dirty="0"/>
              <a:t>Dominique Cardon, </a:t>
            </a:r>
            <a:r>
              <a:rPr lang="fr-FR" i="1" u="none" dirty="0"/>
              <a:t>Culture numérique</a:t>
            </a:r>
            <a:r>
              <a:rPr lang="fr-FR" i="0" u="none" dirty="0"/>
              <a:t>, Les Presses de </a:t>
            </a:r>
            <a:r>
              <a:rPr lang="fr-FR" i="0" u="none" dirty="0" err="1"/>
              <a:t>SciencesPo</a:t>
            </a:r>
            <a:r>
              <a:rPr lang="fr-FR" i="0" u="none" dirty="0"/>
              <a:t>, 2019, « 1. Généalogie d’Internet »</a:t>
            </a:r>
          </a:p>
          <a:p>
            <a:endParaRPr lang="fr-FR" u="sng" dirty="0"/>
          </a:p>
          <a:p>
            <a:r>
              <a:rPr lang="fr-FR" u="sng" dirty="0"/>
              <a:t>Remarques</a:t>
            </a:r>
            <a:r>
              <a:rPr lang="fr-FR" dirty="0"/>
              <a:t> :</a:t>
            </a:r>
          </a:p>
          <a:p>
            <a:r>
              <a:rPr lang="fr-FR" dirty="0"/>
              <a:t>Dans ses mémoires, Snowden qui est né en 1983 raconte son adolescence et l’espace de liberté qu’était Internet à ses débuts.</a:t>
            </a:r>
          </a:p>
          <a:p>
            <a:endParaRPr lang="fr-FR" dirty="0"/>
          </a:p>
          <a:p>
            <a:r>
              <a:rPr lang="fr-FR" dirty="0"/>
              <a:t>On peut entrer dans les étapes de la création d’Internet puis du web.</a:t>
            </a:r>
          </a:p>
          <a:p>
            <a:endParaRPr lang="fr-FR" dirty="0"/>
          </a:p>
          <a:p>
            <a:r>
              <a:rPr lang="fr-FR" dirty="0"/>
              <a:t>Aujourd’hui, il y a 3 consortiums qui gouvernent Internet : l’IETF, l’ICANN et le W3C.</a:t>
            </a:r>
          </a:p>
          <a:p>
            <a:r>
              <a:rPr lang="fr-FR" dirty="0"/>
              <a:t>Vint Cerf et Robert Kahn, inventeurs de la norme TCP/IP.</a:t>
            </a:r>
          </a:p>
          <a:p>
            <a:r>
              <a:rPr lang="fr-FR" dirty="0"/>
              <a:t>Quelques figures majeures de al création d’Internet ou du web :</a:t>
            </a:r>
          </a:p>
          <a:p>
            <a:pPr marL="171450" indent="-171450">
              <a:buFontTx/>
              <a:buChar char="-"/>
            </a:pPr>
            <a:r>
              <a:rPr lang="fr-FR" dirty="0"/>
              <a:t>Doug Engelbart</a:t>
            </a:r>
          </a:p>
          <a:p>
            <a:pPr marL="171450" indent="-171450">
              <a:buFontTx/>
              <a:buChar char="-"/>
            </a:pPr>
            <a:r>
              <a:rPr lang="fr-FR" dirty="0"/>
              <a:t>Steward Brand et le </a:t>
            </a:r>
            <a:r>
              <a:rPr lang="fr-FR" dirty="0" err="1"/>
              <a:t>Whole</a:t>
            </a:r>
            <a:r>
              <a:rPr lang="fr-FR" dirty="0"/>
              <a:t> </a:t>
            </a:r>
            <a:r>
              <a:rPr lang="fr-FR" dirty="0" err="1"/>
              <a:t>Earth</a:t>
            </a:r>
            <a:r>
              <a:rPr lang="fr-FR" dirty="0"/>
              <a:t> </a:t>
            </a:r>
            <a:r>
              <a:rPr lang="fr-FR" dirty="0" err="1"/>
              <a:t>Catalog</a:t>
            </a:r>
            <a:r>
              <a:rPr lang="fr-FR" dirty="0"/>
              <a:t>, qui pose l’idée de l’ordinateur personnel.</a:t>
            </a:r>
          </a:p>
          <a:p>
            <a:pPr marL="171450" indent="-171450">
              <a:buFontTx/>
              <a:buChar char="-"/>
            </a:pPr>
            <a:r>
              <a:rPr lang="fr-FR" dirty="0"/>
              <a:t>Richard </a:t>
            </a:r>
            <a:r>
              <a:rPr lang="fr-FR" dirty="0" err="1"/>
              <a:t>Stallman</a:t>
            </a:r>
            <a:endParaRPr lang="fr-FR" dirty="0"/>
          </a:p>
          <a:p>
            <a:pPr marL="171450" indent="-171450">
              <a:buFontTx/>
              <a:buChar char="-"/>
            </a:pPr>
            <a:r>
              <a:rPr lang="fr-FR" dirty="0"/>
              <a:t>John Perry Barlow</a:t>
            </a:r>
          </a:p>
          <a:p>
            <a:pPr marL="171450" indent="-171450">
              <a:buFontTx/>
              <a:buChar char="-"/>
            </a:pPr>
            <a:r>
              <a:rPr lang="fr-FR" dirty="0"/>
              <a:t>Tim Berners-Lee, inventeur du web. Le web n’est pas né aux Etats-Unis, mais en Suisse, au CERN, avec Robert </a:t>
            </a:r>
            <a:r>
              <a:rPr lang="fr-FR" dirty="0" err="1"/>
              <a:t>Cailliau</a:t>
            </a:r>
            <a:r>
              <a:rPr lang="fr-FR" dirty="0"/>
              <a:t>.</a:t>
            </a:r>
          </a:p>
          <a:p>
            <a:pPr marL="171450" indent="-171450">
              <a:buFontTx/>
              <a:buChar char="-"/>
            </a:pPr>
            <a:r>
              <a:rPr lang="fr-FR" dirty="0"/>
              <a:t>Lawrence </a:t>
            </a:r>
            <a:r>
              <a:rPr lang="fr-FR" dirty="0" err="1"/>
              <a:t>Lessig</a:t>
            </a:r>
            <a:endParaRPr lang="fr-FR" dirty="0"/>
          </a:p>
          <a:p>
            <a:pPr marL="171450" indent="-171450">
              <a:buFontTx/>
              <a:buChar char="-"/>
            </a:pPr>
            <a:r>
              <a:rPr lang="fr-FR" dirty="0"/>
              <a:t>Aaron </a:t>
            </a:r>
            <a:r>
              <a:rPr lang="fr-FR" dirty="0" err="1"/>
              <a:t>Swartz</a:t>
            </a:r>
            <a:endParaRPr lang="fr-FR" dirty="0"/>
          </a:p>
          <a:p>
            <a:pPr marL="171450" indent="-171450">
              <a:buFontTx/>
              <a:buChar cha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Arpanet et Usenet.</a:t>
            </a:r>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66</a:t>
            </a:fld>
            <a:endParaRPr lang="fr-FR"/>
          </a:p>
        </p:txBody>
      </p:sp>
    </p:spTree>
    <p:extLst>
      <p:ext uri="{BB962C8B-B14F-4D97-AF65-F5344CB8AC3E}">
        <p14:creationId xmlns:p14="http://schemas.microsoft.com/office/powerpoint/2010/main" val="3383904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80476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https://cultea.fr/le-whole-earth-catalog-la-version-papier-dinternet.html</a:t>
            </a:r>
          </a:p>
        </p:txBody>
      </p:sp>
      <p:sp>
        <p:nvSpPr>
          <p:cNvPr id="4" name="Espace réservé du numéro de diapositive 3"/>
          <p:cNvSpPr>
            <a:spLocks noGrp="1"/>
          </p:cNvSpPr>
          <p:nvPr>
            <p:ph type="sldNum" sz="quarter" idx="5"/>
          </p:nvPr>
        </p:nvSpPr>
        <p:spPr/>
        <p:txBody>
          <a:bodyPr/>
          <a:lstStyle/>
          <a:p>
            <a:fld id="{08862439-3E20-4C36-8115-BDD6A3F51A53}" type="slidenum">
              <a:rPr lang="fr-FR" smtClean="0"/>
              <a:t>74</a:t>
            </a:fld>
            <a:endParaRPr lang="fr-FR"/>
          </a:p>
        </p:txBody>
      </p:sp>
    </p:spTree>
    <p:extLst>
      <p:ext uri="{BB962C8B-B14F-4D97-AF65-F5344CB8AC3E}">
        <p14:creationId xmlns:p14="http://schemas.microsoft.com/office/powerpoint/2010/main" val="3624975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Sources :</a:t>
            </a:r>
          </a:p>
          <a:p>
            <a:r>
              <a:rPr lang="fr-FR" i="0" u="none" dirty="0"/>
              <a:t>Dominique Cardon, </a:t>
            </a:r>
            <a:r>
              <a:rPr lang="fr-FR" i="1" u="none" dirty="0"/>
              <a:t>Culture numérique</a:t>
            </a:r>
            <a:r>
              <a:rPr lang="fr-FR" i="0" u="none" dirty="0"/>
              <a:t>, Les Presses de </a:t>
            </a:r>
            <a:r>
              <a:rPr lang="fr-FR" i="0" u="none" dirty="0" err="1"/>
              <a:t>SciencesPo</a:t>
            </a:r>
            <a:r>
              <a:rPr lang="fr-FR" i="0" u="none" dirty="0"/>
              <a:t>, 2019, « 1. Généalogie d’Internet »</a:t>
            </a:r>
          </a:p>
          <a:p>
            <a:endParaRPr lang="fr-FR" u="sng" dirty="0"/>
          </a:p>
          <a:p>
            <a:r>
              <a:rPr lang="fr-FR" u="sng" dirty="0"/>
              <a:t>Remarques</a:t>
            </a:r>
            <a:r>
              <a:rPr lang="fr-FR" dirty="0"/>
              <a:t> :</a:t>
            </a:r>
          </a:p>
          <a:p>
            <a:r>
              <a:rPr lang="fr-FR" dirty="0"/>
              <a:t>Aujourd’hui, il y a 3 consortiums qui gouvernent Internet : l’IETF, l’ICANN et le W3C.</a:t>
            </a:r>
          </a:p>
          <a:p>
            <a:r>
              <a:rPr lang="fr-FR" dirty="0"/>
              <a:t>Vint Cerf et Robert Kahn, inventeurs de la norme TCP/IP.</a:t>
            </a:r>
          </a:p>
          <a:p>
            <a:r>
              <a:rPr lang="fr-FR" dirty="0"/>
              <a:t>Quelques figures majeures de al création d’Internet ou du web :</a:t>
            </a:r>
          </a:p>
          <a:p>
            <a:pPr marL="171450" indent="-171450">
              <a:buFontTx/>
              <a:buChar char="-"/>
            </a:pPr>
            <a:r>
              <a:rPr lang="fr-FR" dirty="0"/>
              <a:t>Doug Engelbart</a:t>
            </a:r>
          </a:p>
          <a:p>
            <a:pPr marL="171450" indent="-171450">
              <a:buFontTx/>
              <a:buChar char="-"/>
            </a:pPr>
            <a:r>
              <a:rPr lang="fr-FR" dirty="0"/>
              <a:t>Steward Brand et le </a:t>
            </a:r>
            <a:r>
              <a:rPr lang="fr-FR" dirty="0" err="1"/>
              <a:t>Whole</a:t>
            </a:r>
            <a:r>
              <a:rPr lang="fr-FR" dirty="0"/>
              <a:t> </a:t>
            </a:r>
            <a:r>
              <a:rPr lang="fr-FR" dirty="0" err="1"/>
              <a:t>Earth</a:t>
            </a:r>
            <a:r>
              <a:rPr lang="fr-FR" dirty="0"/>
              <a:t> </a:t>
            </a:r>
            <a:r>
              <a:rPr lang="fr-FR" dirty="0" err="1"/>
              <a:t>Catalog</a:t>
            </a:r>
            <a:r>
              <a:rPr lang="fr-FR" dirty="0"/>
              <a:t>, qui pose l’idée de l’ordinateur personnel.</a:t>
            </a:r>
          </a:p>
          <a:p>
            <a:pPr marL="171450" indent="-171450">
              <a:buFontTx/>
              <a:buChar char="-"/>
            </a:pPr>
            <a:r>
              <a:rPr lang="fr-FR" dirty="0"/>
              <a:t>Richard </a:t>
            </a:r>
            <a:r>
              <a:rPr lang="fr-FR" dirty="0" err="1"/>
              <a:t>Stallman</a:t>
            </a:r>
            <a:endParaRPr lang="fr-FR" dirty="0"/>
          </a:p>
          <a:p>
            <a:pPr marL="171450" indent="-171450">
              <a:buFontTx/>
              <a:buChar char="-"/>
            </a:pPr>
            <a:r>
              <a:rPr lang="fr-FR" dirty="0" err="1"/>
              <a:t>Jeohn</a:t>
            </a:r>
            <a:r>
              <a:rPr lang="fr-FR" dirty="0"/>
              <a:t> Perry Barlow</a:t>
            </a:r>
          </a:p>
          <a:p>
            <a:pPr marL="171450" indent="-171450">
              <a:buFontTx/>
              <a:buChar char="-"/>
            </a:pPr>
            <a:r>
              <a:rPr lang="fr-FR" dirty="0"/>
              <a:t>Tim Berners-Lee, inventeur du web. Le web n’est pas né aux Etats-Unis, mais en Suisse, au CERN, avec Robert </a:t>
            </a:r>
            <a:r>
              <a:rPr lang="fr-FR" dirty="0" err="1"/>
              <a:t>Cailliau</a:t>
            </a:r>
            <a:r>
              <a:rPr lang="fr-FR" dirty="0"/>
              <a:t>.</a:t>
            </a:r>
          </a:p>
          <a:p>
            <a:pPr marL="171450" indent="-171450">
              <a:buFontTx/>
              <a:buChar cha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Arpanet et Usenet.</a:t>
            </a:r>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16</a:t>
            </a:fld>
            <a:endParaRPr lang="fr-FR"/>
          </a:p>
        </p:txBody>
      </p:sp>
    </p:spTree>
    <p:extLst>
      <p:ext uri="{BB962C8B-B14F-4D97-AF65-F5344CB8AC3E}">
        <p14:creationId xmlns:p14="http://schemas.microsoft.com/office/powerpoint/2010/main" val="1808423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Source : </a:t>
            </a:r>
          </a:p>
          <a:p>
            <a:pPr marL="171450" indent="-171450">
              <a:buFontTx/>
              <a:buChar char="-"/>
            </a:pPr>
            <a:r>
              <a:rPr lang="fr-FR" dirty="0"/>
              <a:t>Barlow John Perry, « Déclaration d'indépendance du cyberespace [*] », dans : Olivier Blondeau éd., Libres enfants du savoir numérique. Une anthologie du “Libre”. Paris, Éditions de l'Éclat, « Hors collection », 2000, p. 47-54. DOI : 10.3917/ecla.blond.2000.01.0047. URL : https://www.cairn.info/libres-enfants-du-savoir-numerique--9782841620432-page-47.htm</a:t>
            </a:r>
          </a:p>
          <a:p>
            <a:pPr marL="171450" indent="-171450">
              <a:buFontTx/>
              <a:buChar char="-"/>
            </a:pPr>
            <a:endParaRPr lang="fr-FR" dirty="0"/>
          </a:p>
          <a:p>
            <a:pPr marL="0" indent="0">
              <a:buFontTx/>
              <a:buNone/>
            </a:pPr>
            <a:r>
              <a:rPr lang="fr-FR" dirty="0"/>
              <a:t>Sur John Perry Barlow : https://fr.wikipedia.org/wiki/John_Perry_Barlow</a:t>
            </a:r>
          </a:p>
        </p:txBody>
      </p:sp>
      <p:sp>
        <p:nvSpPr>
          <p:cNvPr id="4" name="Espace réservé du numéro de diapositive 3"/>
          <p:cNvSpPr>
            <a:spLocks noGrp="1"/>
          </p:cNvSpPr>
          <p:nvPr>
            <p:ph type="sldNum" sz="quarter" idx="5"/>
          </p:nvPr>
        </p:nvSpPr>
        <p:spPr/>
        <p:txBody>
          <a:bodyPr/>
          <a:lstStyle/>
          <a:p>
            <a:fld id="{08862439-3E20-4C36-8115-BDD6A3F51A53}" type="slidenum">
              <a:rPr lang="fr-FR" smtClean="0"/>
              <a:t>79</a:t>
            </a:fld>
            <a:endParaRPr lang="fr-FR"/>
          </a:p>
        </p:txBody>
      </p:sp>
    </p:spTree>
    <p:extLst>
      <p:ext uri="{BB962C8B-B14F-4D97-AF65-F5344CB8AC3E}">
        <p14:creationId xmlns:p14="http://schemas.microsoft.com/office/powerpoint/2010/main" val="26500876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 la source de cette traduction en français </a:t>
            </a:r>
            <a:r>
              <a:rPr lang="fr-FR" dirty="0"/>
              <a:t>: https://framablog.org/2010/05/22/code-is-law-lessig/ </a:t>
            </a:r>
          </a:p>
          <a:p>
            <a:endParaRPr lang="fr-FR" dirty="0"/>
          </a:p>
          <a:p>
            <a:r>
              <a:rPr lang="fr-FR" b="1" dirty="0"/>
              <a:t>Copie du texte en entier : </a:t>
            </a:r>
          </a:p>
          <a:p>
            <a:r>
              <a:rPr lang="fr-FR" dirty="0"/>
              <a:t>« Le code fait loi – De la liberté dans le cyberespace</a:t>
            </a:r>
          </a:p>
          <a:p>
            <a:r>
              <a:rPr lang="fr-FR" dirty="0"/>
              <a:t>Code </a:t>
            </a:r>
            <a:r>
              <a:rPr lang="fr-FR" dirty="0" err="1"/>
              <a:t>is</a:t>
            </a:r>
            <a:r>
              <a:rPr lang="fr-FR" dirty="0"/>
              <a:t> Law – On Liberty in Cyberspace</a:t>
            </a:r>
          </a:p>
          <a:p>
            <a:endParaRPr lang="fr-FR" dirty="0"/>
          </a:p>
          <a:p>
            <a:r>
              <a:rPr lang="fr-FR" dirty="0"/>
              <a:t>Lawrence </a:t>
            </a:r>
            <a:r>
              <a:rPr lang="fr-FR" dirty="0" err="1"/>
              <a:t>Lessig</a:t>
            </a:r>
            <a:r>
              <a:rPr lang="fr-FR" dirty="0"/>
              <a:t> – janvier 2000 – Harvard Magazine</a:t>
            </a:r>
          </a:p>
          <a:p>
            <a:r>
              <a:rPr lang="fr-FR" dirty="0"/>
              <a:t>(Traduction </a:t>
            </a:r>
            <a:r>
              <a:rPr lang="fr-FR" dirty="0" err="1"/>
              <a:t>Framalang</a:t>
            </a:r>
            <a:r>
              <a:rPr lang="fr-FR" dirty="0"/>
              <a:t>  : </a:t>
            </a:r>
            <a:r>
              <a:rPr lang="fr-FR" dirty="0" err="1"/>
              <a:t>Barbidule</a:t>
            </a:r>
            <a:r>
              <a:rPr lang="fr-FR" dirty="0"/>
              <a:t>, </a:t>
            </a:r>
            <a:r>
              <a:rPr lang="fr-FR" dirty="0" err="1"/>
              <a:t>Siltaar</a:t>
            </a:r>
            <a:r>
              <a:rPr lang="fr-FR" dirty="0"/>
              <a:t>, </a:t>
            </a:r>
            <a:r>
              <a:rPr lang="fr-FR" dirty="0" err="1"/>
              <a:t>Goofy</a:t>
            </a:r>
            <a:r>
              <a:rPr lang="fr-FR" dirty="0"/>
              <a:t>, Don Rico)</a:t>
            </a:r>
          </a:p>
          <a:p>
            <a:endParaRPr lang="fr-FR" dirty="0"/>
          </a:p>
          <a:p>
            <a:r>
              <a:rPr lang="fr-FR" dirty="0"/>
              <a:t>À chaque époque son institution de contrôle, sa menace pour les libertés. Nos Pères Fondateurs craignaient la puissance émergente du gouvernement fédéral  ; la constitution américaine fut écrite pour répondre à cette crainte. John Stuart Mill s’inquiétait du contrôle par les normes sociales dans l’Angleterre du 19e siècle  ; il écrivit son livre De la Liberté en réaction à ce contrôle. Au 20e siècle, de nombreux progressistes se sont émus des injustices du marché. En réponse furent élaborés réformes du marché, et filets de sécurité.</a:t>
            </a:r>
          </a:p>
          <a:p>
            <a:endParaRPr lang="fr-FR" dirty="0"/>
          </a:p>
          <a:p>
            <a:r>
              <a:rPr lang="fr-FR" dirty="0"/>
              <a:t>Nous sommes à l’âge du cyberespace. Il possède lui aussi son propre régulateur, qui lui aussi menace les libertés. Mais, qu’il s’agisse d’une autorisation qu’il nous concède ou d’une conquête qu’on lui arrache, nous sommes tellement obnubilés par l’idée que la liberté est intimement liée à celle de gouvernement que nous ne voyons pas la régulation qui s’opère dans ce nouvel espace, ni la menace qu’elle fait peser sur les libertés.</a:t>
            </a:r>
          </a:p>
          <a:p>
            <a:endParaRPr lang="fr-FR" dirty="0"/>
          </a:p>
          <a:p>
            <a:r>
              <a:rPr lang="fr-FR" dirty="0"/>
              <a:t>Ce régulateur, c’est le code  : le logiciel et le matériel qui font du cyberespace ce qu’il est. Ce code, ou cette architecture, définit la manière dont nous vivons le cyberespace. Il détermine s’il est facile ou non de protéger sa vie privée, ou de censurer la parole. Il détermine si l’accès à l’information est global ou sectorisé. Il a un impact sur qui peut voir quoi, ou sur ce qui est surveillé. Lorsqu’on commence à comprendre la nature de ce code, on se rend compte que, d’une myriade de manières, le code du cyberespace régule.</a:t>
            </a:r>
          </a:p>
          <a:p>
            <a:endParaRPr lang="fr-FR" dirty="0"/>
          </a:p>
          <a:p>
            <a:r>
              <a:rPr lang="fr-FR" dirty="0"/>
              <a:t>Cette régulation est en train de changer. Le code du cyberespace aussi. Et à mesure que ce code change, il en va de même pour la nature du cyberespace. Le cyberespace est un lieu qui protège l’anonymat, la liberté d’expression et l’autonomie des individus, il est en train de devenir un lieu qui rend l’anonymat plus difficile, l’expression moins libre et fait de l’autonomie individuelle l’apanage des seuls experts.</a:t>
            </a:r>
          </a:p>
          <a:p>
            <a:endParaRPr lang="fr-FR" dirty="0"/>
          </a:p>
          <a:p>
            <a:r>
              <a:rPr lang="fr-FR" dirty="0"/>
              <a:t>Mon objectif, dans ce court article, est de faire comprendre cette régulation, et de montrer en quoi elle est en train de changer. Car si nous ne comprenons pas en quoi le cyberespace peut intégrer, ou supplanter, certaines valeurs de nos traditions constitutionnelles, nous perdrons le contrôle de ces valeurs. La loi du cyberespace – le code – les supplantera.</a:t>
            </a:r>
          </a:p>
          <a:p>
            <a:endParaRPr lang="fr-FR" dirty="0"/>
          </a:p>
          <a:p>
            <a:r>
              <a:rPr lang="fr-FR" dirty="0"/>
              <a:t>Ce que contrôle le code</a:t>
            </a:r>
          </a:p>
          <a:p>
            <a:r>
              <a:rPr lang="fr-FR" dirty="0"/>
              <a:t>Le code élémentaire d’Internet est constitué d’un ensemble de protocoles appelé TCP/IP. Ces protocoles permettent l’échange de données entre réseaux interconnectés. Ces échanges se produisent sans que les réseaux aient connaissance du contenu des données, et sans qu’ils sachent qui est réellement l’expéditeur de tel ou tel bloc de données. Ce code est donc neutre à l’égard des données, et ignore tout de l’utilisateur.</a:t>
            </a:r>
          </a:p>
          <a:p>
            <a:endParaRPr lang="fr-FR" dirty="0"/>
          </a:p>
          <a:p>
            <a:r>
              <a:rPr lang="fr-FR" dirty="0"/>
              <a:t>Ces spécificités du TCP/IP ont des conséquences sur la </a:t>
            </a:r>
            <a:r>
              <a:rPr lang="fr-FR" dirty="0" err="1"/>
              <a:t>régulabilité</a:t>
            </a:r>
            <a:r>
              <a:rPr lang="fr-FR" dirty="0"/>
              <a:t> des activités sur Internet. Elles rendent la régulation des comportements difficile. Dans la mesure où il est difficile d’identifier les internautes, il devient très difficile d’associer un comportement à un individu particulier. Et dans la mesure où il est difficile d’identifier le type de données qui sont envoyées, il devient très difficile de réguler l’échange d’un certain type de données. Ces spécificités de l’architecture d’Internet signifient que les gouvernements sont relativement restreints dans leur capacité à réguler les activités sur le Net.</a:t>
            </a:r>
          </a:p>
          <a:p>
            <a:endParaRPr lang="fr-FR" dirty="0"/>
          </a:p>
          <a:p>
            <a:r>
              <a:rPr lang="fr-FR" dirty="0"/>
              <a:t>Dans certains contextes, et pour certaines personnes, cette </a:t>
            </a:r>
            <a:r>
              <a:rPr lang="fr-FR" dirty="0" err="1"/>
              <a:t>irrégulabilité</a:t>
            </a:r>
            <a:r>
              <a:rPr lang="fr-FR" dirty="0"/>
              <a:t> est un bienfait. C’est cette caractéristique du Net, par exemple, qui protège la liberté d’expression. Elle code l’équivalent d’un Premier amendement dans l’architecture même du cyberespace, car elle complique, pour un gouvernement ou une institution puissante, la possibilité de surveiller qui dit quoi et quand. Des informations en provenance de Bosnie ou du Timor Oriental peuvent circuler librement d’un bout à l’autre de la planète car le Net empêche les gouvernements de ces pays de contrôler la manière dont circule l’information. Le Net les en empêche du fait de son architecture même.</a:t>
            </a:r>
          </a:p>
          <a:p>
            <a:endParaRPr lang="fr-FR" dirty="0"/>
          </a:p>
          <a:p>
            <a:r>
              <a:rPr lang="fr-FR" dirty="0"/>
              <a:t>Mais dans d’autres contextes, et du point de vue d’autres personnes, ce caractère incontrôlable n’est pas une qualité. Prenez par exemple le gouvernement allemand, confronté aux discours nazis, ou le gouvernement américain, face à la </a:t>
            </a:r>
            <a:r>
              <a:rPr lang="fr-FR" dirty="0" err="1"/>
              <a:t>pédo-pornographie</a:t>
            </a:r>
            <a:r>
              <a:rPr lang="fr-FR" dirty="0"/>
              <a:t>. Dans ces situations, l’architecture empêche également tout contrôle, mais ici cette </a:t>
            </a:r>
            <a:r>
              <a:rPr lang="fr-FR" dirty="0" err="1"/>
              <a:t>irrégulabilité</a:t>
            </a:r>
            <a:r>
              <a:rPr lang="fr-FR" dirty="0"/>
              <a:t> est considérée comme une tare.</a:t>
            </a:r>
          </a:p>
          <a:p>
            <a:endParaRPr lang="fr-FR" dirty="0"/>
          </a:p>
          <a:p>
            <a:r>
              <a:rPr lang="fr-FR" dirty="0"/>
              <a:t>Et il ne s’agit pas seulement des discours nazis et de pornographie enfantine. Les principaux besoins de régulation concerneront le commerce en ligne  : quand l’architecture ne permet pas de transactions sécurisées, quand elle permet de masquer facilement la source d’interférences, quand elle facilite la distribution de copies illégales de logiciels ou de musique. Dans ces contextes, le caractère incontrôlable du Net n’est pas considéré comme une qualité par les commerçants, et freinera le développement du commerce.</a:t>
            </a:r>
          </a:p>
          <a:p>
            <a:endParaRPr lang="fr-FR" dirty="0"/>
          </a:p>
          <a:p>
            <a:r>
              <a:rPr lang="fr-FR" dirty="0"/>
              <a:t>Que peut-on y faire  ?</a:t>
            </a:r>
          </a:p>
          <a:p>
            <a:endParaRPr lang="fr-FR" dirty="0"/>
          </a:p>
          <a:p>
            <a:r>
              <a:rPr lang="fr-FR" dirty="0"/>
              <a:t>Nombreux sont ceux qui pensent qu’il n’y a rien à faire  : l’</a:t>
            </a:r>
            <a:r>
              <a:rPr lang="fr-FR" dirty="0" err="1"/>
              <a:t>irrégulabilité</a:t>
            </a:r>
            <a:r>
              <a:rPr lang="fr-FR" dirty="0"/>
              <a:t> d’Internet est définitive. Il n’est rien que nous puissions faire pour y remédier. Aussi longtemps qu’il existera, Internet restera un espace incontrôlable. C’est dans sa nature même.</a:t>
            </a:r>
          </a:p>
          <a:p>
            <a:endParaRPr lang="fr-FR" dirty="0"/>
          </a:p>
          <a:p>
            <a:r>
              <a:rPr lang="fr-FR" dirty="0"/>
              <a:t>Mais rien n’est plus dangereux pour l’avenir de la liberté dans le cyberespace que de croire la liberté garantie par le code. Car le code n’est pas figé. L’architecture du cyberespace n’est pas définitive. L’</a:t>
            </a:r>
            <a:r>
              <a:rPr lang="fr-FR" dirty="0" err="1"/>
              <a:t>irrégulabilité</a:t>
            </a:r>
            <a:r>
              <a:rPr lang="fr-FR" dirty="0"/>
              <a:t> est une conséquence du code, mais le code peut changer. D’autres architectures peuvent être superposées aux protocoles de base TCP/IP, et ces nouvelles couches peuvent rendre l’usage du Net fondamentalement contrôlable. Le commerce est en train de construire une architecture de ce type. Le gouvernement peut y aider. Les deux réunis peuvent transformer la nature même du Net. Il le peuvent, et le font.</a:t>
            </a:r>
          </a:p>
          <a:p>
            <a:endParaRPr lang="fr-FR" dirty="0"/>
          </a:p>
          <a:p>
            <a:r>
              <a:rPr lang="fr-FR" dirty="0"/>
              <a:t>D’autres architectures</a:t>
            </a:r>
          </a:p>
          <a:p>
            <a:r>
              <a:rPr lang="fr-FR" dirty="0"/>
              <a:t>Ce qui rend le Net incontrôlable, c’est qu’il est difficile d’y savoir qui est qui, et difficile de connaître la nature des informations qui y sont échangées. Ces deux caractéristiques sont en train de changer  : premièrement, on voit émerger des architectures destinées à faciliter l’identification de l’utilisateur, ou permettant, plus généralement, de garantir la véracité de certaines informations le concernant (qu’il est majeur, que c’est un homme, qu’il est américain, qu’il est avocat). Deuxièmement, des architectures permettant de qualifier les contenus (pornographie, discours violent, discours raciste, discours politique) ont été conçues, et sont déployées en ce moment-même. Ces deux évolutions sont développées sans mandat du gouvernement  ; et utilisées conjointement elles mèneraient à un degré de contrôle extraordinaire sur toute activité en ligne. Conjointement, elles pourraient renverser l’</a:t>
            </a:r>
            <a:r>
              <a:rPr lang="fr-FR" dirty="0" err="1"/>
              <a:t>irrégulabilité</a:t>
            </a:r>
            <a:r>
              <a:rPr lang="fr-FR" dirty="0"/>
              <a:t> du Net.</a:t>
            </a:r>
          </a:p>
          <a:p>
            <a:endParaRPr lang="fr-FR" dirty="0"/>
          </a:p>
          <a:p>
            <a:r>
              <a:rPr lang="fr-FR" dirty="0"/>
              <a:t>Tout dépendrait de la manière dont elles seraient conçues. Les architectures ne sont pas binaires. Il ne s’agit pas juste de choisir entre développer une architecture permettant l’identification ou l’évaluation, ou non. Ce que permet une architecture, et la manière dont elle limite les contrôles, sont des choix. Et en fonction de ces choix, c’est bien plus que la </a:t>
            </a:r>
            <a:r>
              <a:rPr lang="fr-FR" dirty="0" err="1"/>
              <a:t>régulabilité</a:t>
            </a:r>
            <a:r>
              <a:rPr lang="fr-FR" dirty="0"/>
              <a:t> qui est en jeu.</a:t>
            </a:r>
          </a:p>
          <a:p>
            <a:endParaRPr lang="fr-FR" dirty="0"/>
          </a:p>
          <a:p>
            <a:r>
              <a:rPr lang="fr-FR" dirty="0"/>
              <a:t>Prenons tout d’abord les architectures d’identification, ou de certification. Il existe de nombreuses architectures de certification dans le monde réel. Le permis de conduire, par exemple. Lorsque la police vous arrête et vous demande vos papiers, ils demandent un certificat montrant que vous êtes autorisé à conduire. Ce certificat contient votre nom, votre sexe, votre âge, votre domicile. Toutes ces informations sont nécessaires car il n’existe aucun autre moyen simple pour établir un lien entre le permis et la personne. Vous devez divulguer ces éléments vous concernant afin de certifier que vous êtes le titulaire légitime du permis.</a:t>
            </a:r>
          </a:p>
          <a:p>
            <a:endParaRPr lang="fr-FR" dirty="0"/>
          </a:p>
          <a:p>
            <a:r>
              <a:rPr lang="fr-FR" dirty="0"/>
              <a:t>Mais dans le cyberespace, la certification pourrait être ajustée beaucoup plus finement. Si un site est réservé aux adultes, il serait possible – en utilisant des technologies de certification – de certifier que vous êtes un adulte, sans avoir à révéler qui vous êtes ou d’où vous venez. La technologie pourrait permettre de certifier certains faits vous concernant, tout en gardant d’autres faits confidentiels. La technologie dans le cyberespace pourrait fonctionner selon une logique de «  moindre révélation  », ce qui n’est pas possible dans la réalité.</a:t>
            </a:r>
          </a:p>
          <a:p>
            <a:endParaRPr lang="fr-FR" dirty="0"/>
          </a:p>
          <a:p>
            <a:r>
              <a:rPr lang="fr-FR" dirty="0"/>
              <a:t>Là encore, tout dépendrait de la manière dont elle a été conçue. Mais il n’est pas dit que les choses iront dans ce sens. Il existe d’autres architectures en développement, de type «  une seule carte pour tout  ». Dans ces architectures, il n’est plus possible de limiter simplement ce qui est révélé par un certificat. Si sur un certificat figure votre nom, votre adresse, votre âge, votre nationalité, ainsi que le fait que vous êtes avocat, et si devez prouver que vous êtes avocat, cette architecture certifierait non seulement votre profession, mais également tous les autres éléments vous concernant qui sont contenus dans le certificat. Dans la logique de cette architecture, plus il y a d’informations, mieux c’est. Rien ne permet aux individus de faire le choix du moins.</a:t>
            </a:r>
          </a:p>
          <a:p>
            <a:endParaRPr lang="fr-FR" dirty="0"/>
          </a:p>
          <a:p>
            <a:r>
              <a:rPr lang="fr-FR" dirty="0"/>
              <a:t>La différence entre ces deux conceptions est que l’une garantit la vie privée, alors que l’autre non. La première inscrit le respect de la vie privée au cœur de l’architecture d’identification, en laissant un choix clair à l’utilisateur sur ce qu’il veut révéler  ; la seconde néglige cette valeur.</a:t>
            </a:r>
          </a:p>
          <a:p>
            <a:endParaRPr lang="fr-FR" dirty="0"/>
          </a:p>
          <a:p>
            <a:r>
              <a:rPr lang="fr-FR" dirty="0"/>
              <a:t>Ainsi, le fait que l’architecture de certification qui se construit respecte ou non la vie privée dépend des choix de ceux qui codent. Leurs choix dépendent des incitations qu’ils reçoivent. S’il n’existe aucune incitation à protéger la vie privée – si la demande n’existe pas sur le marché, et que la loi est muette – alors le code ne le fera pas.</a:t>
            </a:r>
          </a:p>
          <a:p>
            <a:endParaRPr lang="fr-FR" dirty="0"/>
          </a:p>
          <a:p>
            <a:r>
              <a:rPr lang="fr-FR" dirty="0"/>
              <a:t>L’identification n’est qu’un exemple parmi d’autres. Prenons-en un deuxième, concernant la confidentialité des informations personnelles. </a:t>
            </a:r>
            <a:r>
              <a:rPr lang="fr-FR" dirty="0" err="1"/>
              <a:t>RealJukebox</a:t>
            </a:r>
            <a:r>
              <a:rPr lang="fr-FR" dirty="0"/>
              <a:t> est une technologie permettant de copier un CD de musique sur un ordinateur, ou de de télécharger de la musique sur le Net pour la stocker sur un disque dur. Il est apparu en octobre que le système était un peu trop curieux  : il inspectait discrètement le disque dur de l’utilisateur, puis transférait à l’entreprise le fruit de ses recherches. Tout ceci en secret, bien entendu  : </a:t>
            </a:r>
            <a:r>
              <a:rPr lang="fr-FR" dirty="0" err="1"/>
              <a:t>RealNetworks</a:t>
            </a:r>
            <a:r>
              <a:rPr lang="fr-FR" dirty="0"/>
              <a:t> n’avait prévenu personne que son produit collectait et transférait des données personnelles. Quand cet espionnage a été découvert, l’entreprise a tout d’abord tenté de justifier cette pratique (en avançant qu’aucune donnée personnelle n’était conservée), mais elle a fini par revenir à la raison, et a promis de ne plus recueillir ces données.</a:t>
            </a:r>
          </a:p>
          <a:p>
            <a:endParaRPr lang="fr-FR" dirty="0"/>
          </a:p>
          <a:p>
            <a:r>
              <a:rPr lang="fr-FR" dirty="0"/>
              <a:t>Ce problème est dû, une fois de plus, à l’architecture. Il n’est pas facile de dire qui espionne quoi, dans le cyberespace. Bien que le problème puisse être corrigé au niveau de l’architecture (en faisant appel à la technologie P3P, par exemple), voici un cas pour lequel la loi est préférable. Si les données personnelles étaient reconnues comme propriété de l’individu, alors leur collecte sans consentement exprès s’apparenterait à du vol.</a:t>
            </a:r>
          </a:p>
          <a:p>
            <a:endParaRPr lang="fr-FR" dirty="0"/>
          </a:p>
          <a:p>
            <a:r>
              <a:rPr lang="fr-FR" dirty="0"/>
              <a:t>Dans toutes ces circonstances, les architectures viendront garantir nos valeurs traditionnelles – ou pas. À chaque fois, des décisions seront prises afin de parvenir à une architecture d’Internet respectueuse de ces valeurs et conforme à la loi. Les choix concernant le code et le droit sont des choix de valeurs.</a:t>
            </a:r>
          </a:p>
          <a:p>
            <a:endParaRPr lang="fr-FR" dirty="0"/>
          </a:p>
          <a:p>
            <a:r>
              <a:rPr lang="fr-FR" dirty="0"/>
              <a:t>Une question de valeurs</a:t>
            </a:r>
          </a:p>
          <a:p>
            <a:r>
              <a:rPr lang="fr-FR" dirty="0"/>
              <a:t>Si c’est le code qui détermine nos valeurs, ne devons-nous pas intervenir dans le choix de ce code  ? Devons-nous nous préoccuper de la manière dont les valeurs émergent ici  ?</a:t>
            </a:r>
          </a:p>
          <a:p>
            <a:endParaRPr lang="fr-FR" dirty="0"/>
          </a:p>
          <a:p>
            <a:r>
              <a:rPr lang="fr-FR" dirty="0"/>
              <a:t>En d’autres temps, cette question aurait semblé incongrue. La démocratie consiste à surveiller et altérer les pouvoirs qui affectent nos valeurs fondamentales, ou comme je le disais au début, les contrôles qui affectent la liberté. En d’autres temps, nous aurions dit «  Bien sûr que cela nous concerne. Bien sûr que nous avons un rôle à jouer.  »</a:t>
            </a:r>
          </a:p>
          <a:p>
            <a:endParaRPr lang="fr-FR" dirty="0"/>
          </a:p>
          <a:p>
            <a:r>
              <a:rPr lang="fr-FR" dirty="0"/>
              <a:t>Mais nous vivons à une époque de scepticisme à l’égard de la démocratie. Notre époque est obsédée par la non-intervention. Laissons Internet se développer comme les codeurs l’entendent, voilà l’opinion générale. Laissons l’État en dehors de ça.</a:t>
            </a:r>
          </a:p>
          <a:p>
            <a:endParaRPr lang="fr-FR" dirty="0"/>
          </a:p>
          <a:p>
            <a:r>
              <a:rPr lang="fr-FR" dirty="0"/>
              <a:t>Ce point de vue est compréhensible, vu la nature des interventions étatiques. Vu leurs défauts, il semble préférable d’écarter purement et simplement l’État. Mais c’est une tentation dangereuse, en particulier aujourd’hui.</a:t>
            </a:r>
          </a:p>
          <a:p>
            <a:endParaRPr lang="fr-FR" dirty="0"/>
          </a:p>
          <a:p>
            <a:r>
              <a:rPr lang="fr-FR" dirty="0"/>
              <a:t>Ce n’est pas entre régulation et absence de régulation que nous avons à choisir. Le code régule. Il implémente – ou non – un certain nombre de valeurs. Il garantit certaines libertés, ou les empêche. Il protège la vie privée, ou promeut la surveillance. Des gens décident comment le code va se comporter. Des gens l’écrivent. La question n’est donc pas de savoir qui décidera de la manière dont le cyberespace est régulé  : ce seront les codeurs. La seule question est de savoir si nous aurons collectivement un rôle dans leur choix – et donc dans la manière dont ces valeurs sont garanties – ou si nous laisserons aux codeurs le soin de choisir nos valeurs à notre place.</a:t>
            </a:r>
          </a:p>
          <a:p>
            <a:endParaRPr lang="fr-FR" dirty="0"/>
          </a:p>
          <a:p>
            <a:r>
              <a:rPr lang="fr-FR" dirty="0"/>
              <a:t>Car c’est une évidence  : quand l’État se retire, la place ne reste pas vide. Les intérêts privés ont des objectifs qu’ils vont poursuivre. En appuyant sur le bouton </a:t>
            </a:r>
            <a:r>
              <a:rPr lang="fr-FR" dirty="0" err="1"/>
              <a:t>anti-Étatique</a:t>
            </a:r>
            <a:r>
              <a:rPr lang="fr-FR" dirty="0"/>
              <a:t>, on ne se téléporte pas au Paradis. Quand les intérêts gouvernementaux sont écartés, d’autres intérêts les remplacent. Les connaissons-nous  ? Sommes-nous sûrs qu’ils sont meilleurs  ?</a:t>
            </a:r>
          </a:p>
          <a:p>
            <a:endParaRPr lang="fr-FR" dirty="0"/>
          </a:p>
          <a:p>
            <a:r>
              <a:rPr lang="fr-FR" dirty="0"/>
              <a:t>Notre première réaction devrait être l’hésitation. Il est opportun de commencer par laisser le marché se développer. Mais, tout comme la Constitution contrôle et limite l’action du Congrès, les valeurs constitutionnelles devraient contrôler et limiter l’action du marché. Nous devrions examiner l’architecture du cyberespace de la même manière que nous examinons le fonctionnement de nos institutions.</a:t>
            </a:r>
          </a:p>
          <a:p>
            <a:endParaRPr lang="fr-FR" dirty="0"/>
          </a:p>
          <a:p>
            <a:r>
              <a:rPr lang="fr-FR" dirty="0"/>
              <a:t>Si nous ne le faisons pas, ou si nous n’apprenons pas à le faire, la pertinence de notre tradition constitutionnelle va décliner. Tout comme notre engagement autour de valeurs fondamentales, par le biais d’une constitution promulguée en pleine conscience. Nous resterons aveugles à la menace que notre époque fait peser sur les libertés et les valeurs dont nous avons hérité. La loi du cyberespace dépendra de la manière dont il est codé, mais nous aurons perdu tout rôle dans le choix de cette loi.</a:t>
            </a:r>
          </a:p>
          <a:p>
            <a:endParaRPr lang="fr-FR" dirty="0"/>
          </a:p>
          <a:p>
            <a:r>
              <a:rPr lang="fr-FR" dirty="0"/>
              <a:t>Lawrence </a:t>
            </a:r>
            <a:r>
              <a:rPr lang="fr-FR" dirty="0" err="1"/>
              <a:t>Lessig</a:t>
            </a:r>
            <a:r>
              <a:rPr lang="fr-FR" dirty="0"/>
              <a:t> est professeur de droit des affaires au Centre Berkman de la Harvard Law </a:t>
            </a:r>
            <a:r>
              <a:rPr lang="fr-FR" dirty="0" err="1"/>
              <a:t>School</a:t>
            </a:r>
            <a:r>
              <a:rPr lang="fr-FR" dirty="0"/>
              <a:t>. Son dernier livre, «  Le code, et les autres lois du cyberespace  » (Basic Books), vient d’être publié (voir http://code-is-law.org). Le site du Centre Berkman pour l’Internet et la Société est http://cyber.law.harvard.edu. »</a:t>
            </a:r>
          </a:p>
        </p:txBody>
      </p:sp>
      <p:sp>
        <p:nvSpPr>
          <p:cNvPr id="4" name="Espace réservé du numéro de diapositive 3"/>
          <p:cNvSpPr>
            <a:spLocks noGrp="1"/>
          </p:cNvSpPr>
          <p:nvPr>
            <p:ph type="sldNum" sz="quarter" idx="5"/>
          </p:nvPr>
        </p:nvSpPr>
        <p:spPr/>
        <p:txBody>
          <a:bodyPr/>
          <a:lstStyle/>
          <a:p>
            <a:fld id="{08862439-3E20-4C36-8115-BDD6A3F51A53}" type="slidenum">
              <a:rPr lang="fr-FR" smtClean="0"/>
              <a:t>81</a:t>
            </a:fld>
            <a:endParaRPr lang="fr-FR"/>
          </a:p>
        </p:txBody>
      </p:sp>
    </p:spTree>
    <p:extLst>
      <p:ext uri="{BB962C8B-B14F-4D97-AF65-F5344CB8AC3E}">
        <p14:creationId xmlns:p14="http://schemas.microsoft.com/office/powerpoint/2010/main" val="4183536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Lien vers la traduction :</a:t>
            </a:r>
          </a:p>
          <a:p>
            <a:r>
              <a:rPr lang="fr-FR" dirty="0"/>
              <a:t>https://framablog.org/2013/01/14/manifeste-guerilla-libre-acces-aaron-swartz/</a:t>
            </a:r>
          </a:p>
          <a:p>
            <a:endParaRPr lang="fr-FR" dirty="0"/>
          </a:p>
          <a:p>
            <a:endParaRPr lang="fr-FR" dirty="0"/>
          </a:p>
          <a:p>
            <a:r>
              <a:rPr lang="fr-FR" dirty="0"/>
              <a:t>Texte en entier :</a:t>
            </a:r>
          </a:p>
          <a:p>
            <a:r>
              <a:rPr lang="fr-FR" dirty="0"/>
              <a:t>« L’information, c’est le pouvoir. Mais comme pour tout pouvoir, il y a ceux qui veulent le garder pour eux. Le patrimoine culturel et scientifique mondial, publié depuis plusieurs siècles dans les livres et les revues, est de plus en plus souvent numérisé puis verrouillé par une poignée d’entreprises privées. Vous voulez lire les articles présentant les plus célèbres résultats scientifiques  ? Il vous faudra payer de grosses sommes à des éditeurs comme Reed Elsevier.</a:t>
            </a:r>
          </a:p>
          <a:p>
            <a:r>
              <a:rPr lang="fr-FR" dirty="0"/>
              <a:t>Et il y a ceux qui luttent pour que cela change. Le mouvement pour le libre accès s’est vaillamment battu pour s’assurer que les scientifiques ne mettent pas toutes leurs publications sous copyright et s’assurer plutôt que leurs travaux seront publiés sur Internet sous des conditions qui en permettent l’accès à tous. Mais, même dans le scénario le plus optimiste, la politique de libre accès ne concerne que les publications futures. Tout ce qui a été fait jusqu’à présent est perdu.</a:t>
            </a:r>
          </a:p>
          <a:p>
            <a:r>
              <a:rPr lang="fr-FR" dirty="0"/>
              <a:t>C’est trop cher payé. Contraindre les universitaires à débourser de l’argent pour lire le travail de leurs collègues  ? Numériser des bibliothèques entières mais ne permettre qu’aux gens de chez Google de les lire  ? Fournir des articles scientifiques aux chercheurs des plus grandes universités des pays riches, mais pas aux enfants des pays du Sud  ? C’est scandaleux et inacceptable.</a:t>
            </a:r>
          </a:p>
          <a:p>
            <a:r>
              <a:rPr lang="fr-FR" dirty="0"/>
              <a:t>Nombreux sont ceux qui disent  : «  Je suis d’accord mais que peut-on y faire  ? Les entreprises possèdent les droits de reproduction de ces documents, elles gagnent énormément d’argent en faisant payer l’accès, et c’est parfaitement légal, il n’y a rien que l’on puisse faire pour les en empêcher.  » Mais si, on peut faire quelque chose, ce qu’on est déjà en train de faire  : riposter.</a:t>
            </a:r>
          </a:p>
          <a:p>
            <a:r>
              <a:rPr lang="fr-FR" dirty="0"/>
              <a:t>Vous qui avez accès à ces ressources, étudiants, bibliothécaires, scientifiques, on vous a donné un privilège. Vous pouvez vous nourrir au banquet de la connaissance pendant que le reste du monde en est exclu. Mais vous n’êtes pas obligés — moralement, vous n’en avez même pas le droit — de conserver ce privilège pour vous seuls. Il est de votre devoir de le partager avec le monde. Et c’est ce que vous avez fait  : en échangeant vos mots de passe avec vos collègues, en remplissant des formulaires de téléchargement pour vos amis. </a:t>
            </a:r>
          </a:p>
          <a:p>
            <a:r>
              <a:rPr lang="fr-FR" dirty="0"/>
              <a:t>Pendant ce temps, ceux qui ont été écartés de ce festin n’attendent pas sans rien faire. Vous vous êtes faufilés dans les brèches et avez escaladé les barrières, libérant l’information verrouillée par les éditeurs pour la partager avec vos amis.</a:t>
            </a:r>
          </a:p>
          <a:p>
            <a:r>
              <a:rPr lang="fr-FR" dirty="0"/>
              <a:t>Mais toutes ces actions se déroulent dans l’ombre, de façon souterraine. On les qualifie de «  vol  » ou bien de «  piratage  », comme si partager une abondance de connaissances était moralement équivalent à l’abordage d’un vaisseau et au meurtre de son équipage. Mais le partage n’est pas immoral, c’est un impératif moral. Seuls ceux qu’aveugle la cupidité refusent une copie à leurs amis.</a:t>
            </a:r>
          </a:p>
          <a:p>
            <a:r>
              <a:rPr lang="fr-FR" dirty="0"/>
              <a:t>Les grandes multinationales, bien sûr, sont aveuglées par la cupidité. Les lois qui les gouvernent l’exigent, leurs actionnaires se révolteraient à la moindre occasion. Et les politiciens qu’elles ont achetés les soutiennent en votant des lois qui leur donnent le pouvoir exclusif de décider qui est en droit de faire des copies.</a:t>
            </a:r>
          </a:p>
          <a:p>
            <a:r>
              <a:rPr lang="fr-FR" dirty="0"/>
              <a:t>La justice ne consiste pas à se soumettre à des lois injustes. Il est temps de sortir de l’ombre et, dans la grande tradition de la désobéissance civile, d’affirmer notre opposition à la confiscation criminelle de la culture publique</a:t>
            </a:r>
          </a:p>
          <a:p>
            <a:r>
              <a:rPr lang="fr-FR" dirty="0"/>
              <a:t>Nous avons besoin de récolter l’information où qu’elle soit stockée, d’en faire des copies et de la partager avec le monde. Nous devons nous emparer du domaine public et l’ajouter aux archives. Nous devons acheter des bases de données secrètes et les mettre sur le Web. Nous devons télécharger des revues scientifiques et les poster sur des réseaux de partage de fichiers. Nous devons mener le combat de la guérilla pour le libre accès.</a:t>
            </a:r>
          </a:p>
          <a:p>
            <a:r>
              <a:rPr lang="fr-FR" dirty="0" err="1"/>
              <a:t>orsque</a:t>
            </a:r>
            <a:r>
              <a:rPr lang="fr-FR" dirty="0"/>
              <a:t> nous serons assez nombreux de par le monde, nous n’enverrons pas seulement un puissant message d’opposition à la privatisation de la connaissance  : nous ferons en sorte que cette privatisation appartienne au passé. Serez-vous des nôtres  ? (Traduction  : </a:t>
            </a:r>
            <a:r>
              <a:rPr lang="fr-FR" dirty="0" err="1"/>
              <a:t>Gatitac</a:t>
            </a:r>
            <a:r>
              <a:rPr lang="fr-FR" dirty="0"/>
              <a:t>, </a:t>
            </a:r>
            <a:r>
              <a:rPr lang="fr-FR" dirty="0" err="1"/>
              <a:t>albahtaar</a:t>
            </a:r>
            <a:r>
              <a:rPr lang="fr-FR" dirty="0"/>
              <a:t>, </a:t>
            </a:r>
            <a:r>
              <a:rPr lang="fr-FR" dirty="0" err="1"/>
              <a:t>Wikinade</a:t>
            </a:r>
            <a:r>
              <a:rPr lang="fr-FR" dirty="0"/>
              <a:t>, M0tty, </a:t>
            </a:r>
            <a:r>
              <a:rPr lang="fr-FR" dirty="0" err="1"/>
              <a:t>aKa</a:t>
            </a:r>
            <a:r>
              <a:rPr lang="fr-FR" dirty="0"/>
              <a:t>, Jean-Fred, </a:t>
            </a:r>
            <a:r>
              <a:rPr lang="fr-FR" dirty="0" err="1"/>
              <a:t>Goofy</a:t>
            </a:r>
            <a:r>
              <a:rPr lang="fr-FR" dirty="0"/>
              <a:t>, Léna, </a:t>
            </a:r>
            <a:r>
              <a:rPr lang="fr-FR" dirty="0" err="1"/>
              <a:t>greygjhart</a:t>
            </a:r>
            <a:r>
              <a:rPr lang="fr-FR" dirty="0"/>
              <a:t> + </a:t>
            </a:r>
            <a:r>
              <a:rPr lang="fr-FR" dirty="0" err="1"/>
              <a:t>anonymous</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08862439-3E20-4C36-8115-BDD6A3F51A53}" type="slidenum">
              <a:rPr lang="fr-FR" smtClean="0"/>
              <a:t>82</a:t>
            </a:fld>
            <a:endParaRPr lang="fr-FR"/>
          </a:p>
        </p:txBody>
      </p:sp>
    </p:spTree>
    <p:extLst>
      <p:ext uri="{BB962C8B-B14F-4D97-AF65-F5344CB8AC3E}">
        <p14:creationId xmlns:p14="http://schemas.microsoft.com/office/powerpoint/2010/main" val="34259816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Voir Cardon, 2019, p. 123 et suivantes.</a:t>
            </a:r>
            <a:endParaRPr/>
          </a:p>
          <a:p>
            <a:pPr marL="0" lvl="0" indent="0" algn="l" rtl="0">
              <a:spcBef>
                <a:spcPts val="0"/>
              </a:spcBef>
              <a:spcAft>
                <a:spcPts val="0"/>
              </a:spcAft>
              <a:buNone/>
            </a:pPr>
            <a:r>
              <a:rPr lang="fr-FR"/>
              <a:t>Ward Cunningham, création du wiki en 1995</a:t>
            </a:r>
            <a:endParaRPr/>
          </a:p>
          <a:p>
            <a:pPr marL="0" lvl="0" indent="0" algn="l" rtl="0">
              <a:spcBef>
                <a:spcPts val="0"/>
              </a:spcBef>
              <a:spcAft>
                <a:spcPts val="0"/>
              </a:spcAft>
              <a:buNone/>
            </a:pPr>
            <a:r>
              <a:rPr lang="fr-FR"/>
              <a:t>Jimmy Wales, Nupedia en 2000.</a:t>
            </a:r>
            <a:endParaRPr/>
          </a:p>
          <a:p>
            <a:pPr marL="0" lvl="0" indent="0" algn="l" rtl="0">
              <a:spcBef>
                <a:spcPts val="0"/>
              </a:spcBef>
              <a:spcAft>
                <a:spcPts val="0"/>
              </a:spcAft>
              <a:buNone/>
            </a:pPr>
            <a:r>
              <a:rPr lang="fr-FR"/>
              <a:t>Larry Sanger quitte Wikipédia.</a:t>
            </a:r>
            <a:endParaRPr/>
          </a:p>
          <a:p>
            <a:pPr marL="0" lvl="0" indent="0" algn="l" rtl="0">
              <a:spcBef>
                <a:spcPts val="0"/>
              </a:spcBef>
              <a:spcAft>
                <a:spcPts val="0"/>
              </a:spcAft>
              <a:buNone/>
            </a:pPr>
            <a:endParaRPr/>
          </a:p>
          <a:p>
            <a:pPr marL="0" lvl="0" indent="0" algn="l" rtl="0">
              <a:spcBef>
                <a:spcPts val="0"/>
              </a:spcBef>
              <a:spcAft>
                <a:spcPts val="0"/>
              </a:spcAft>
              <a:buNone/>
            </a:pPr>
            <a:r>
              <a:rPr lang="fr-FR"/>
              <a:t>« Surveillance et sanction, lorsqu’elles s’exercent à très bas niveau, de façon légère et publique, renforcent les liens de confiance et les valeurs de la communauté davantage qu’elles n’excluent les malfaisants (Cardon, 2019, p. 129).</a:t>
            </a:r>
            <a:endParaRPr/>
          </a:p>
          <a:p>
            <a:pPr marL="0" lvl="0" indent="0" algn="l" rtl="0">
              <a:spcBef>
                <a:spcPts val="0"/>
              </a:spcBef>
              <a:spcAft>
                <a:spcPts val="0"/>
              </a:spcAft>
              <a:buNone/>
            </a:pPr>
            <a:endParaRPr/>
          </a:p>
        </p:txBody>
      </p:sp>
      <p:sp>
        <p:nvSpPr>
          <p:cNvPr id="1159" name="Google Shape;1159;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Voir Cardon, 2019, p. 123 et suivantes.</a:t>
            </a:r>
            <a:endParaRPr/>
          </a:p>
          <a:p>
            <a:pPr marL="0" lvl="0" indent="0" algn="l" rtl="0">
              <a:spcBef>
                <a:spcPts val="0"/>
              </a:spcBef>
              <a:spcAft>
                <a:spcPts val="0"/>
              </a:spcAft>
              <a:buNone/>
            </a:pPr>
            <a:r>
              <a:rPr lang="fr-FR"/>
              <a:t>Ward Cunningham, création du wiki en 1995</a:t>
            </a:r>
            <a:endParaRPr/>
          </a:p>
          <a:p>
            <a:pPr marL="0" lvl="0" indent="0" algn="l" rtl="0">
              <a:spcBef>
                <a:spcPts val="0"/>
              </a:spcBef>
              <a:spcAft>
                <a:spcPts val="0"/>
              </a:spcAft>
              <a:buNone/>
            </a:pPr>
            <a:r>
              <a:rPr lang="fr-FR"/>
              <a:t>Jimmy Wales, Nupedia en 2000.</a:t>
            </a:r>
            <a:endParaRPr/>
          </a:p>
          <a:p>
            <a:pPr marL="0" lvl="0" indent="0" algn="l" rtl="0">
              <a:spcBef>
                <a:spcPts val="0"/>
              </a:spcBef>
              <a:spcAft>
                <a:spcPts val="0"/>
              </a:spcAft>
              <a:buNone/>
            </a:pPr>
            <a:r>
              <a:rPr lang="fr-FR"/>
              <a:t>Larry Sanger quitte Wikipédia.</a:t>
            </a:r>
            <a:endParaRPr/>
          </a:p>
          <a:p>
            <a:pPr marL="0" lvl="0" indent="0" algn="l" rtl="0">
              <a:spcBef>
                <a:spcPts val="0"/>
              </a:spcBef>
              <a:spcAft>
                <a:spcPts val="0"/>
              </a:spcAft>
              <a:buNone/>
            </a:pPr>
            <a:endParaRPr/>
          </a:p>
          <a:p>
            <a:pPr marL="0" lvl="0" indent="0" algn="l" rtl="0">
              <a:spcBef>
                <a:spcPts val="0"/>
              </a:spcBef>
              <a:spcAft>
                <a:spcPts val="0"/>
              </a:spcAft>
              <a:buNone/>
            </a:pPr>
            <a:r>
              <a:rPr lang="fr-FR"/>
              <a:t>« Surveillance et sanction, lorsqu’elles s’exercent à très bas niveau, de façon légère et publique, renforcent les liens de confiance et les valeurs de la communauté davantage qu’elles n’excluent les malfaisants (Cardon, 2019, p. 129).</a:t>
            </a:r>
            <a:endParaRPr/>
          </a:p>
          <a:p>
            <a:pPr marL="0" lvl="0" indent="0" algn="l" rtl="0">
              <a:spcBef>
                <a:spcPts val="0"/>
              </a:spcBef>
              <a:spcAft>
                <a:spcPts val="0"/>
              </a:spcAft>
              <a:buNone/>
            </a:pPr>
            <a:endParaRPr/>
          </a:p>
        </p:txBody>
      </p:sp>
      <p:sp>
        <p:nvSpPr>
          <p:cNvPr id="1159" name="Google Shape;1159;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87</a:t>
            </a:fld>
            <a:endParaRPr/>
          </a:p>
        </p:txBody>
      </p:sp>
    </p:spTree>
    <p:extLst>
      <p:ext uri="{BB962C8B-B14F-4D97-AF65-F5344CB8AC3E}">
        <p14:creationId xmlns:p14="http://schemas.microsoft.com/office/powerpoint/2010/main" val="139142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7" name="Google Shape;1167;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u="sng"/>
              <a:t>Source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fr-FR"/>
              <a:t>Cardon, Dominique, Levrel Julien, « La vigilance participative. Une interprétation de la gouvernance de Wikipédia », Réseaux, 2009/2 (n° 154), p. 51-89. DOI : 10.3917/res.154.0051. URL : https://www.cairn.info/revue-reseaux-2009-2-page-51.htm</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168" name="Google Shape;1168;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https://www.franceculture.fr/emissions/le-meilleur-des-mondes/police-predictive-legaltech-les-algorithmes-font-ils-la-loi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Cathy O’Neil résume les thèses de son livre dans une conférence dont voici un résumé.</a:t>
            </a:r>
            <a:endParaRPr/>
          </a:p>
          <a:p>
            <a:pPr marL="0" lvl="0" indent="0" algn="l" rtl="0">
              <a:spcBef>
                <a:spcPts val="0"/>
              </a:spcBef>
              <a:spcAft>
                <a:spcPts val="0"/>
              </a:spcAft>
              <a:buNone/>
            </a:pPr>
            <a:endParaRPr/>
          </a:p>
          <a:p>
            <a:pPr marL="0" lvl="0" indent="0" algn="l" rtl="0">
              <a:spcBef>
                <a:spcPts val="0"/>
              </a:spcBef>
              <a:spcAft>
                <a:spcPts val="0"/>
              </a:spcAft>
              <a:buNone/>
            </a:pPr>
            <a:r>
              <a:rPr lang="fr-FR" sz="1800">
                <a:latin typeface="Times New Roman"/>
                <a:ea typeface="Times New Roman"/>
                <a:cs typeface="Times New Roman"/>
                <a:sym typeface="Times New Roman"/>
              </a:rPr>
              <a:t>Titre : « The era of blind faith in big data must end | Cathy O'Neil »</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Lien : </a:t>
            </a:r>
            <a:r>
              <a:rPr lang="fr-FR" sz="1800" b="1" u="sng">
                <a:solidFill>
                  <a:schemeClr val="hlink"/>
                </a:solidFill>
                <a:latin typeface="Times New Roman"/>
                <a:ea typeface="Times New Roman"/>
                <a:cs typeface="Times New Roman"/>
                <a:sym typeface="Times New Roman"/>
                <a:hlinkClick r:id="rId3"/>
              </a:rPr>
              <a:t>https://www.youtube.com/watch?v=_2u_eHHzRto</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commence par insister sur l’omniprésence des algorithmes et sur leur pouvoir discriminatoire dans notre société, que ce soit sur le marché de l’emploi, pour l’obtention d’un crédit ou pour celle d’une assurance : ils « séparent les gagnants des perdants ». Ces algorithmes classent les individus à l’aide de formule que les individus ne comprennent pas et contre laquelle ils n’ont pas de recours. Eu égard à ce pouvoir des algorithmes, à leur obscurité et à cette absence de recours, se pose cette question : et si les algorithmes étaient faux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 Les algorithmes n’ont pas l’objectivité des mathématiques, ils relèvent de l’opinion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none" strike="noStrike">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La définition d’un algorithme : de l’opinion intégrée dans du code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Pour construire un algorithme il faut deux choses : a) des données historiques qui portent sur le passé, et b) une définition du succès, à savoir ce qu’on espère trouver. L’algorithme est entrainé pour associer différents paramètres à ce qui a été défini comme un succès. O’Neil donne l’exemple du repas à la maison : manger des légumes est sa définition du succès, elle ne coïncide pas avec celle de ses enfants. D’où cette définition ou caractéristique majeure des algorithmes : « Les algorithmes sont de l’opinion intégrée dans du code.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L’opinion erronée des gens sur l’objectivité scientifique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gens pensent à tort que les algorithmes sont objectifs et vrais. Mais cette croyance erronée est l’effet du marketing, notamment d’une sorte d’intimidation. Ce pouvoir d’intimidation et cette confiance qu’ils suscitent sont le décalque des sentiments qu’inspirent au commun les mathématiques.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II. Les effets délétères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Les conséquences délétères de la confiance aveugle faite aux Big Data.</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expose ensuite le cas de Kiri Soares, directrice d’un lycée à Brooklyn, victime d’un algorithme dans le domaine éducatif.</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Kiki Soares découvre en 2011 que ses professeurs sont classés avec un algorithme appelé « modèle de la valeur ajoutée ». Elle ne parvient pas à se procurer la formule de cet algorithme auprès des institutions publiques. On lui rétorque que ce sont des « maths » et qu’elle ne comprendrait pas.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New York Post publie le classements des enseignants, dans une volonté délibérément polémique, pour « humilier les enseignants », dit Cathy O’Neil.</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a d’abord échoué à obtenir le code source de l’algorithme, et s’est rendu compte que personne n’y avait accès à New York.</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Gary Rubinstein s’en est mêlé. Il a pris les différentes notes des enseignants, telles qu’elles étaient publiées par le journal, certains enseignants intervenant à différents niveaux ayant en effet plusieurs notes. Le graphique obtenu ressemble à une génération aléatoire de nombres ; il n’est donc jugé absolument pas opératoire.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Une Femme, Sarah Wysocki, a été licenciée, avec 205 autres enseignants du secteur scolaire de Washington, malgré les excellentes recommandations de son directeur et des parents d’élèves.</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Malgré de bonnes intentions de départ, les algorithmes peuvent produire des effets néfastes</a:t>
            </a:r>
            <a:r>
              <a:rPr lang="fr-FR" sz="1800">
                <a:latin typeface="Times New Roman"/>
                <a:ea typeface="Times New Roman"/>
                <a:cs typeface="Times New Roman"/>
                <a:sym typeface="Times New Roman"/>
              </a:rPr>
              <a: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L’explication des effets délétères, malgré les bonnes intentions : le cas des discriminations contre les femmes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problème est qu’un algorithme mal conçu peut produire des dégâts sociaux pendant longtemps, avant d’être identifié.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Roger Ailes a fondé Fox News en 1996. Plus de vingt femmes se sont plaintes de harcèlement sexuel, se plaignant de discriminations dans l’entreprise Fox News. Roger Ailes a été licencié, mais les problèmes ont persisté.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Fox News pourrait remplacer leur procédure de recrutement par un algorithme, pour éviter les problèmes. L’historique pour alimenter l’algorithme pourrait être les candidatures des 21 dernières années, depuis la création de l’entreprise. Et la définition du succès pourrait être quelqu’un qui est resté au moins quatre ans dans l’entreprise et qui été promu au moins une fois. Mais si ces critères étaient utilisés, les femmes seraient exclues, parce qu’elles « ne ressemblent pas aux gens qui ont eu du succès dans le passé ». D’où ceci : « les algorithmes ne rendent pas les choses justes, mais répètent les pratiques passées ». Les algorithmes « automatisent le statu quo ». Les algorithmes encodent les préjugés de ceux qui les créent.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3. Le cas des préjugés raciaux, dans le domaine judiciaire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invite à faire une expérience de pensée. Prenons une société entièrement ségrégationniste, où la police ne va que dans les quartiers où habitent les minorités raciales à la recherche des crimes. Les données policières recueillies seraient nécessairement biaisées.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prédiction du prochain crime, basée sur ces données, indiquerait clairement un quartier habité par les minorités. Et le prochain criminel, tel que prédit sur la base de ces données, serait membre d’une minorité.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ségrégation, bien qu’elle ne soit plus juridique, continue à exister socialement aux Etats-Unis. Les données recueillies par la police et la justice sont effectivement biaisées.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 algorithme de « risque de récidive » a été utilisé en Floride pour déterminer la peine encourue par les accusés. En prenant un cas concret, Cathy O’Neil montre l’algorithme attribue un risque de récidive plus élevé à un individu, toutes choses égales par ailleurs, du fait de son appartenance à une minorité racialisée. Il aura une peine de prison plus sévère.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4. Les outils de « math destruction » dans les mains d’intérêts privés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C’est pour cela que Cathy O’Neil a donné à ces algorithmes le nom d’armes de « math destruction » (ce qui est un jeu de mot avec </a:t>
            </a:r>
            <a:r>
              <a:rPr lang="fr-FR" sz="1800" i="1">
                <a:latin typeface="Times New Roman"/>
                <a:ea typeface="Times New Roman"/>
                <a:cs typeface="Times New Roman"/>
                <a:sym typeface="Times New Roman"/>
              </a:rPr>
              <a:t>mass destruction</a:t>
            </a:r>
            <a:r>
              <a:rPr lang="fr-FR" sz="1800">
                <a:latin typeface="Times New Roman"/>
                <a:ea typeface="Times New Roman"/>
                <a:cs typeface="Times New Roman"/>
                <a:sym typeface="Times New Roman"/>
              </a:rPr>
              <a:t> qui signifie destruction massive).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 algorithmes sont produits par des entreprises privées. Ils sont ensuite vendus à des institutions publiques. Il y a un secret industriel qui protège ces algorithmes. Ils sont sources de profit.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On pourrait penser que le marché, grâce à la libre concurrence, est susceptible de régler le problème. Mais c’est un espoir vain. « Il y a beaucoup d’argent à gagner, grâce à l’injustice.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De plus, nous sommes tous racistes et intolérants, biaisés, d’une manière qui nous échappe, sans le savoir. C’est pourtant un fait démontré par les sociologues, qu’il y a par exemple une discrimination à l’embauche en fonction de la connotation ethnique du patronyme. Les algorithmes seront donc nécessairement biaisés, puisqu’ils reflètent nos préjugés.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5. Le nécessaire contrôle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qu’un contrôle démocratique s’exerce sur les algorithmes.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Or ce contrôle de l’équité des algorithmes peut être effectué. Ils peuvent être améliorés, corrigés. C’est ce que Cathy O’Neil appelle un « audit algorithmique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consiste en ceci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vérification de l’intégrité des données, pour vérifier qu’elles ne reflètent pas un historique de préjugés sociaux, raciaux, etc.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définition du critère de succès, qui peut également encoder un préjugé.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avec les algorithmes, faire l’équivalent des procédures de recrutement à l’aveugle.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pertinence du modèle doit être prise en compte, en confrontant son résultat à la réalité empirique – ce qui met immédiatement en échec l’algorithme du « modèle de la valeur ajoutée » utilisé dans le domaine de l’enseignement.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effets à long-terme et boucles de rétroaction doivent être pris en compte. Ce sont les boucles de rétroaction qui expliquent les effets de biais dans la prise en compte de l’information sur Facebook, du fait que nous prenions connaissance que des publications de nos « amis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Conclusion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a:t>
            </a:r>
            <a:r>
              <a:rPr lang="fr-FR" sz="1800" i="1">
                <a:latin typeface="Times New Roman"/>
                <a:ea typeface="Times New Roman"/>
                <a:cs typeface="Times New Roman"/>
                <a:sym typeface="Times New Roman"/>
              </a:rPr>
              <a:t>data scientists</a:t>
            </a:r>
            <a:r>
              <a:rPr lang="fr-FR" sz="1800">
                <a:latin typeface="Times New Roman"/>
                <a:ea typeface="Times New Roman"/>
                <a:cs typeface="Times New Roman"/>
                <a:sym typeface="Times New Roman"/>
              </a:rPr>
              <a:t> ne doivent pas être les juges de l’équité, les « arbitres de la vérité », mais des traducteurs des discussions d’ordre éthique dans la société à plus grande échelle.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L’enjeu n’est pas mathématique, mais politique : c’est l’ensemble de la société qui doit demander des comptes aux algorithmes. « L’ère de la confiance aveugle dans les big data doit prendre fin ».</a:t>
            </a:r>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l" rtl="0">
              <a:spcBef>
                <a:spcPts val="1000"/>
              </a:spcBef>
              <a:spcAft>
                <a:spcPts val="0"/>
              </a:spcAft>
              <a:buNone/>
            </a:pPr>
            <a:r>
              <a:rPr lang="fr-FR"/>
              <a:t>Voir aussi : https://www.sciencesetavenir.fr/high-tech/intelligence-artificielle/pour-predire-la-recidive-l-interet-limite-des-algorithmes_120238 </a:t>
            </a:r>
            <a:endParaRPr/>
          </a:p>
        </p:txBody>
      </p:sp>
      <p:sp>
        <p:nvSpPr>
          <p:cNvPr id="769" name="Google Shape;769;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92</a:t>
            </a:fld>
            <a:endParaRPr/>
          </a:p>
        </p:txBody>
      </p:sp>
    </p:spTree>
    <p:extLst>
      <p:ext uri="{BB962C8B-B14F-4D97-AF65-F5344CB8AC3E}">
        <p14:creationId xmlns:p14="http://schemas.microsoft.com/office/powerpoint/2010/main" val="442026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Voir :</a:t>
            </a:r>
            <a:endParaRPr dirty="0"/>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https://www.nonfiction.fr/article-10951-promesses-et-paradoxes-de-la-participation-numerique.htm </a:t>
            </a:r>
            <a:endParaRPr dirty="0"/>
          </a:p>
          <a:p>
            <a:pPr marL="0" lvl="0" indent="0" algn="l" rtl="0">
              <a:spcBef>
                <a:spcPts val="0"/>
              </a:spcBef>
              <a:spcAft>
                <a:spcPts val="0"/>
              </a:spcAft>
              <a:buClr>
                <a:schemeClr val="dk1"/>
              </a:buClr>
              <a:buSzPts val="1200"/>
              <a:buFont typeface="Arial"/>
              <a:buNone/>
            </a:pPr>
            <a:endParaRPr b="1" i="0" dirty="0">
              <a:solidFill>
                <a:srgbClr val="323232"/>
              </a:solidFill>
              <a:latin typeface="Alegreya"/>
              <a:ea typeface="Alegreya"/>
              <a:cs typeface="Alegreya"/>
              <a:sym typeface="Alegreya"/>
            </a:endParaRPr>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La fabrique des réputations selon Google</a:t>
            </a:r>
            <a:endParaRPr b="0" i="0" dirty="0">
              <a:solidFill>
                <a:srgbClr val="323232"/>
              </a:solidFill>
              <a:latin typeface="Alegreya"/>
              <a:ea typeface="Alegreya"/>
              <a:cs typeface="Alegreya"/>
              <a:sym typeface="Alegreya"/>
            </a:endParaRPr>
          </a:p>
          <a:p>
            <a:pPr marL="0" lvl="0" indent="0" algn="l" rtl="0">
              <a:spcBef>
                <a:spcPts val="0"/>
              </a:spcBef>
              <a:spcAft>
                <a:spcPts val="0"/>
              </a:spcAft>
              <a:buClr>
                <a:srgbClr val="C0B638"/>
              </a:buClr>
              <a:buSzPts val="1200"/>
              <a:buFont typeface="Arial"/>
              <a:buNone/>
            </a:pPr>
            <a:r>
              <a:rPr lang="fr-FR" b="1" i="0" u="sng" strike="noStrike" dirty="0">
                <a:solidFill>
                  <a:schemeClr val="hlink"/>
                </a:solidFill>
                <a:latin typeface="Alegreya"/>
                <a:ea typeface="Alegreya"/>
                <a:cs typeface="Alegreya"/>
                <a:sym typeface="Alegreya"/>
                <a:hlinkClick r:id="rId3"/>
              </a:rPr>
              <a:t>Camille </a:t>
            </a:r>
            <a:r>
              <a:rPr lang="fr-FR" b="1" i="0" u="sng" strike="noStrike" dirty="0" err="1">
                <a:solidFill>
                  <a:schemeClr val="hlink"/>
                </a:solidFill>
                <a:latin typeface="Alegreya"/>
                <a:ea typeface="Alegreya"/>
                <a:cs typeface="Alegreya"/>
                <a:sym typeface="Alegreya"/>
                <a:hlinkClick r:id="rId3"/>
              </a:rPr>
              <a:t>Alloing</a:t>
            </a:r>
            <a:endParaRPr b="1" i="0" u="none" strike="noStrike" dirty="0">
              <a:solidFill>
                <a:srgbClr val="C0B638"/>
              </a:solidFill>
              <a:latin typeface="Alegreya"/>
              <a:ea typeface="Alegreya"/>
              <a:cs typeface="Alegreya"/>
              <a:sym typeface="Alegreya"/>
            </a:endParaRPr>
          </a:p>
          <a:p>
            <a:pPr marL="0" lvl="0" indent="-76200" algn="l" rtl="0">
              <a:spcBef>
                <a:spcPts val="0"/>
              </a:spcBef>
              <a:spcAft>
                <a:spcPts val="0"/>
              </a:spcAft>
              <a:buClr>
                <a:schemeClr val="dk1"/>
              </a:buClr>
              <a:buSzPts val="1200"/>
              <a:buFont typeface="Arial"/>
              <a:buChar char="•"/>
            </a:pPr>
            <a:r>
              <a:rPr lang="fr-FR" dirty="0"/>
              <a:t>https://www.cairn.info/revue-communication-et-langages1-2016-2-page-101.htm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76200" algn="l" rtl="0">
              <a:spcBef>
                <a:spcPts val="0"/>
              </a:spcBef>
              <a:spcAft>
                <a:spcPts val="0"/>
              </a:spcAft>
              <a:buClr>
                <a:schemeClr val="dk1"/>
              </a:buClr>
              <a:buSzPts val="1200"/>
              <a:buFont typeface="Arial"/>
              <a:buChar char="•"/>
            </a:pPr>
            <a:r>
              <a:rPr lang="fr-FR" dirty="0"/>
              <a:t>Conférence de Benjamin Bayart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None/>
            </a:pPr>
            <a:r>
              <a:rPr lang="fr-FR" sz="1800" dirty="0">
                <a:solidFill>
                  <a:srgbClr val="000000"/>
                </a:solidFill>
                <a:latin typeface="Times New Roman"/>
                <a:ea typeface="Times New Roman"/>
                <a:cs typeface="Times New Roman"/>
                <a:sym typeface="Times New Roman"/>
              </a:rPr>
              <a:t>Titre : « Benjamin BAYART - Comment notre utilisation d'internet nous impacte » (2017)</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Lieu de la conférence/de l’interviewe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Émetteur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Lien : </a:t>
            </a:r>
            <a:r>
              <a:rPr lang="fr-FR" sz="1800" u="sng" dirty="0">
                <a:solidFill>
                  <a:schemeClr val="hlink"/>
                </a:solidFill>
                <a:latin typeface="Times New Roman"/>
                <a:ea typeface="Times New Roman"/>
                <a:cs typeface="Times New Roman"/>
                <a:sym typeface="Times New Roman"/>
                <a:hlinkClick r:id="rId4"/>
              </a:rPr>
              <a:t>https://www.youtube.com/watch?v=nb__JsMV9tQ</a:t>
            </a:r>
            <a:r>
              <a:rPr lang="fr-FR" sz="1800" dirty="0">
                <a:solidFill>
                  <a:srgbClr val="000000"/>
                </a:solidFill>
                <a:latin typeface="Times New Roman"/>
                <a:ea typeface="Times New Roman"/>
                <a:cs typeface="Times New Roman"/>
                <a:sym typeface="Times New Roman"/>
              </a:rPr>
              <a:t> </a:t>
            </a:r>
            <a:endParaRPr sz="1800" dirty="0">
              <a:latin typeface="Times New Roman"/>
              <a:ea typeface="Times New Roman"/>
              <a:cs typeface="Times New Roman"/>
              <a:sym typeface="Times New Roman"/>
            </a:endParaRPr>
          </a:p>
          <a:p>
            <a:pPr marL="0" lvl="0" indent="0" algn="l" rtl="0">
              <a:spcBef>
                <a:spcPts val="100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fr-FR" dirty="0"/>
              <a:t>Internet est l’outil dont nos sociétés se sont doté pour changer. De même, à la Renaissance les sociétés se sont doté de l’outil qu’est l’imprimerie pour se renouveler. Le fait de s’être doté d’Internet change très profondément nos sociétés.</a:t>
            </a:r>
            <a:endParaRPr dirty="0"/>
          </a:p>
          <a:p>
            <a:pPr marL="0" lvl="0" indent="0" algn="l" rtl="0">
              <a:spcBef>
                <a:spcPts val="0"/>
              </a:spcBef>
              <a:spcAft>
                <a:spcPts val="0"/>
              </a:spcAft>
              <a:buClr>
                <a:schemeClr val="dk1"/>
              </a:buClr>
              <a:buSzPts val="1200"/>
              <a:buFont typeface="Arial"/>
              <a:buNone/>
            </a:pPr>
            <a:r>
              <a:rPr lang="fr-FR" dirty="0"/>
              <a:t>Ce qui est intéressant, c’est ce que change la présence d’un réseau de communication. Benjamin Bayart dit avoir connu Usenet. C’étaient des forums de discussion où l’on échangeait des messages, avec une interface très archaïque. Cela date de la fin des années 1980. On voyait apparaître des phénomènes de structure sociale. Ce sont des structures horizontales. C’est le fait que l’argument d’autorité passe mal.</a:t>
            </a:r>
            <a:endParaRPr dirty="0"/>
          </a:p>
          <a:p>
            <a:pPr marL="0" lvl="0" indent="0" algn="l" rtl="0">
              <a:spcBef>
                <a:spcPts val="0"/>
              </a:spcBef>
              <a:spcAft>
                <a:spcPts val="0"/>
              </a:spcAft>
              <a:buClr>
                <a:schemeClr val="dk1"/>
              </a:buClr>
              <a:buSzPts val="1200"/>
              <a:buFont typeface="Arial"/>
              <a:buNone/>
            </a:pPr>
            <a:r>
              <a:rPr lang="fr-FR" dirty="0"/>
              <a:t>On pensait que c’était lié au fait que le réseau soit décentralisé. Chaque utilisateur est client d’un serveur. C’est un système ouvert, difficile à censurer et à contraindre.</a:t>
            </a:r>
            <a:endParaRPr dirty="0"/>
          </a:p>
          <a:p>
            <a:pPr marL="0" lvl="0" indent="0" algn="l" rtl="0">
              <a:spcBef>
                <a:spcPts val="0"/>
              </a:spcBef>
              <a:spcAft>
                <a:spcPts val="0"/>
              </a:spcAft>
              <a:buClr>
                <a:schemeClr val="dk1"/>
              </a:buClr>
              <a:buSzPts val="1200"/>
              <a:buFont typeface="Arial"/>
              <a:buNone/>
            </a:pPr>
            <a:r>
              <a:rPr lang="fr-FR" dirty="0"/>
              <a:t>Mais Benjamin Bayart a été surpris de retrouver les mêmes structures sociales sur les autres réseaux sociaux qui sont pourtant hyper centralisés : Twitter, Facebook. Ces réseaux une espèce d’agora, un espace public, qui est quelque chose qu’on a connu au XVIIIe siècle, un espace qui avait été créé par l’existence des salons. Habermas décrit cette constitution de l’espace public. Ce lieu est très différent des sociétés antérieures.</a:t>
            </a:r>
            <a:endParaRPr dirty="0"/>
          </a:p>
          <a:p>
            <a:pPr marL="0" lvl="0" indent="0" algn="l" rtl="0">
              <a:spcBef>
                <a:spcPts val="0"/>
              </a:spcBef>
              <a:spcAft>
                <a:spcPts val="0"/>
              </a:spcAft>
              <a:buClr>
                <a:schemeClr val="dk1"/>
              </a:buClr>
              <a:buSzPts val="1200"/>
              <a:buFont typeface="Arial"/>
              <a:buNone/>
            </a:pPr>
            <a:r>
              <a:rPr lang="fr-FR" dirty="0" err="1"/>
              <a:t>McLuhan</a:t>
            </a:r>
            <a:r>
              <a:rPr lang="fr-FR" dirty="0"/>
              <a:t> a expliqué que le message est le média. Le média a plus d’importance que le message. La structure du média structure la société de façon plus certaine que la structure du message. La télévision est une structure très verticale. Internet est un système où, quelle que soit la personne qui parle, on peut lui répondre. C’est ce qui explique l’horizontalité. « Est-ce qu’on peut faire de la démocratie à l’heure des réseaux sociaux, il est évident pour moi que oui ». On peut en faire beaucoup plus facilement qu’à l’heure de la télévision. En revanche, ce n’est pas la même.</a:t>
            </a:r>
            <a:endParaRPr dirty="0"/>
          </a:p>
          <a:p>
            <a:pPr marL="0" lvl="0" indent="0" algn="l" rtl="0">
              <a:spcBef>
                <a:spcPts val="0"/>
              </a:spcBef>
              <a:spcAft>
                <a:spcPts val="0"/>
              </a:spcAft>
              <a:buClr>
                <a:schemeClr val="dk1"/>
              </a:buClr>
              <a:buSzPts val="1200"/>
              <a:buFont typeface="Arial"/>
              <a:buNone/>
            </a:pPr>
            <a:r>
              <a:rPr lang="fr-FR" dirty="0"/>
              <a:t>La presse écrite permet beaucoup plus de débats que la télévision. De 1880 jusque vers 1970 ou 80, le débat est beaucoup plus riche. On peut débattre avec des articles longs. On peut se répondre en 30 000 signes s’il le faut. La presse écrite autorise une certaine longueur d’expression.</a:t>
            </a:r>
            <a:endParaRPr dirty="0"/>
          </a:p>
          <a:p>
            <a:pPr marL="0" lvl="0" indent="0" algn="l" rtl="0">
              <a:spcBef>
                <a:spcPts val="0"/>
              </a:spcBef>
              <a:spcAft>
                <a:spcPts val="0"/>
              </a:spcAft>
              <a:buClr>
                <a:schemeClr val="dk1"/>
              </a:buClr>
              <a:buSzPts val="1200"/>
              <a:buFont typeface="Arial"/>
              <a:buNone/>
            </a:pPr>
            <a:r>
              <a:rPr lang="fr-FR" dirty="0"/>
              <a:t>Le fait qu’on puisse débattre, ne signifie pas qu’on puisse débattre intelligemment. On retrouve les bêtises du tout-venant. Internet est sexiste parce que la société est sexiste. Internet est raciste parce que la société est raciste. On retrouve tous les abus. Certaines positions abusent de leur position sur Internet : discours de haine, harcèlement. Il fait référence à « La ligue du </a:t>
            </a:r>
            <a:r>
              <a:rPr lang="fr-FR" dirty="0" err="1"/>
              <a:t>lol</a:t>
            </a:r>
            <a:r>
              <a:rPr lang="fr-FR" dirty="0"/>
              <a:t> ». Il y a un lien presque bijectif entre les réseaux sociaux et la société réelle. Les réseaux sociaux sont en train de changer la manière dont la société se construit.</a:t>
            </a:r>
            <a:endParaRPr dirty="0"/>
          </a:p>
          <a:p>
            <a:pPr marL="0" lvl="0" indent="0" algn="l" rtl="0">
              <a:spcBef>
                <a:spcPts val="0"/>
              </a:spcBef>
              <a:spcAft>
                <a:spcPts val="0"/>
              </a:spcAft>
              <a:buClr>
                <a:schemeClr val="dk1"/>
              </a:buClr>
              <a:buSzPts val="1200"/>
              <a:buFont typeface="Arial"/>
              <a:buNone/>
            </a:pPr>
            <a:r>
              <a:rPr lang="fr-FR" dirty="0"/>
              <a:t>C’est la raison pour laquelle les « Gilets jaunes » ont cette forme si bizarre. Ce mouvement serait passé par les syndicats il y a 30 ou 40 ans. La façon dont le mouvement s’est structuré vient en grande partie d’Internet. La façon dont on est incapable de faire émerger une revendication clé vient de là. Ce mode d’organisation n’est pas encore pris en compte. On ne sait pas encore comment faire émerger des choses de cela. C’est parce qu’on a perdu l’habitude de l’espace public.</a:t>
            </a:r>
            <a:endParaRPr dirty="0"/>
          </a:p>
          <a:p>
            <a:pPr marL="0" lvl="0" indent="0" algn="l" rtl="0">
              <a:spcBef>
                <a:spcPts val="0"/>
              </a:spcBef>
              <a:spcAft>
                <a:spcPts val="0"/>
              </a:spcAft>
              <a:buClr>
                <a:schemeClr val="dk1"/>
              </a:buClr>
              <a:buSzPts val="1200"/>
              <a:buFont typeface="Arial"/>
              <a:buNone/>
            </a:pPr>
            <a:r>
              <a:rPr lang="fr-FR" dirty="0"/>
              <a:t>Par exemple, on ne sait plus traiter un problème politique. On ne sait présenter que des problèmes consensuels. On dit : « Il faut réduire la dette. » Il n’y a plus de débats. On ne pointe ni les points d’opposition ni les ennemis.</a:t>
            </a:r>
            <a:endParaRPr dirty="0"/>
          </a:p>
          <a:p>
            <a:pPr marL="0" lvl="0" indent="0" algn="l" rtl="0">
              <a:spcBef>
                <a:spcPts val="0"/>
              </a:spcBef>
              <a:spcAft>
                <a:spcPts val="0"/>
              </a:spcAft>
              <a:buClr>
                <a:schemeClr val="dk1"/>
              </a:buClr>
              <a:buSzPts val="1200"/>
              <a:buFont typeface="Arial"/>
              <a:buNone/>
            </a:pPr>
            <a:r>
              <a:rPr lang="fr-FR" dirty="0"/>
              <a:t>Il y a un manque de maturité des gens qui ne sont pas sur les réseaux sociaux depuis très longtemps. Cela mettra du temps à faire émerger de la politique et des vrais sujets. La classe dirigeante ne sait pas le traiter.</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p:txBody>
      </p:sp>
      <p:sp>
        <p:nvSpPr>
          <p:cNvPr id="700" name="Google Shape;700;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a:t>
            </a:fld>
            <a:endParaRPr/>
          </a:p>
        </p:txBody>
      </p:sp>
    </p:spTree>
    <p:extLst>
      <p:ext uri="{BB962C8B-B14F-4D97-AF65-F5344CB8AC3E}">
        <p14:creationId xmlns:p14="http://schemas.microsoft.com/office/powerpoint/2010/main" val="15831934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https://www.franceculture.fr/emissions/le-meilleur-des-mondes/police-predictive-legaltech-les-algorithmes-font-ils-la-loi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Cathy O’Neil résume les thèses de son livre dans une conférence dont voici un résumé.</a:t>
            </a:r>
            <a:endParaRPr/>
          </a:p>
          <a:p>
            <a:pPr marL="0" lvl="0" indent="0" algn="l" rtl="0">
              <a:spcBef>
                <a:spcPts val="0"/>
              </a:spcBef>
              <a:spcAft>
                <a:spcPts val="0"/>
              </a:spcAft>
              <a:buNone/>
            </a:pPr>
            <a:endParaRPr/>
          </a:p>
          <a:p>
            <a:pPr marL="0" lvl="0" indent="0" algn="l" rtl="0">
              <a:spcBef>
                <a:spcPts val="0"/>
              </a:spcBef>
              <a:spcAft>
                <a:spcPts val="0"/>
              </a:spcAft>
              <a:buNone/>
            </a:pPr>
            <a:r>
              <a:rPr lang="fr-FR" sz="1800">
                <a:latin typeface="Times New Roman"/>
                <a:ea typeface="Times New Roman"/>
                <a:cs typeface="Times New Roman"/>
                <a:sym typeface="Times New Roman"/>
              </a:rPr>
              <a:t>Titre : « The era of blind faith in big data must end | Cathy O'Neil »</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Lien : </a:t>
            </a:r>
            <a:r>
              <a:rPr lang="fr-FR" sz="1800" b="1" u="sng">
                <a:solidFill>
                  <a:schemeClr val="hlink"/>
                </a:solidFill>
                <a:latin typeface="Times New Roman"/>
                <a:ea typeface="Times New Roman"/>
                <a:cs typeface="Times New Roman"/>
                <a:sym typeface="Times New Roman"/>
                <a:hlinkClick r:id="rId3"/>
              </a:rPr>
              <a:t>https://www.youtube.com/watch?v=_2u_eHHzRto</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commence par insister sur l’omniprésence des algorithmes et sur leur pouvoir discriminatoire dans notre société, que ce soit sur le marché de l’emploi, pour l’obtention d’un crédit ou pour celle d’une assurance : ils « séparent les gagnants des perdants ». Ces algorithmes classent les individus à l’aide de formule que les individus ne comprennent pas et contre laquelle ils n’ont pas de recours. Eu égard à ce pouvoir des algorithmes, à leur obscurité et à cette absence de recours, se pose cette question : et si les algorithmes étaient faux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 Les algorithmes n’ont pas l’objectivité des mathématiques, ils relèvent de l’opinion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none" strike="noStrike">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La définition d’un algorithme : de l’opinion intégrée dans du code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Pour construire un algorithme il faut deux choses : a) des données historiques qui portent sur le passé, et b) une définition du succès, à savoir ce qu’on espère trouver. L’algorithme est entrainé pour associer différents paramètres à ce qui a été défini comme un succès. O’Neil donne l’exemple du repas à la maison : manger des légumes est sa définition du succès, elle ne coïncide pas avec celle de ses enfants. D’où cette définition ou caractéristique majeure des algorithmes : « Les algorithmes sont de l’opinion intégrée dans du code.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L’opinion erronée des gens sur l’objectivité scientifique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gens pensent à tort que les algorithmes sont objectifs et vrais. Mais cette croyance erronée est l’effet du marketing, notamment d’une sorte d’intimidation. Ce pouvoir d’intimidation et cette confiance qu’ils suscitent sont le décalque des sentiments qu’inspirent au commun les mathématiques.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II. Les effets délétères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Les conséquences délétères de la confiance aveugle faite aux Big Data.</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expose ensuite le cas de Kiri Soares, directrice d’un lycée à Brooklyn, victime d’un algorithme dans le domaine éducatif.</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Kiki Soares découvre en 2011 que ses professeurs sont classés avec un algorithme appelé « modèle de la valeur ajoutée ». Elle ne parvient pas à se procurer la formule de cet algorithme auprès des institutions publiques. On lui rétorque que ce sont des « maths » et qu’elle ne comprendrait pas.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New York Post publie le classements des enseignants, dans une volonté délibérément polémique, pour « humilier les enseignants », dit Cathy O’Neil.</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a d’abord échoué à obtenir le code source de l’algorithme, et s’est rendu compte que personne n’y avait accès à New York.</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Gary Rubinstein s’en est mêlé. Il a pris les différentes notes des enseignants, telles qu’elles étaient publiées par le journal, certains enseignants intervenant à différents niveaux ayant en effet plusieurs notes. Le graphique obtenu ressemble à une génération aléatoire de nombres ; il n’est donc jugé absolument pas opératoire.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Une Femme, Sarah Wysocki, a été licenciée, avec 205 autres enseignants du secteur scolaire de Washington, malgré les excellentes recommandations de son directeur et des parents d’élèves.</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Malgré de bonnes intentions de départ, les algorithmes peuvent produire des effets néfastes</a:t>
            </a:r>
            <a:r>
              <a:rPr lang="fr-FR" sz="1800">
                <a:latin typeface="Times New Roman"/>
                <a:ea typeface="Times New Roman"/>
                <a:cs typeface="Times New Roman"/>
                <a:sym typeface="Times New Roman"/>
              </a:rPr>
              <a: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L’explication des effets délétères, malgré les bonnes intentions : le cas des discriminations contre les femmes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problème est qu’un algorithme mal conçu peut produire des dégâts sociaux pendant longtemps, avant d’être identifié.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Roger Ailes a fondé Fox News en 1996. Plus de vingt femmes se sont plaintes de harcèlement sexuel, se plaignant de discriminations dans l’entreprise Fox News. Roger Ailes a été licencié, mais les problèmes ont persisté.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Fox News pourrait remplacer leur procédure de recrutement par un algorithme, pour éviter les problèmes. L’historique pour alimenter l’algorithme pourrait être les candidatures des 21 dernières années, depuis la création de l’entreprise. Et la définition du succès pourrait être quelqu’un qui est resté au moins quatre ans dans l’entreprise et qui été promu au moins une fois. Mais si ces critères étaient utilisés, les femmes seraient exclues, parce qu’elles « ne ressemblent pas aux gens qui ont eu du succès dans le passé ». D’où ceci : « les algorithmes ne rendent pas les choses justes, mais répètent les pratiques passées ». Les algorithmes « automatisent le statu quo ». Les algorithmes encodent les préjugés de ceux qui les créent.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3. Le cas des préjugés raciaux, dans le domaine judiciaire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invite à faire une expérience de pensée. Prenons une société entièrement ségrégationniste, où la police ne va que dans les quartiers où habitent les minorités raciales à la recherche des crimes. Les données policières recueillies seraient nécessairement biaisées.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prédiction du prochain crime, basée sur ces données, indiquerait clairement un quartier habité par les minorités. Et le prochain criminel, tel que prédit sur la base de ces données, serait membre d’une minorité.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ségrégation, bien qu’elle ne soit plus juridique, continue à exister socialement aux Etats-Unis. Les données recueillies par la police et la justice sont effectivement biaisées.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 algorithme de « risque de récidive » a été utilisé en Floride pour déterminer la peine encourue par les accusés. En prenant un cas concret, Cathy O’Neil montre l’algorithme attribue un risque de récidive plus élevé à un individu, toutes choses égales par ailleurs, du fait de son appartenance à une minorité racialisée. Il aura une peine de prison plus sévère.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4. Les outils de « math destruction » dans les mains d’intérêts privés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C’est pour cela que Cathy O’Neil a donné à ces algorithmes le nom d’armes de « math destruction » (ce qui est un jeu de mot avec </a:t>
            </a:r>
            <a:r>
              <a:rPr lang="fr-FR" sz="1800" i="1">
                <a:latin typeface="Times New Roman"/>
                <a:ea typeface="Times New Roman"/>
                <a:cs typeface="Times New Roman"/>
                <a:sym typeface="Times New Roman"/>
              </a:rPr>
              <a:t>mass destruction</a:t>
            </a:r>
            <a:r>
              <a:rPr lang="fr-FR" sz="1800">
                <a:latin typeface="Times New Roman"/>
                <a:ea typeface="Times New Roman"/>
                <a:cs typeface="Times New Roman"/>
                <a:sym typeface="Times New Roman"/>
              </a:rPr>
              <a:t> qui signifie destruction massive).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 algorithmes sont produits par des entreprises privées. Ils sont ensuite vendus à des institutions publiques. Il y a un secret industriel qui protège ces algorithmes. Ils sont sources de profit.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On pourrait penser que le marché, grâce à la libre concurrence, est susceptible de régler le problème. Mais c’est un espoir vain. « Il y a beaucoup d’argent à gagner, grâce à l’injustice.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De plus, nous sommes tous racistes et intolérants, biaisés, d’une manière qui nous échappe, sans le savoir. C’est pourtant un fait démontré par les sociologues, qu’il y a par exemple une discrimination à l’embauche en fonction de la connotation ethnique du patronyme. Les algorithmes seront donc nécessairement biaisés, puisqu’ils reflètent nos préjugés.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5. Le nécessaire contrôle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qu’un contrôle démocratique s’exerce sur les algorithmes.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Or ce contrôle de l’équité des algorithmes peut être effectué. Ils peuvent être améliorés, corrigés. C’est ce que Cathy O’Neil appelle un « audit algorithmique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consiste en ceci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vérification de l’intégrité des données, pour vérifier qu’elles ne reflètent pas un historique de préjugés sociaux, raciaux, etc.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définition du critère de succès, qui peut également encoder un préjugé.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avec les algorithmes, faire l’équivalent des procédures de recrutement à l’aveugle.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pertinence du modèle doit être prise en compte, en confrontant son résultat à la réalité empirique – ce qui met immédiatement en échec l’algorithme du « modèle de la valeur ajoutée » utilisé dans le domaine de l’enseignement.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effets à long-terme et boucles de rétroaction doivent être pris en compte. Ce sont les boucles de rétroaction qui expliquent les effets de biais dans la prise en compte de l’information sur Facebook, du fait que nous prenions connaissance que des publications de nos « amis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Conclusion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a:t>
            </a:r>
            <a:r>
              <a:rPr lang="fr-FR" sz="1800" i="1">
                <a:latin typeface="Times New Roman"/>
                <a:ea typeface="Times New Roman"/>
                <a:cs typeface="Times New Roman"/>
                <a:sym typeface="Times New Roman"/>
              </a:rPr>
              <a:t>data scientists</a:t>
            </a:r>
            <a:r>
              <a:rPr lang="fr-FR" sz="1800">
                <a:latin typeface="Times New Roman"/>
                <a:ea typeface="Times New Roman"/>
                <a:cs typeface="Times New Roman"/>
                <a:sym typeface="Times New Roman"/>
              </a:rPr>
              <a:t> ne doivent pas être les juges de l’équité, les « arbitres de la vérité », mais des traducteurs des discussions d’ordre éthique dans la société à plus grande échelle.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L’enjeu n’est pas mathématique, mais politique : c’est l’ensemble de la société qui doit demander des comptes aux algorithmes. « L’ère de la confiance aveugle dans les big data doit prendre fin ».</a:t>
            </a:r>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l" rtl="0">
              <a:spcBef>
                <a:spcPts val="1000"/>
              </a:spcBef>
              <a:spcAft>
                <a:spcPts val="0"/>
              </a:spcAft>
              <a:buNone/>
            </a:pPr>
            <a:r>
              <a:rPr lang="fr-FR"/>
              <a:t>Voir aussi : https://www.sciencesetavenir.fr/high-tech/intelligence-artificielle/pour-predire-la-recidive-l-interet-limite-des-algorithmes_120238 </a:t>
            </a:r>
            <a:endParaRPr/>
          </a:p>
        </p:txBody>
      </p:sp>
      <p:sp>
        <p:nvSpPr>
          <p:cNvPr id="769" name="Google Shape;769;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93</a:t>
            </a:fld>
            <a:endParaRPr/>
          </a:p>
        </p:txBody>
      </p:sp>
    </p:spTree>
    <p:extLst>
      <p:ext uri="{BB962C8B-B14F-4D97-AF65-F5344CB8AC3E}">
        <p14:creationId xmlns:p14="http://schemas.microsoft.com/office/powerpoint/2010/main" val="6859237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https://www.franceculture.fr/emissions/le-meilleur-des-mondes/police-predictive-legaltech-les-algorithmes-font-ils-la-loi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Cathy O’Neil résume les thèses de son livre dans une conférence dont voici un résumé.</a:t>
            </a:r>
            <a:endParaRPr/>
          </a:p>
          <a:p>
            <a:pPr marL="0" lvl="0" indent="0" algn="l" rtl="0">
              <a:spcBef>
                <a:spcPts val="0"/>
              </a:spcBef>
              <a:spcAft>
                <a:spcPts val="0"/>
              </a:spcAft>
              <a:buNone/>
            </a:pPr>
            <a:endParaRPr/>
          </a:p>
          <a:p>
            <a:pPr marL="0" lvl="0" indent="0" algn="l" rtl="0">
              <a:spcBef>
                <a:spcPts val="0"/>
              </a:spcBef>
              <a:spcAft>
                <a:spcPts val="0"/>
              </a:spcAft>
              <a:buNone/>
            </a:pPr>
            <a:r>
              <a:rPr lang="fr-FR" sz="1800">
                <a:latin typeface="Times New Roman"/>
                <a:ea typeface="Times New Roman"/>
                <a:cs typeface="Times New Roman"/>
                <a:sym typeface="Times New Roman"/>
              </a:rPr>
              <a:t>Titre : « The era of blind faith in big data must end | Cathy O'Neil »</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Lien : </a:t>
            </a:r>
            <a:r>
              <a:rPr lang="fr-FR" sz="1800" b="1" u="sng">
                <a:solidFill>
                  <a:schemeClr val="hlink"/>
                </a:solidFill>
                <a:latin typeface="Times New Roman"/>
                <a:ea typeface="Times New Roman"/>
                <a:cs typeface="Times New Roman"/>
                <a:sym typeface="Times New Roman"/>
                <a:hlinkClick r:id="rId3"/>
              </a:rPr>
              <a:t>https://www.youtube.com/watch?v=_2u_eHHzRto</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commence par insister sur l’omniprésence des algorithmes et sur leur pouvoir discriminatoire dans notre société, que ce soit sur le marché de l’emploi, pour l’obtention d’un crédit ou pour celle d’une assurance : ils « séparent les gagnants des perdants ». Ces algorithmes classent les individus à l’aide de formule que les individus ne comprennent pas et contre laquelle ils n’ont pas de recours. Eu égard à ce pouvoir des algorithmes, à leur obscurité et à cette absence de recours, se pose cette question : et si les algorithmes étaient faux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 Les algorithmes n’ont pas l’objectivité des mathématiques, ils relèvent de l’opinion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none" strike="noStrike">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La définition d’un algorithme : de l’opinion intégrée dans du code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Pour construire un algorithme il faut deux choses : a) des données historiques qui portent sur le passé, et b) une définition du succès, à savoir ce qu’on espère trouver. L’algorithme est entrainé pour associer différents paramètres à ce qui a été défini comme un succès. O’Neil donne l’exemple du repas à la maison : manger des légumes est sa définition du succès, elle ne coïncide pas avec celle de ses enfants. D’où cette définition ou caractéristique majeure des algorithmes : « Les algorithmes sont de l’opinion intégrée dans du code.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L’opinion erronée des gens sur l’objectivité scientifique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gens pensent à tort que les algorithmes sont objectifs et vrais. Mais cette croyance erronée est l’effet du marketing, notamment d’une sorte d’intimidation. Ce pouvoir d’intimidation et cette confiance qu’ils suscitent sont le décalque des sentiments qu’inspirent au commun les mathématiques.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II. Les effets délétères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Les conséquences délétères de la confiance aveugle faite aux Big Data.</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expose ensuite le cas de Kiri Soares, directrice d’un lycée à Brooklyn, victime d’un algorithme dans le domaine éducatif.</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Kiki Soares découvre en 2011 que ses professeurs sont classés avec un algorithme appelé « modèle de la valeur ajoutée ». Elle ne parvient pas à se procurer la formule de cet algorithme auprès des institutions publiques. On lui rétorque que ce sont des « maths » et qu’elle ne comprendrait pas.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New York Post publie le classements des enseignants, dans une volonté délibérément polémique, pour « humilier les enseignants », dit Cathy O’Neil.</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a d’abord échoué à obtenir le code source de l’algorithme, et s’est rendu compte que personne n’y avait accès à New York.</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Gary Rubinstein s’en est mêlé. Il a pris les différentes notes des enseignants, telles qu’elles étaient publiées par le journal, certains enseignants intervenant à différents niveaux ayant en effet plusieurs notes. Le graphique obtenu ressemble à une génération aléatoire de nombres ; il n’est donc jugé absolument pas opératoire.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Une Femme, Sarah Wysocki, a été licenciée, avec 205 autres enseignants du secteur scolaire de Washington, malgré les excellentes recommandations de son directeur et des parents d’élèves.</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Malgré de bonnes intentions de départ, les algorithmes peuvent produire des effets néfastes</a:t>
            </a:r>
            <a:r>
              <a:rPr lang="fr-FR" sz="1800">
                <a:latin typeface="Times New Roman"/>
                <a:ea typeface="Times New Roman"/>
                <a:cs typeface="Times New Roman"/>
                <a:sym typeface="Times New Roman"/>
              </a:rPr>
              <a: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L’explication des effets délétères, malgré les bonnes intentions : le cas des discriminations contre les femmes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problème est qu’un algorithme mal conçu peut produire des dégâts sociaux pendant longtemps, avant d’être identifié.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Roger Ailes a fondé Fox News en 1996. Plus de vingt femmes se sont plaintes de harcèlement sexuel, se plaignant de discriminations dans l’entreprise Fox News. Roger Ailes a été licencié, mais les problèmes ont persisté.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Fox News pourrait remplacer leur procédure de recrutement par un algorithme, pour éviter les problèmes. L’historique pour alimenter l’algorithme pourrait être les candidatures des 21 dernières années, depuis la création de l’entreprise. Et la définition du succès pourrait être quelqu’un qui est resté au moins quatre ans dans l’entreprise et qui été promu au moins une fois. Mais si ces critères étaient utilisés, les femmes seraient exclues, parce qu’elles « ne ressemblent pas aux gens qui ont eu du succès dans le passé ». D’où ceci : « les algorithmes ne rendent pas les choses justes, mais répètent les pratiques passées ». Les algorithmes « automatisent le statu quo ». Les algorithmes encodent les préjugés de ceux qui les créent.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3. Le cas des préjugés raciaux, dans le domaine judiciaire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invite à faire une expérience de pensée. Prenons une société entièrement ségrégationniste, où la police ne va que dans les quartiers où habitent les minorités raciales à la recherche des crimes. Les données policières recueillies seraient nécessairement biaisées.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prédiction du prochain crime, basée sur ces données, indiquerait clairement un quartier habité par les minorités. Et le prochain criminel, tel que prédit sur la base de ces données, serait membre d’une minorité.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ségrégation, bien qu’elle ne soit plus juridique, continue à exister socialement aux Etats-Unis. Les données recueillies par la police et la justice sont effectivement biaisées.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 algorithme de « risque de récidive » a été utilisé en Floride pour déterminer la peine encourue par les accusés. En prenant un cas concret, Cathy O’Neil montre l’algorithme attribue un risque de récidive plus élevé à un individu, toutes choses égales par ailleurs, du fait de son appartenance à une minorité racialisée. Il aura une peine de prison plus sévère.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4. Les outils de « math destruction » dans les mains d’intérêts privés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C’est pour cela que Cathy O’Neil a donné à ces algorithmes le nom d’armes de « math destruction » (ce qui est un jeu de mot avec </a:t>
            </a:r>
            <a:r>
              <a:rPr lang="fr-FR" sz="1800" i="1">
                <a:latin typeface="Times New Roman"/>
                <a:ea typeface="Times New Roman"/>
                <a:cs typeface="Times New Roman"/>
                <a:sym typeface="Times New Roman"/>
              </a:rPr>
              <a:t>mass destruction</a:t>
            </a:r>
            <a:r>
              <a:rPr lang="fr-FR" sz="1800">
                <a:latin typeface="Times New Roman"/>
                <a:ea typeface="Times New Roman"/>
                <a:cs typeface="Times New Roman"/>
                <a:sym typeface="Times New Roman"/>
              </a:rPr>
              <a:t> qui signifie destruction massive).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 algorithmes sont produits par des entreprises privées. Ils sont ensuite vendus à des institutions publiques. Il y a un secret industriel qui protège ces algorithmes. Ils sont sources de profit.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On pourrait penser que le marché, grâce à la libre concurrence, est susceptible de régler le problème. Mais c’est un espoir vain. « Il y a beaucoup d’argent à gagner, grâce à l’injustice.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De plus, nous sommes tous racistes et intolérants, biaisés, d’une manière qui nous échappe, sans le savoir. C’est pourtant un fait démontré par les sociologues, qu’il y a par exemple une discrimination à l’embauche en fonction de la connotation ethnique du patronyme. Les algorithmes seront donc nécessairement biaisés, puisqu’ils reflètent nos préjugés.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5. Le nécessaire contrôle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qu’un contrôle démocratique s’exerce sur les algorithmes.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Or ce contrôle de l’équité des algorithmes peut être effectué. Ils peuvent être améliorés, corrigés. C’est ce que Cathy O’Neil appelle un « audit algorithmique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consiste en ceci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vérification de l’intégrité des données, pour vérifier qu’elles ne reflètent pas un historique de préjugés sociaux, raciaux, etc.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définition du critère de succès, qui peut également encoder un préjugé.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avec les algorithmes, faire l’équivalent des procédures de recrutement à l’aveugle.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pertinence du modèle doit être prise en compte, en confrontant son résultat à la réalité empirique – ce qui met immédiatement en échec l’algorithme du « modèle de la valeur ajoutée » utilisé dans le domaine de l’enseignement.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effets à long-terme et boucles de rétroaction doivent être pris en compte. Ce sont les boucles de rétroaction qui expliquent les effets de biais dans la prise en compte de l’information sur Facebook, du fait que nous prenions connaissance que des publications de nos « amis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Conclusion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a:t>
            </a:r>
            <a:r>
              <a:rPr lang="fr-FR" sz="1800" i="1">
                <a:latin typeface="Times New Roman"/>
                <a:ea typeface="Times New Roman"/>
                <a:cs typeface="Times New Roman"/>
                <a:sym typeface="Times New Roman"/>
              </a:rPr>
              <a:t>data scientists</a:t>
            </a:r>
            <a:r>
              <a:rPr lang="fr-FR" sz="1800">
                <a:latin typeface="Times New Roman"/>
                <a:ea typeface="Times New Roman"/>
                <a:cs typeface="Times New Roman"/>
                <a:sym typeface="Times New Roman"/>
              </a:rPr>
              <a:t> ne doivent pas être les juges de l’équité, les « arbitres de la vérité », mais des traducteurs des discussions d’ordre éthique dans la société à plus grande échelle.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L’enjeu n’est pas mathématique, mais politique : c’est l’ensemble de la société qui doit demander des comptes aux algorithmes. « L’ère de la confiance aveugle dans les big data doit prendre fin ».</a:t>
            </a:r>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l" rtl="0">
              <a:spcBef>
                <a:spcPts val="1000"/>
              </a:spcBef>
              <a:spcAft>
                <a:spcPts val="0"/>
              </a:spcAft>
              <a:buNone/>
            </a:pPr>
            <a:r>
              <a:rPr lang="fr-FR"/>
              <a:t>Voir aussi : https://www.sciencesetavenir.fr/high-tech/intelligence-artificielle/pour-predire-la-recidive-l-interet-limite-des-algorithmes_120238 </a:t>
            </a:r>
            <a:endParaRPr/>
          </a:p>
        </p:txBody>
      </p:sp>
      <p:sp>
        <p:nvSpPr>
          <p:cNvPr id="778" name="Google Shape;778;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94</a:t>
            </a:fld>
            <a:endParaRPr/>
          </a:p>
        </p:txBody>
      </p:sp>
    </p:spTree>
    <p:extLst>
      <p:ext uri="{BB962C8B-B14F-4D97-AF65-F5344CB8AC3E}">
        <p14:creationId xmlns:p14="http://schemas.microsoft.com/office/powerpoint/2010/main" val="15439014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https://www.franceculture.fr/emissions/le-meilleur-des-mondes/police-predictive-legaltech-les-algorithmes-font-ils-la-loi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Cathy O’Neil résume les thèses de son livre dans une conférence dont voici un résumé.</a:t>
            </a:r>
            <a:endParaRPr/>
          </a:p>
          <a:p>
            <a:pPr marL="0" lvl="0" indent="0" algn="l" rtl="0">
              <a:spcBef>
                <a:spcPts val="0"/>
              </a:spcBef>
              <a:spcAft>
                <a:spcPts val="0"/>
              </a:spcAft>
              <a:buNone/>
            </a:pPr>
            <a:endParaRPr/>
          </a:p>
          <a:p>
            <a:pPr marL="0" lvl="0" indent="0" algn="l" rtl="0">
              <a:spcBef>
                <a:spcPts val="0"/>
              </a:spcBef>
              <a:spcAft>
                <a:spcPts val="0"/>
              </a:spcAft>
              <a:buNone/>
            </a:pPr>
            <a:r>
              <a:rPr lang="fr-FR" sz="1800">
                <a:latin typeface="Times New Roman"/>
                <a:ea typeface="Times New Roman"/>
                <a:cs typeface="Times New Roman"/>
                <a:sym typeface="Times New Roman"/>
              </a:rPr>
              <a:t>Titre : « The era of blind faith in big data must end | Cathy O'Neil »</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Lien : </a:t>
            </a:r>
            <a:r>
              <a:rPr lang="fr-FR" sz="1800" b="1" u="sng">
                <a:solidFill>
                  <a:schemeClr val="hlink"/>
                </a:solidFill>
                <a:latin typeface="Times New Roman"/>
                <a:ea typeface="Times New Roman"/>
                <a:cs typeface="Times New Roman"/>
                <a:sym typeface="Times New Roman"/>
                <a:hlinkClick r:id="rId3"/>
              </a:rPr>
              <a:t>https://www.youtube.com/watch?v=_2u_eHHzRto</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commence par insister sur l’omniprésence des algorithmes et sur leur pouvoir discriminatoire dans notre société, que ce soit sur le marché de l’emploi, pour l’obtention d’un crédit ou pour celle d’une assurance : ils « séparent les gagnants des perdants ». Ces algorithmes classent les individus à l’aide de formule que les individus ne comprennent pas et contre laquelle ils n’ont pas de recours. Eu égard à ce pouvoir des algorithmes, à leur obscurité et à cette absence de recours, se pose cette question : et si les algorithmes étaient faux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 Les algorithmes n’ont pas l’objectivité des mathématiques, ils relèvent de l’opinion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none" strike="noStrike">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La définition d’un algorithme : de l’opinion intégrée dans du code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Pour construire un algorithme il faut deux choses : a) des données historiques qui portent sur le passé, et b) une définition du succès, à savoir ce qu’on espère trouver. L’algorithme est entrainé pour associer différents paramètres à ce qui a été défini comme un succès. O’Neil donne l’exemple du repas à la maison : manger des légumes est sa définition du succès, elle ne coïncide pas avec celle de ses enfants. D’où cette définition ou caractéristique majeure des algorithmes : « Les algorithmes sont de l’opinion intégrée dans du code.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L’opinion erronée des gens sur l’objectivité scientifique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gens pensent à tort que les algorithmes sont objectifs et vrais. Mais cette croyance erronée est l’effet du marketing, notamment d’une sorte d’intimidation. Ce pouvoir d’intimidation et cette confiance qu’ils suscitent sont le décalque des sentiments qu’inspirent au commun les mathématiques.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II. Les effets délétères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Les conséquences délétères de la confiance aveugle faite aux Big Data.</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expose ensuite le cas de Kiri Soares, directrice d’un lycée à Brooklyn, victime d’un algorithme dans le domaine éducatif.</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Kiki Soares découvre en 2011 que ses professeurs sont classés avec un algorithme appelé « modèle de la valeur ajoutée ». Elle ne parvient pas à se procurer la formule de cet algorithme auprès des institutions publiques. On lui rétorque que ce sont des « maths » et qu’elle ne comprendrait pas.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New York Post publie le classements des enseignants, dans une volonté délibérément polémique, pour « humilier les enseignants », dit Cathy O’Neil.</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a d’abord échoué à obtenir le code source de l’algorithme, et s’est rendu compte que personne n’y avait accès à New York.</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Gary Rubinstein s’en est mêlé. Il a pris les différentes notes des enseignants, telles qu’elles étaient publiées par le journal, certains enseignants intervenant à différents niveaux ayant en effet plusieurs notes. Le graphique obtenu ressemble à une génération aléatoire de nombres ; il n’est donc jugé absolument pas opératoire.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Une Femme, Sarah Wysocki, a été licenciée, avec 205 autres enseignants du secteur scolaire de Washington, malgré les excellentes recommandations de son directeur et des parents d’élèves.</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Malgré de bonnes intentions de départ, les algorithmes peuvent produire des effets néfastes</a:t>
            </a:r>
            <a:r>
              <a:rPr lang="fr-FR" sz="1800">
                <a:latin typeface="Times New Roman"/>
                <a:ea typeface="Times New Roman"/>
                <a:cs typeface="Times New Roman"/>
                <a:sym typeface="Times New Roman"/>
              </a:rPr>
              <a: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L’explication des effets délétères, malgré les bonnes intentions : le cas des discriminations contre les femmes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problème est qu’un algorithme mal conçu peut produire des dégâts sociaux pendant longtemps, avant d’être identifié.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Roger Ailes a fondé Fox News en 1996. Plus de vingt femmes se sont plaintes de harcèlement sexuel, se plaignant de discriminations dans l’entreprise Fox News. Roger Ailes a été licencié, mais les problèmes ont persisté.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Fox News pourrait remplacer leur procédure de recrutement par un algorithme, pour éviter les problèmes. L’historique pour alimenter l’algorithme pourrait être les candidatures des 21 dernières années, depuis la création de l’entreprise. Et la définition du succès pourrait être quelqu’un qui est resté au moins quatre ans dans l’entreprise et qui été promu au moins une fois. Mais si ces critères étaient utilisés, les femmes seraient exclues, parce qu’elles « ne ressemblent pas aux gens qui ont eu du succès dans le passé ». D’où ceci : « les algorithmes ne rendent pas les choses justes, mais répètent les pratiques passées ». Les algorithmes « automatisent le statu quo ». Les algorithmes encodent les préjugés de ceux qui les créent.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3. Le cas des préjugés raciaux, dans le domaine judiciaire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invite à faire une expérience de pensée. Prenons une société entièrement ségrégationniste, où la police ne va que dans les quartiers où habitent les minorités raciales à la recherche des crimes. Les données policières recueillies seraient nécessairement biaisées.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prédiction du prochain crime, basée sur ces données, indiquerait clairement un quartier habité par les minorités. Et le prochain criminel, tel que prédit sur la base de ces données, serait membre d’une minorité.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ségrégation, bien qu’elle ne soit plus juridique, continue à exister socialement aux Etats-Unis. Les données recueillies par la police et la justice sont effectivement biaisées.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 algorithme de « risque de récidive » a été utilisé en Floride pour déterminer la peine encourue par les accusés. En prenant un cas concret, Cathy O’Neil montre l’algorithme attribue un risque de récidive plus élevé à un individu, toutes choses égales par ailleurs, du fait de son appartenance à une minorité racialisée. Il aura une peine de prison plus sévère.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4. Les outils de « math destruction » dans les mains d’intérêts privés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C’est pour cela que Cathy O’Neil a donné à ces algorithmes le nom d’armes de « math destruction » (ce qui est un jeu de mot avec </a:t>
            </a:r>
            <a:r>
              <a:rPr lang="fr-FR" sz="1800" i="1">
                <a:latin typeface="Times New Roman"/>
                <a:ea typeface="Times New Roman"/>
                <a:cs typeface="Times New Roman"/>
                <a:sym typeface="Times New Roman"/>
              </a:rPr>
              <a:t>mass destruction</a:t>
            </a:r>
            <a:r>
              <a:rPr lang="fr-FR" sz="1800">
                <a:latin typeface="Times New Roman"/>
                <a:ea typeface="Times New Roman"/>
                <a:cs typeface="Times New Roman"/>
                <a:sym typeface="Times New Roman"/>
              </a:rPr>
              <a:t> qui signifie destruction massive).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 algorithmes sont produits par des entreprises privées. Ils sont ensuite vendus à des institutions publiques. Il y a un secret industriel qui protège ces algorithmes. Ils sont sources de profit.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On pourrait penser que le marché, grâce à la libre concurrence, est susceptible de régler le problème. Mais c’est un espoir vain. « Il y a beaucoup d’argent à gagner, grâce à l’injustice.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De plus, nous sommes tous racistes et intolérants, biaisés, d’une manière qui nous échappe, sans le savoir. C’est pourtant un fait démontré par les sociologues, qu’il y a par exemple une discrimination à l’embauche en fonction de la connotation ethnique du patronyme. Les algorithmes seront donc nécessairement biaisés, puisqu’ils reflètent nos préjugés.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5. Le nécessaire contrôle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qu’un contrôle démocratique s’exerce sur les algorithmes.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Or ce contrôle de l’équité des algorithmes peut être effectué. Ils peuvent être améliorés, corrigés. C’est ce que Cathy O’Neil appelle un « audit algorithmique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consiste en ceci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vérification de l’intégrité des données, pour vérifier qu’elles ne reflètent pas un historique de préjugés sociaux, raciaux, etc.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définition du critère de succès, qui peut également encoder un préjugé.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avec les algorithmes, faire l’équivalent des procédures de recrutement à l’aveugle.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pertinence du modèle doit être prise en compte, en confrontant son résultat à la réalité empirique – ce qui met immédiatement en échec l’algorithme du « modèle de la valeur ajoutée » utilisé dans le domaine de l’enseignement.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effets à long-terme et boucles de rétroaction doivent être pris en compte. Ce sont les boucles de rétroaction qui expliquent les effets de biais dans la prise en compte de l’information sur Facebook, du fait que nous prenions connaissance que des publications de nos « amis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Conclusion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a:t>
            </a:r>
            <a:r>
              <a:rPr lang="fr-FR" sz="1800" i="1">
                <a:latin typeface="Times New Roman"/>
                <a:ea typeface="Times New Roman"/>
                <a:cs typeface="Times New Roman"/>
                <a:sym typeface="Times New Roman"/>
              </a:rPr>
              <a:t>data scientists</a:t>
            </a:r>
            <a:r>
              <a:rPr lang="fr-FR" sz="1800">
                <a:latin typeface="Times New Roman"/>
                <a:ea typeface="Times New Roman"/>
                <a:cs typeface="Times New Roman"/>
                <a:sym typeface="Times New Roman"/>
              </a:rPr>
              <a:t> ne doivent pas être les juges de l’équité, les « arbitres de la vérité », mais des traducteurs des discussions d’ordre éthique dans la société à plus grande échelle.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L’enjeu n’est pas mathématique, mais politique : c’est l’ensemble de la société qui doit demander des comptes aux algorithmes. « L’ère de la confiance aveugle dans les big data doit prendre fin ».</a:t>
            </a:r>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l" rtl="0">
              <a:spcBef>
                <a:spcPts val="1000"/>
              </a:spcBef>
              <a:spcAft>
                <a:spcPts val="0"/>
              </a:spcAft>
              <a:buNone/>
            </a:pPr>
            <a:r>
              <a:rPr lang="fr-FR"/>
              <a:t>Voir aussi : https://www.sciencesetavenir.fr/high-tech/intelligence-artificielle/pour-predire-la-recidive-l-interet-limite-des-algorithmes_120238 </a:t>
            </a:r>
            <a:endParaRPr/>
          </a:p>
        </p:txBody>
      </p:sp>
      <p:sp>
        <p:nvSpPr>
          <p:cNvPr id="778" name="Google Shape;778;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95</a:t>
            </a:fld>
            <a:endParaRPr/>
          </a:p>
        </p:txBody>
      </p:sp>
    </p:spTree>
    <p:extLst>
      <p:ext uri="{BB962C8B-B14F-4D97-AF65-F5344CB8AC3E}">
        <p14:creationId xmlns:p14="http://schemas.microsoft.com/office/powerpoint/2010/main" val="28286834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912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915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2190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https://www.youtube.com/watch?v=cQCeAe8wPKU </a:t>
            </a:r>
            <a:endParaRPr/>
          </a:p>
          <a:p>
            <a:pPr marL="0" lvl="0" indent="0" algn="l" rtl="0">
              <a:spcBef>
                <a:spcPts val="0"/>
              </a:spcBef>
              <a:spcAft>
                <a:spcPts val="0"/>
              </a:spcAft>
              <a:buNone/>
            </a:pPr>
            <a:r>
              <a:rPr lang="fr-FR"/>
              <a:t>https://www.cairn.info/revue-reseaux-2013-1-page-163.htm</a:t>
            </a:r>
            <a:endParaRPr/>
          </a:p>
          <a:p>
            <a:pPr marL="0" lvl="0" indent="0" algn="l" rtl="0">
              <a:spcBef>
                <a:spcPts val="0"/>
              </a:spcBef>
              <a:spcAft>
                <a:spcPts val="0"/>
              </a:spcAft>
              <a:buNone/>
            </a:pPr>
            <a:r>
              <a:rPr lang="fr-FR"/>
              <a:t>https://www.cairn.info/revue-multitudes-2010-1-page-88.htm</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fr-FR" sz="1200"/>
              <a:t>Voir le </a:t>
            </a:r>
            <a:r>
              <a:rPr lang="fr-FR" sz="1200" b="1"/>
              <a:t>Serment Holberton-Turing : </a:t>
            </a:r>
            <a:r>
              <a:rPr lang="fr-FR" sz="1200"/>
              <a:t>« Le </a:t>
            </a:r>
            <a:r>
              <a:rPr lang="fr-FR" sz="1200" b="1"/>
              <a:t>Serment Holberton-Turing </a:t>
            </a:r>
            <a:r>
              <a:rPr lang="fr-FR" sz="1200"/>
              <a:t>a été initié dans l'objectif de fédérer et mettre en conscience tout professionnel du domaine de l'Intelligence Artificielle, au niveau mondial, autour de valeurs morales et éthiques communes afin de les inviter à utiliser leurs compétences dans le respect de l'humain en évitant toute menace à la vie. » </a:t>
            </a:r>
            <a:r>
              <a:rPr lang="fr-FR" sz="1200" u="sng">
                <a:solidFill>
                  <a:schemeClr val="hlink"/>
                </a:solidFill>
                <a:hlinkClick r:id="rId3"/>
              </a:rPr>
              <a:t>https://www.holbertonturingoath.org/accueil</a:t>
            </a:r>
            <a:r>
              <a:rPr lang="fr-FR" sz="1200"/>
              <a:t> </a:t>
            </a:r>
            <a:endParaRPr/>
          </a:p>
          <a:p>
            <a:pPr marL="0" lvl="0" indent="0" algn="l" rtl="0">
              <a:spcBef>
                <a:spcPts val="0"/>
              </a:spcBef>
              <a:spcAft>
                <a:spcPts val="0"/>
              </a:spcAft>
              <a:buNone/>
            </a:pPr>
            <a:endParaRPr/>
          </a:p>
        </p:txBody>
      </p:sp>
      <p:sp>
        <p:nvSpPr>
          <p:cNvPr id="803" name="Google Shape;803;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101</a:t>
            </a:fld>
            <a:endParaRPr/>
          </a:p>
        </p:txBody>
      </p:sp>
    </p:spTree>
    <p:extLst>
      <p:ext uri="{BB962C8B-B14F-4D97-AF65-F5344CB8AC3E}">
        <p14:creationId xmlns:p14="http://schemas.microsoft.com/office/powerpoint/2010/main" val="2611212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https://www.youtube.com/watch?v=cQCeAe8wPKU </a:t>
            </a:r>
            <a:endParaRPr/>
          </a:p>
          <a:p>
            <a:pPr marL="0" lvl="0" indent="0" algn="l" rtl="0">
              <a:spcBef>
                <a:spcPts val="0"/>
              </a:spcBef>
              <a:spcAft>
                <a:spcPts val="0"/>
              </a:spcAft>
              <a:buNone/>
            </a:pPr>
            <a:r>
              <a:rPr lang="fr-FR"/>
              <a:t>https://www.cairn.info/revue-reseaux-2013-1-page-163.htm</a:t>
            </a:r>
            <a:endParaRPr/>
          </a:p>
          <a:p>
            <a:pPr marL="0" lvl="0" indent="0" algn="l" rtl="0">
              <a:spcBef>
                <a:spcPts val="0"/>
              </a:spcBef>
              <a:spcAft>
                <a:spcPts val="0"/>
              </a:spcAft>
              <a:buNone/>
            </a:pPr>
            <a:r>
              <a:rPr lang="fr-FR"/>
              <a:t>https://www.cairn.info/revue-multitudes-2010-1-page-88.htm</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fr-FR" sz="1200"/>
              <a:t>Voir le </a:t>
            </a:r>
            <a:r>
              <a:rPr lang="fr-FR" sz="1200" b="1"/>
              <a:t>Serment Holberton-Turing : </a:t>
            </a:r>
            <a:r>
              <a:rPr lang="fr-FR" sz="1200"/>
              <a:t>« Le </a:t>
            </a:r>
            <a:r>
              <a:rPr lang="fr-FR" sz="1200" b="1"/>
              <a:t>Serment Holberton-Turing </a:t>
            </a:r>
            <a:r>
              <a:rPr lang="fr-FR" sz="1200"/>
              <a:t>a été initié dans l'objectif de fédérer et mettre en conscience tout professionnel du domaine de l'Intelligence Artificielle, au niveau mondial, autour de valeurs morales et éthiques communes afin de les inviter à utiliser leurs compétences dans le respect de l'humain en évitant toute menace à la vie. » </a:t>
            </a:r>
            <a:r>
              <a:rPr lang="fr-FR" sz="1200" u="sng">
                <a:solidFill>
                  <a:schemeClr val="hlink"/>
                </a:solidFill>
                <a:hlinkClick r:id="rId3"/>
              </a:rPr>
              <a:t>https://www.holbertonturingoath.org/accueil</a:t>
            </a:r>
            <a:r>
              <a:rPr lang="fr-FR" sz="1200"/>
              <a:t> </a:t>
            </a:r>
            <a:endParaRPr/>
          </a:p>
          <a:p>
            <a:pPr marL="0" lvl="0" indent="0" algn="l" rtl="0">
              <a:spcBef>
                <a:spcPts val="0"/>
              </a:spcBef>
              <a:spcAft>
                <a:spcPts val="0"/>
              </a:spcAft>
              <a:buNone/>
            </a:pPr>
            <a:endParaRPr/>
          </a:p>
        </p:txBody>
      </p:sp>
      <p:sp>
        <p:nvSpPr>
          <p:cNvPr id="803" name="Google Shape;803;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102</a:t>
            </a:fld>
            <a:endParaRPr/>
          </a:p>
        </p:txBody>
      </p:sp>
    </p:spTree>
    <p:extLst>
      <p:ext uri="{BB962C8B-B14F-4D97-AF65-F5344CB8AC3E}">
        <p14:creationId xmlns:p14="http://schemas.microsoft.com/office/powerpoint/2010/main" val="35250148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1" name="Google Shape;811;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https://www.youtube.com/watch?v=cQCeAe8wPKU </a:t>
            </a:r>
            <a:endParaRPr/>
          </a:p>
          <a:p>
            <a:pPr marL="0" lvl="0" indent="0" algn="l" rtl="0">
              <a:spcBef>
                <a:spcPts val="0"/>
              </a:spcBef>
              <a:spcAft>
                <a:spcPts val="0"/>
              </a:spcAft>
              <a:buNone/>
            </a:pPr>
            <a:r>
              <a:rPr lang="fr-FR"/>
              <a:t>https://www.cairn.info/revue-reseaux-2013-1-page-163.htm</a:t>
            </a:r>
            <a:endParaRPr/>
          </a:p>
          <a:p>
            <a:pPr marL="0" lvl="0" indent="0" algn="l" rtl="0">
              <a:spcBef>
                <a:spcPts val="0"/>
              </a:spcBef>
              <a:spcAft>
                <a:spcPts val="0"/>
              </a:spcAft>
              <a:buNone/>
            </a:pPr>
            <a:r>
              <a:rPr lang="fr-FR"/>
              <a:t>https://www.cairn.info/revue-multitudes-2010-1-page-88.htm</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fr-FR" sz="1200"/>
              <a:t>Voir le </a:t>
            </a:r>
            <a:r>
              <a:rPr lang="fr-FR" sz="1200" b="1"/>
              <a:t>Serment Holberton-Turing : </a:t>
            </a:r>
            <a:r>
              <a:rPr lang="fr-FR" sz="1200"/>
              <a:t>« Le </a:t>
            </a:r>
            <a:r>
              <a:rPr lang="fr-FR" sz="1200" b="1"/>
              <a:t>Serment Holberton-Turing </a:t>
            </a:r>
            <a:r>
              <a:rPr lang="fr-FR" sz="1200"/>
              <a:t>a été initié dans l'objectif de fédérer et mettre en conscience tout professionnel du domaine de l'Intelligence Artificielle, au niveau mondial, autour de valeurs morales et éthiques communes afin de les inviter à utiliser leurs compétences dans le respect de l'humain en évitant toute menace à la vie. » </a:t>
            </a:r>
            <a:r>
              <a:rPr lang="fr-FR" sz="1200" u="sng">
                <a:solidFill>
                  <a:schemeClr val="hlink"/>
                </a:solidFill>
                <a:hlinkClick r:id="rId3"/>
              </a:rPr>
              <a:t>https://www.holbertonturingoath.org/accueil</a:t>
            </a:r>
            <a:r>
              <a:rPr lang="fr-FR" sz="1200"/>
              <a:t> </a:t>
            </a:r>
            <a:endParaRPr/>
          </a:p>
          <a:p>
            <a:pPr marL="0" lvl="0" indent="0" algn="l" rtl="0">
              <a:spcBef>
                <a:spcPts val="0"/>
              </a:spcBef>
              <a:spcAft>
                <a:spcPts val="0"/>
              </a:spcAft>
              <a:buNone/>
            </a:pPr>
            <a:endParaRPr/>
          </a:p>
        </p:txBody>
      </p:sp>
      <p:sp>
        <p:nvSpPr>
          <p:cNvPr id="812" name="Google Shape;812;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103</a:t>
            </a:fld>
            <a:endParaRPr/>
          </a:p>
        </p:txBody>
      </p:sp>
    </p:spTree>
    <p:extLst>
      <p:ext uri="{BB962C8B-B14F-4D97-AF65-F5344CB8AC3E}">
        <p14:creationId xmlns:p14="http://schemas.microsoft.com/office/powerpoint/2010/main" val="20539747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1" name="Google Shape;811;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https://www.youtube.com/watch?v=cQCeAe8wPKU </a:t>
            </a:r>
            <a:endParaRPr/>
          </a:p>
          <a:p>
            <a:pPr marL="0" lvl="0" indent="0" algn="l" rtl="0">
              <a:spcBef>
                <a:spcPts val="0"/>
              </a:spcBef>
              <a:spcAft>
                <a:spcPts val="0"/>
              </a:spcAft>
              <a:buNone/>
            </a:pPr>
            <a:r>
              <a:rPr lang="fr-FR"/>
              <a:t>https://www.cairn.info/revue-reseaux-2013-1-page-163.htm</a:t>
            </a:r>
            <a:endParaRPr/>
          </a:p>
          <a:p>
            <a:pPr marL="0" lvl="0" indent="0" algn="l" rtl="0">
              <a:spcBef>
                <a:spcPts val="0"/>
              </a:spcBef>
              <a:spcAft>
                <a:spcPts val="0"/>
              </a:spcAft>
              <a:buNone/>
            </a:pPr>
            <a:r>
              <a:rPr lang="fr-FR"/>
              <a:t>https://www.cairn.info/revue-multitudes-2010-1-page-88.htm</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fr-FR" sz="1200"/>
              <a:t>Voir le </a:t>
            </a:r>
            <a:r>
              <a:rPr lang="fr-FR" sz="1200" b="1"/>
              <a:t>Serment Holberton-Turing : </a:t>
            </a:r>
            <a:r>
              <a:rPr lang="fr-FR" sz="1200"/>
              <a:t>« Le </a:t>
            </a:r>
            <a:r>
              <a:rPr lang="fr-FR" sz="1200" b="1"/>
              <a:t>Serment Holberton-Turing </a:t>
            </a:r>
            <a:r>
              <a:rPr lang="fr-FR" sz="1200"/>
              <a:t>a été initié dans l'objectif de fédérer et mettre en conscience tout professionnel du domaine de l'Intelligence Artificielle, au niveau mondial, autour de valeurs morales et éthiques communes afin de les inviter à utiliser leurs compétences dans le respect de l'humain en évitant toute menace à la vie. » </a:t>
            </a:r>
            <a:r>
              <a:rPr lang="fr-FR" sz="1200" u="sng">
                <a:solidFill>
                  <a:schemeClr val="hlink"/>
                </a:solidFill>
                <a:hlinkClick r:id="rId3"/>
              </a:rPr>
              <a:t>https://www.holbertonturingoath.org/accueil</a:t>
            </a:r>
            <a:r>
              <a:rPr lang="fr-FR" sz="1200"/>
              <a:t> </a:t>
            </a:r>
            <a:endParaRPr/>
          </a:p>
          <a:p>
            <a:pPr marL="0" lvl="0" indent="0" algn="l" rtl="0">
              <a:spcBef>
                <a:spcPts val="0"/>
              </a:spcBef>
              <a:spcAft>
                <a:spcPts val="0"/>
              </a:spcAft>
              <a:buNone/>
            </a:pPr>
            <a:endParaRPr/>
          </a:p>
        </p:txBody>
      </p:sp>
      <p:sp>
        <p:nvSpPr>
          <p:cNvPr id="812" name="Google Shape;812;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104</a:t>
            </a:fld>
            <a:endParaRPr/>
          </a:p>
        </p:txBody>
      </p:sp>
    </p:spTree>
    <p:extLst>
      <p:ext uri="{BB962C8B-B14F-4D97-AF65-F5344CB8AC3E}">
        <p14:creationId xmlns:p14="http://schemas.microsoft.com/office/powerpoint/2010/main" val="2709239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Voir :</a:t>
            </a:r>
            <a:endParaRPr dirty="0"/>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https://www.nonfiction.fr/article-10951-promesses-et-paradoxes-de-la-participation-numerique.htm </a:t>
            </a:r>
            <a:endParaRPr dirty="0"/>
          </a:p>
          <a:p>
            <a:pPr marL="0" lvl="0" indent="0" algn="l" rtl="0">
              <a:spcBef>
                <a:spcPts val="0"/>
              </a:spcBef>
              <a:spcAft>
                <a:spcPts val="0"/>
              </a:spcAft>
              <a:buClr>
                <a:schemeClr val="dk1"/>
              </a:buClr>
              <a:buSzPts val="1200"/>
              <a:buFont typeface="Arial"/>
              <a:buNone/>
            </a:pPr>
            <a:endParaRPr b="1" i="0" dirty="0">
              <a:solidFill>
                <a:srgbClr val="323232"/>
              </a:solidFill>
              <a:latin typeface="Alegreya"/>
              <a:ea typeface="Alegreya"/>
              <a:cs typeface="Alegreya"/>
              <a:sym typeface="Alegreya"/>
            </a:endParaRPr>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La fabrique des réputations selon Google</a:t>
            </a:r>
            <a:endParaRPr b="0" i="0" dirty="0">
              <a:solidFill>
                <a:srgbClr val="323232"/>
              </a:solidFill>
              <a:latin typeface="Alegreya"/>
              <a:ea typeface="Alegreya"/>
              <a:cs typeface="Alegreya"/>
              <a:sym typeface="Alegreya"/>
            </a:endParaRPr>
          </a:p>
          <a:p>
            <a:pPr marL="0" lvl="0" indent="0" algn="l" rtl="0">
              <a:spcBef>
                <a:spcPts val="0"/>
              </a:spcBef>
              <a:spcAft>
                <a:spcPts val="0"/>
              </a:spcAft>
              <a:buClr>
                <a:srgbClr val="C0B638"/>
              </a:buClr>
              <a:buSzPts val="1200"/>
              <a:buFont typeface="Arial"/>
              <a:buNone/>
            </a:pPr>
            <a:r>
              <a:rPr lang="fr-FR" b="1" i="0" u="sng" strike="noStrike" dirty="0">
                <a:solidFill>
                  <a:schemeClr val="hlink"/>
                </a:solidFill>
                <a:latin typeface="Alegreya"/>
                <a:ea typeface="Alegreya"/>
                <a:cs typeface="Alegreya"/>
                <a:sym typeface="Alegreya"/>
                <a:hlinkClick r:id="rId3"/>
              </a:rPr>
              <a:t>Camille </a:t>
            </a:r>
            <a:r>
              <a:rPr lang="fr-FR" b="1" i="0" u="sng" strike="noStrike" dirty="0" err="1">
                <a:solidFill>
                  <a:schemeClr val="hlink"/>
                </a:solidFill>
                <a:latin typeface="Alegreya"/>
                <a:ea typeface="Alegreya"/>
                <a:cs typeface="Alegreya"/>
                <a:sym typeface="Alegreya"/>
                <a:hlinkClick r:id="rId3"/>
              </a:rPr>
              <a:t>Alloing</a:t>
            </a:r>
            <a:endParaRPr b="1" i="0" u="none" strike="noStrike" dirty="0">
              <a:solidFill>
                <a:srgbClr val="C0B638"/>
              </a:solidFill>
              <a:latin typeface="Alegreya"/>
              <a:ea typeface="Alegreya"/>
              <a:cs typeface="Alegreya"/>
              <a:sym typeface="Alegreya"/>
            </a:endParaRPr>
          </a:p>
          <a:p>
            <a:pPr marL="0" lvl="0" indent="-76200" algn="l" rtl="0">
              <a:spcBef>
                <a:spcPts val="0"/>
              </a:spcBef>
              <a:spcAft>
                <a:spcPts val="0"/>
              </a:spcAft>
              <a:buClr>
                <a:schemeClr val="dk1"/>
              </a:buClr>
              <a:buSzPts val="1200"/>
              <a:buFont typeface="Arial"/>
              <a:buChar char="•"/>
            </a:pPr>
            <a:r>
              <a:rPr lang="fr-FR" dirty="0"/>
              <a:t>https://www.cairn.info/revue-communication-et-langages1-2016-2-page-101.htm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76200" algn="l" rtl="0">
              <a:spcBef>
                <a:spcPts val="0"/>
              </a:spcBef>
              <a:spcAft>
                <a:spcPts val="0"/>
              </a:spcAft>
              <a:buClr>
                <a:schemeClr val="dk1"/>
              </a:buClr>
              <a:buSzPts val="1200"/>
              <a:buFont typeface="Arial"/>
              <a:buChar char="•"/>
            </a:pPr>
            <a:r>
              <a:rPr lang="fr-FR" dirty="0"/>
              <a:t>Conférence de Benjamin Bayart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None/>
            </a:pPr>
            <a:r>
              <a:rPr lang="fr-FR" sz="1800" dirty="0">
                <a:solidFill>
                  <a:srgbClr val="000000"/>
                </a:solidFill>
                <a:latin typeface="Times New Roman"/>
                <a:ea typeface="Times New Roman"/>
                <a:cs typeface="Times New Roman"/>
                <a:sym typeface="Times New Roman"/>
              </a:rPr>
              <a:t>Titre : « Benjamin BAYART - Comment notre utilisation d'internet nous impacte » (2017)</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Lieu de la conférence/de l’interviewe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Émetteur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Lien : </a:t>
            </a:r>
            <a:r>
              <a:rPr lang="fr-FR" sz="1800" u="sng" dirty="0">
                <a:solidFill>
                  <a:schemeClr val="hlink"/>
                </a:solidFill>
                <a:latin typeface="Times New Roman"/>
                <a:ea typeface="Times New Roman"/>
                <a:cs typeface="Times New Roman"/>
                <a:sym typeface="Times New Roman"/>
                <a:hlinkClick r:id="rId4"/>
              </a:rPr>
              <a:t>https://www.youtube.com/watch?v=nb__JsMV9tQ</a:t>
            </a:r>
            <a:r>
              <a:rPr lang="fr-FR" sz="1800" dirty="0">
                <a:solidFill>
                  <a:srgbClr val="000000"/>
                </a:solidFill>
                <a:latin typeface="Times New Roman"/>
                <a:ea typeface="Times New Roman"/>
                <a:cs typeface="Times New Roman"/>
                <a:sym typeface="Times New Roman"/>
              </a:rPr>
              <a:t> </a:t>
            </a:r>
            <a:endParaRPr sz="1800" dirty="0">
              <a:latin typeface="Times New Roman"/>
              <a:ea typeface="Times New Roman"/>
              <a:cs typeface="Times New Roman"/>
              <a:sym typeface="Times New Roman"/>
            </a:endParaRPr>
          </a:p>
          <a:p>
            <a:pPr marL="0" lvl="0" indent="0" algn="l" rtl="0">
              <a:spcBef>
                <a:spcPts val="100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fr-FR" dirty="0"/>
              <a:t>Internet est l’outil dont nos sociétés se sont doté pour changer. De même, à la Renaissance les sociétés se sont doté de l’outil qu’est l’imprimerie pour se renouveler. Le fait de s’être doté d’Internet change très profondément nos sociétés.</a:t>
            </a:r>
            <a:endParaRPr dirty="0"/>
          </a:p>
          <a:p>
            <a:pPr marL="0" lvl="0" indent="0" algn="l" rtl="0">
              <a:spcBef>
                <a:spcPts val="0"/>
              </a:spcBef>
              <a:spcAft>
                <a:spcPts val="0"/>
              </a:spcAft>
              <a:buClr>
                <a:schemeClr val="dk1"/>
              </a:buClr>
              <a:buSzPts val="1200"/>
              <a:buFont typeface="Arial"/>
              <a:buNone/>
            </a:pPr>
            <a:r>
              <a:rPr lang="fr-FR" dirty="0"/>
              <a:t>Ce qui est intéressant, c’est ce que change la présence d’un réseau de communication. Benjamin Bayart dit avoir connu Usenet. C’étaient des forums de discussion où l’on échangeait des messages, avec une interface très archaïque. Cela date de la fin des années 1980. On voyait apparaître des phénomènes de structure sociale. Ce sont des structures horizontales. C’est le fait que l’argument d’autorité passe mal.</a:t>
            </a:r>
            <a:endParaRPr dirty="0"/>
          </a:p>
          <a:p>
            <a:pPr marL="0" lvl="0" indent="0" algn="l" rtl="0">
              <a:spcBef>
                <a:spcPts val="0"/>
              </a:spcBef>
              <a:spcAft>
                <a:spcPts val="0"/>
              </a:spcAft>
              <a:buClr>
                <a:schemeClr val="dk1"/>
              </a:buClr>
              <a:buSzPts val="1200"/>
              <a:buFont typeface="Arial"/>
              <a:buNone/>
            </a:pPr>
            <a:r>
              <a:rPr lang="fr-FR" dirty="0"/>
              <a:t>On pensait que c’était lié au fait que le réseau soit décentralisé. Chaque utilisateur est client d’un serveur. C’est un système ouvert, difficile à censurer et à contraindre.</a:t>
            </a:r>
            <a:endParaRPr dirty="0"/>
          </a:p>
          <a:p>
            <a:pPr marL="0" lvl="0" indent="0" algn="l" rtl="0">
              <a:spcBef>
                <a:spcPts val="0"/>
              </a:spcBef>
              <a:spcAft>
                <a:spcPts val="0"/>
              </a:spcAft>
              <a:buClr>
                <a:schemeClr val="dk1"/>
              </a:buClr>
              <a:buSzPts val="1200"/>
              <a:buFont typeface="Arial"/>
              <a:buNone/>
            </a:pPr>
            <a:r>
              <a:rPr lang="fr-FR" dirty="0"/>
              <a:t>Mais Benjamin Bayart a été surpris de retrouver les mêmes structures sociales sur les autres réseaux sociaux qui sont pourtant hyper centralisés : Twitter, Facebook. Ces réseaux une espèce d’agora, un espace public, qui est quelque chose qu’on a connu au XVIIIe siècle, un espace qui avait été créé par l’existence des salons. Habermas décrit cette constitution de l’espace public. Ce lieu est très différent des sociétés antérieures.</a:t>
            </a:r>
            <a:endParaRPr dirty="0"/>
          </a:p>
          <a:p>
            <a:pPr marL="0" lvl="0" indent="0" algn="l" rtl="0">
              <a:spcBef>
                <a:spcPts val="0"/>
              </a:spcBef>
              <a:spcAft>
                <a:spcPts val="0"/>
              </a:spcAft>
              <a:buClr>
                <a:schemeClr val="dk1"/>
              </a:buClr>
              <a:buSzPts val="1200"/>
              <a:buFont typeface="Arial"/>
              <a:buNone/>
            </a:pPr>
            <a:r>
              <a:rPr lang="fr-FR" dirty="0" err="1"/>
              <a:t>McLuhan</a:t>
            </a:r>
            <a:r>
              <a:rPr lang="fr-FR" dirty="0"/>
              <a:t> a expliqué que le message est le média. Le média a plus d’importance que le message. La structure du média structure la société de façon plus certaine que la structure du message. La télévision est une structure très verticale. Internet est un système où, quelle que soit la personne qui parle, on peut lui répondre. C’est ce qui explique l’horizontalité. « Est-ce qu’on peut faire de la démocratie à l’heure des réseaux sociaux, il est évident pour moi que oui ». On peut en faire beaucoup plus facilement qu’à l’heure de la télévision. En revanche, ce n’est pas la même.</a:t>
            </a:r>
            <a:endParaRPr dirty="0"/>
          </a:p>
          <a:p>
            <a:pPr marL="0" lvl="0" indent="0" algn="l" rtl="0">
              <a:spcBef>
                <a:spcPts val="0"/>
              </a:spcBef>
              <a:spcAft>
                <a:spcPts val="0"/>
              </a:spcAft>
              <a:buClr>
                <a:schemeClr val="dk1"/>
              </a:buClr>
              <a:buSzPts val="1200"/>
              <a:buFont typeface="Arial"/>
              <a:buNone/>
            </a:pPr>
            <a:r>
              <a:rPr lang="fr-FR" dirty="0"/>
              <a:t>La presse écrite permet beaucoup plus de débats que la télévision. De 1880 jusque vers 1970 ou 80, le débat est beaucoup plus riche. On peut débattre avec des articles longs. On peut se répondre en 30 000 signes s’il le faut. La presse écrite autorise une certaine longueur d’expression.</a:t>
            </a:r>
            <a:endParaRPr dirty="0"/>
          </a:p>
          <a:p>
            <a:pPr marL="0" lvl="0" indent="0" algn="l" rtl="0">
              <a:spcBef>
                <a:spcPts val="0"/>
              </a:spcBef>
              <a:spcAft>
                <a:spcPts val="0"/>
              </a:spcAft>
              <a:buClr>
                <a:schemeClr val="dk1"/>
              </a:buClr>
              <a:buSzPts val="1200"/>
              <a:buFont typeface="Arial"/>
              <a:buNone/>
            </a:pPr>
            <a:r>
              <a:rPr lang="fr-FR" dirty="0"/>
              <a:t>Le fait qu’on puisse débattre, ne signifie pas qu’on puisse débattre intelligemment. On retrouve les bêtises du tout-venant. Internet est sexiste parce que la société est sexiste. Internet est raciste parce que la société est raciste. On retrouve tous les abus. Certaines positions abusent de leur position sur Internet : discours de haine, harcèlement. Il fait référence à « La ligue du </a:t>
            </a:r>
            <a:r>
              <a:rPr lang="fr-FR" dirty="0" err="1"/>
              <a:t>lol</a:t>
            </a:r>
            <a:r>
              <a:rPr lang="fr-FR" dirty="0"/>
              <a:t> ». Il y a un lien presque bijectif entre les réseaux sociaux et la société réelle. Les réseaux sociaux sont en train de changer la manière dont la société se construit.</a:t>
            </a:r>
            <a:endParaRPr dirty="0"/>
          </a:p>
          <a:p>
            <a:pPr marL="0" lvl="0" indent="0" algn="l" rtl="0">
              <a:spcBef>
                <a:spcPts val="0"/>
              </a:spcBef>
              <a:spcAft>
                <a:spcPts val="0"/>
              </a:spcAft>
              <a:buClr>
                <a:schemeClr val="dk1"/>
              </a:buClr>
              <a:buSzPts val="1200"/>
              <a:buFont typeface="Arial"/>
              <a:buNone/>
            </a:pPr>
            <a:r>
              <a:rPr lang="fr-FR" dirty="0"/>
              <a:t>C’est la raison pour laquelle les « Gilets jaunes » ont cette forme si bizarre. Ce mouvement serait passé par les syndicats il y a 30 ou 40 ans. La façon dont le mouvement s’est structuré vient en grande partie d’Internet. La façon dont on est incapable de faire émerger une revendication clé vient de là. Ce mode d’organisation n’est pas encore pris en compte. On ne sait pas encore comment faire émerger des choses de cela. C’est parce qu’on a perdu l’habitude de l’espace public.</a:t>
            </a:r>
            <a:endParaRPr dirty="0"/>
          </a:p>
          <a:p>
            <a:pPr marL="0" lvl="0" indent="0" algn="l" rtl="0">
              <a:spcBef>
                <a:spcPts val="0"/>
              </a:spcBef>
              <a:spcAft>
                <a:spcPts val="0"/>
              </a:spcAft>
              <a:buClr>
                <a:schemeClr val="dk1"/>
              </a:buClr>
              <a:buSzPts val="1200"/>
              <a:buFont typeface="Arial"/>
              <a:buNone/>
            </a:pPr>
            <a:r>
              <a:rPr lang="fr-FR" dirty="0"/>
              <a:t>Par exemple, on ne sait plus traiter un problème politique. On ne sait présenter que des problèmes consensuels. On dit : « Il faut réduire la dette. » Il n’y a plus de débats. On ne pointe ni les points d’opposition ni les ennemis.</a:t>
            </a:r>
            <a:endParaRPr dirty="0"/>
          </a:p>
          <a:p>
            <a:pPr marL="0" lvl="0" indent="0" algn="l" rtl="0">
              <a:spcBef>
                <a:spcPts val="0"/>
              </a:spcBef>
              <a:spcAft>
                <a:spcPts val="0"/>
              </a:spcAft>
              <a:buClr>
                <a:schemeClr val="dk1"/>
              </a:buClr>
              <a:buSzPts val="1200"/>
              <a:buFont typeface="Arial"/>
              <a:buNone/>
            </a:pPr>
            <a:r>
              <a:rPr lang="fr-FR" dirty="0"/>
              <a:t>Il y a un manque de maturité des gens qui ne sont pas sur les réseaux sociaux depuis très longtemps. Cela mettra du temps à faire émerger de la politique et des vrais sujets. La classe dirigeante ne sait pas le traiter.</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p:txBody>
      </p:sp>
      <p:sp>
        <p:nvSpPr>
          <p:cNvPr id="700" name="Google Shape;700;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a:t>
            </a:fld>
            <a:endParaRPr/>
          </a:p>
        </p:txBody>
      </p:sp>
    </p:spTree>
    <p:extLst>
      <p:ext uri="{BB962C8B-B14F-4D97-AF65-F5344CB8AC3E}">
        <p14:creationId xmlns:p14="http://schemas.microsoft.com/office/powerpoint/2010/main" val="1729903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4335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9193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61886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http://www.slate.fr/story/97831/orwell-huxley-1984-meilleur-mondes </a:t>
            </a:r>
            <a:endParaRPr dirty="0"/>
          </a:p>
        </p:txBody>
      </p:sp>
      <p:sp>
        <p:nvSpPr>
          <p:cNvPr id="844" name="Google Shape;84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65745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69394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 name="Google Shape;859;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endParaRPr/>
          </a:p>
          <a:p>
            <a:pPr marL="0" lvl="0" indent="0" algn="l" rtl="0">
              <a:spcBef>
                <a:spcPts val="0"/>
              </a:spcBef>
              <a:spcAft>
                <a:spcPts val="0"/>
              </a:spcAft>
              <a:buNone/>
            </a:pPr>
            <a:r>
              <a:rPr lang="fr-FR"/>
              <a:t>1) La déclaration polémique de Mark Zuckerberg </a:t>
            </a:r>
            <a:endParaRPr/>
          </a:p>
          <a:p>
            <a:pPr marL="0" lvl="0" indent="0" algn="l" rtl="0">
              <a:spcBef>
                <a:spcPts val="0"/>
              </a:spcBef>
              <a:spcAft>
                <a:spcPts val="0"/>
              </a:spcAft>
              <a:buNone/>
            </a:pPr>
            <a:r>
              <a:rPr lang="fr-FR"/>
              <a:t>https://www.lemonde.fr/technologies/article/2010/01/11/pour-le-fondateur-de-facebook-la-protection-de-la-vie-privee-n-est-plus-la-norme_1289944_651865.html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2) Voir l’art. Wikipédia sur « Vie privée et informatique » : https://fr.wikipedia.org/wiki/Vie_priv%C3%A9e_et_informatique </a:t>
            </a:r>
            <a:endParaRPr/>
          </a:p>
          <a:p>
            <a:pPr marL="0" lvl="0" indent="0" algn="l" rtl="0">
              <a:spcBef>
                <a:spcPts val="0"/>
              </a:spcBef>
              <a:spcAft>
                <a:spcPts val="0"/>
              </a:spcAft>
              <a:buNone/>
            </a:pPr>
            <a:endParaRPr/>
          </a:p>
          <a:p>
            <a:pPr marL="0" lvl="0" indent="0" algn="l" rtl="0">
              <a:spcBef>
                <a:spcPts val="0"/>
              </a:spcBef>
              <a:spcAft>
                <a:spcPts val="0"/>
              </a:spcAft>
              <a:buNone/>
            </a:pPr>
            <a:r>
              <a:rPr lang="fr-FR"/>
              <a:t>3) Trois articles sur le secret, la transparence et la démocratie</a:t>
            </a:r>
            <a:endParaRPr/>
          </a:p>
          <a:p>
            <a:pPr marL="0" lvl="0" indent="0" algn="l" rtl="0">
              <a:spcBef>
                <a:spcPts val="0"/>
              </a:spcBef>
              <a:spcAft>
                <a:spcPts val="0"/>
              </a:spcAft>
              <a:buNone/>
            </a:pPr>
            <a:r>
              <a:rPr lang="fr-FR"/>
              <a:t>https://www.cairn.info/revue-pouvoirs-2001-2-page-5.htm</a:t>
            </a:r>
            <a:endParaRPr/>
          </a:p>
          <a:p>
            <a:pPr marL="0" lvl="0" indent="0" algn="l" rtl="0">
              <a:spcBef>
                <a:spcPts val="0"/>
              </a:spcBef>
              <a:spcAft>
                <a:spcPts val="0"/>
              </a:spcAft>
              <a:buNone/>
            </a:pPr>
            <a:r>
              <a:rPr lang="fr-FR"/>
              <a:t>https://www.cairn.info/revue-rue-descartes-2020-2-page-118.htm </a:t>
            </a:r>
            <a:endParaRPr/>
          </a:p>
          <a:p>
            <a:pPr marL="0" lvl="0" indent="0" algn="l" rtl="0">
              <a:spcBef>
                <a:spcPts val="0"/>
              </a:spcBef>
              <a:spcAft>
                <a:spcPts val="0"/>
              </a:spcAft>
              <a:buNone/>
            </a:pPr>
            <a:r>
              <a:rPr lang="fr-FR"/>
              <a:t>https://www.cairn.info/revue-finance-et-bien-commun-2005-2-page-54.htm</a:t>
            </a:r>
            <a:endParaRPr/>
          </a:p>
          <a:p>
            <a:pPr marL="0" lvl="0" indent="0" algn="l" rtl="0">
              <a:spcBef>
                <a:spcPts val="0"/>
              </a:spcBef>
              <a:spcAft>
                <a:spcPts val="0"/>
              </a:spcAft>
              <a:buNone/>
            </a:pPr>
            <a:endParaRPr/>
          </a:p>
          <a:p>
            <a:pPr marL="0" lvl="0" indent="0" algn="l" rtl="0">
              <a:spcBef>
                <a:spcPts val="0"/>
              </a:spcBef>
              <a:spcAft>
                <a:spcPts val="0"/>
              </a:spcAft>
              <a:buNone/>
            </a:pPr>
            <a:r>
              <a:rPr lang="fr-FR"/>
              <a:t>4) Un commentaire sur la réflexion de Derrida sur le « secret » en démocratie :</a:t>
            </a:r>
            <a:endParaRPr/>
          </a:p>
          <a:p>
            <a:pPr marL="0" lvl="0" indent="0" algn="just" rtl="0">
              <a:spcBef>
                <a:spcPts val="0"/>
              </a:spcBef>
              <a:spcAft>
                <a:spcPts val="0"/>
              </a:spcAft>
              <a:buNone/>
            </a:pPr>
            <a:r>
              <a:rPr lang="fr-FR"/>
              <a:t>« </a:t>
            </a:r>
            <a:r>
              <a:rPr lang="fr-FR" b="0" i="0">
                <a:solidFill>
                  <a:srgbClr val="333333"/>
                </a:solidFill>
                <a:latin typeface="Times New Roman"/>
                <a:ea typeface="Times New Roman"/>
                <a:cs typeface="Times New Roman"/>
                <a:sym typeface="Times New Roman"/>
              </a:rPr>
              <a:t>Notre époque est celle où le secret devient </a:t>
            </a:r>
            <a:r>
              <a:rPr lang="fr-FR" b="0" i="0" u="sng" strike="noStrike">
                <a:solidFill>
                  <a:schemeClr val="hlink"/>
                </a:solidFill>
                <a:latin typeface="Times New Roman"/>
                <a:ea typeface="Times New Roman"/>
                <a:cs typeface="Times New Roman"/>
                <a:sym typeface="Times New Roman"/>
                <a:hlinkClick r:id="rId3"/>
              </a:rPr>
              <a:t>un enjeu politique majeur</a:t>
            </a:r>
            <a:r>
              <a:rPr lang="fr-FR" b="0" i="0">
                <a:solidFill>
                  <a:srgbClr val="333333"/>
                </a:solidFill>
                <a:latin typeface="Times New Roman"/>
                <a:ea typeface="Times New Roman"/>
                <a:cs typeface="Times New Roman"/>
                <a:sym typeface="Times New Roman"/>
              </a:rPr>
              <a:t>. La frontière entre public et privé est devenue instable, incertaine. Aux menaces policières et aux violences s'ajoutent des formes douces de viol : la technique, l'informatique, l'enregistrement, l'archivage, la transparence. On ne sait plus où commence le secret. Entre d'une part l'expérience impartageable de la foi sans laquelle il n'y a pas de confiance en l'autre, et d'autre part les savoirs sociaux, publics et partageables, il faut maintenir une ligne de </a:t>
            </a:r>
            <a:r>
              <a:rPr lang="fr-FR" b="0" i="0" u="sng" strike="noStrike">
                <a:solidFill>
                  <a:schemeClr val="hlink"/>
                </a:solidFill>
                <a:latin typeface="Times New Roman"/>
                <a:ea typeface="Times New Roman"/>
                <a:cs typeface="Times New Roman"/>
                <a:sym typeface="Times New Roman"/>
                <a:hlinkClick r:id="rId4"/>
              </a:rPr>
              <a:t>séparation radicale</a:t>
            </a:r>
            <a:r>
              <a:rPr lang="fr-FR" b="0" i="0">
                <a:solidFill>
                  <a:srgbClr val="333333"/>
                </a:solidFill>
                <a:latin typeface="Times New Roman"/>
                <a:ea typeface="Times New Roman"/>
                <a:cs typeface="Times New Roman"/>
                <a:sym typeface="Times New Roman"/>
              </a:rPr>
              <a:t>, absolue. Les confondre risquerait d'entraîner une catastrophe [une perte générale de crédibilité détruisant le rapport à l'autre]. Alors que toutes les frontières se déplacent, il faut plus que jamais résister à l'autorité du discours, laisser entendre les </a:t>
            </a:r>
            <a:r>
              <a:rPr lang="fr-FR" b="0" i="0" u="sng" strike="noStrike">
                <a:solidFill>
                  <a:schemeClr val="hlink"/>
                </a:solidFill>
                <a:latin typeface="Times New Roman"/>
                <a:ea typeface="Times New Roman"/>
                <a:cs typeface="Times New Roman"/>
                <a:sym typeface="Times New Roman"/>
                <a:hlinkClick r:id="rId5"/>
              </a:rPr>
              <a:t>mots invisibles</a:t>
            </a:r>
            <a:r>
              <a:rPr lang="fr-FR" b="0" i="0">
                <a:solidFill>
                  <a:srgbClr val="333333"/>
                </a:solidFill>
                <a:latin typeface="Times New Roman"/>
                <a:ea typeface="Times New Roman"/>
                <a:cs typeface="Times New Roman"/>
                <a:sym typeface="Times New Roman"/>
              </a:rPr>
              <a:t> qui l'habitent. Il faut </a:t>
            </a:r>
            <a:r>
              <a:rPr lang="fr-FR" b="0" i="0" u="sng" strike="noStrike">
                <a:solidFill>
                  <a:schemeClr val="hlink"/>
                </a:solidFill>
                <a:latin typeface="Times New Roman"/>
                <a:ea typeface="Times New Roman"/>
                <a:cs typeface="Times New Roman"/>
                <a:sym typeface="Times New Roman"/>
                <a:hlinkClick r:id="rId6"/>
              </a:rPr>
              <a:t>protéger</a:t>
            </a:r>
            <a:r>
              <a:rPr lang="fr-FR" b="0" i="0">
                <a:solidFill>
                  <a:srgbClr val="333333"/>
                </a:solidFill>
                <a:latin typeface="Times New Roman"/>
                <a:ea typeface="Times New Roman"/>
                <a:cs typeface="Times New Roman"/>
                <a:sym typeface="Times New Roman"/>
              </a:rPr>
              <a:t> le secret "parce que le secret, ça veut dire ça, c'est la séparation" (</a:t>
            </a:r>
            <a:r>
              <a:rPr lang="fr-FR" b="0" i="1">
                <a:solidFill>
                  <a:srgbClr val="333333"/>
                </a:solidFill>
                <a:latin typeface="Times New Roman"/>
                <a:ea typeface="Times New Roman"/>
                <a:cs typeface="Times New Roman"/>
                <a:sym typeface="Times New Roman"/>
              </a:rPr>
              <a:t>Trace et archive, image et art</a:t>
            </a:r>
            <a:r>
              <a:rPr lang="fr-FR" b="0" i="0">
                <a:solidFill>
                  <a:srgbClr val="333333"/>
                </a:solidFill>
                <a:latin typeface="Times New Roman"/>
                <a:ea typeface="Times New Roman"/>
                <a:cs typeface="Times New Roman"/>
                <a:sym typeface="Times New Roman"/>
              </a:rPr>
              <a:t>, p108).</a:t>
            </a:r>
            <a:endParaRPr/>
          </a:p>
          <a:p>
            <a:pPr marL="0" lvl="0" indent="0" algn="just" rtl="0">
              <a:spcBef>
                <a:spcPts val="0"/>
              </a:spcBef>
              <a:spcAft>
                <a:spcPts val="0"/>
              </a:spcAft>
              <a:buNone/>
            </a:pPr>
            <a:r>
              <a:rPr lang="fr-FR" b="0" i="0">
                <a:solidFill>
                  <a:srgbClr val="333333"/>
                </a:solidFill>
                <a:latin typeface="Times New Roman"/>
                <a:ea typeface="Times New Roman"/>
                <a:cs typeface="Times New Roman"/>
                <a:sym typeface="Times New Roman"/>
              </a:rPr>
              <a:t>Dans ce nouvel espace juridico-politique, c'est le lieu ou intervient le philosophe qui est bouleversé. Il ne s'agit plus ou plus seulement de dire le vrai, il s'agit de </a:t>
            </a:r>
            <a:r>
              <a:rPr lang="fr-FR" b="0" i="0" u="sng" strike="noStrike">
                <a:solidFill>
                  <a:schemeClr val="hlink"/>
                </a:solidFill>
                <a:latin typeface="Times New Roman"/>
                <a:ea typeface="Times New Roman"/>
                <a:cs typeface="Times New Roman"/>
                <a:sym typeface="Times New Roman"/>
                <a:hlinkClick r:id="rId7"/>
              </a:rPr>
              <a:t>préserver la possibilité et l'expérience du secret</a:t>
            </a:r>
            <a:r>
              <a:rPr lang="fr-FR" b="0" i="0">
                <a:solidFill>
                  <a:srgbClr val="333333"/>
                </a:solidFill>
                <a:latin typeface="Times New Roman"/>
                <a:ea typeface="Times New Roman"/>
                <a:cs typeface="Times New Roman"/>
                <a:sym typeface="Times New Roman"/>
              </a:rPr>
              <a:t>, elle-même secrète. Depuis le lieu de sa singularité absolue, le philosophe prend le risque de se dissocier des institutions reconnues, leur fonctionnement et leur éthique, au risque de mettre au jour le noyau d'irresponsabilité qui reste toujours lié au concept du secret. » (source : derridex, https://www.idixa.net/Pixa/pagixa-1201031254.html)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5)</a:t>
            </a:r>
            <a:endParaRPr/>
          </a:p>
          <a:p>
            <a:pPr marL="0" lvl="0" indent="0" algn="l" rtl="0">
              <a:spcBef>
                <a:spcPts val="0"/>
              </a:spcBef>
              <a:spcAft>
                <a:spcPts val="0"/>
              </a:spcAft>
              <a:buNone/>
            </a:pPr>
            <a:r>
              <a:rPr lang="fr-FR"/>
              <a:t>Un extrait d’article intéressant, sur la reconnaissance faciale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200"/>
              <a:buFont typeface="Calibri"/>
              <a:buNone/>
            </a:pPr>
            <a:r>
              <a:rPr lang="fr-FR"/>
              <a:t>« </a:t>
            </a:r>
            <a:r>
              <a:rPr lang="fr-FR" sz="1200" b="0" i="1">
                <a:solidFill>
                  <a:srgbClr val="0070C0"/>
                </a:solidFill>
                <a:latin typeface="Arial"/>
                <a:ea typeface="Arial"/>
                <a:cs typeface="Arial"/>
                <a:sym typeface="Arial"/>
              </a:rPr>
              <a:t>Parmi l'ensemble des signatures biométriques potentiellement disponibles (empreintes digitales, scan de l'iris, voix, numérisation des veines de la paume), la reconnaissance faciale reste à ce jour la référence en matière de mesures biométriques par sa facilité de mise en œuvre et de déploiement. Elle ne nécessite, en effet, aucune interaction physique avec le surveillé. L'identification intervient alors sur le mode du signal et se produit par son traitement. Les visages sont reconnus grâce à leurs caractéristiques morphologiques spécifiques qui sont ensuite numérisées, mémorisées, stabilisées, et deviennent, de ce fait, exploitables à merci dans une distance à la fois spatiale et temporelle. La reconnaissance faciale entraîne la possibilité de thématiser l'autre, elle le désigne une fois pour toutes, en contredisant par là l'idée selon laquelle le visage de l'autre serait, comme nous l'a appris Emmanuel Levinas, par essence irréductible, ouvrant la voie de l'éthique. Il s'agissait ainsi de concevoir un humanisme de l'autre homme qui reposait avant tout sur la reconnaissance du fait qu'autrui devait rester irréductible à toute mise en système.</a:t>
            </a:r>
            <a:endParaRPr/>
          </a:p>
          <a:p>
            <a:pPr marL="0" lvl="0" indent="0" algn="l" rtl="0">
              <a:spcBef>
                <a:spcPts val="0"/>
              </a:spcBef>
              <a:spcAft>
                <a:spcPts val="0"/>
              </a:spcAft>
              <a:buClr>
                <a:srgbClr val="0070C0"/>
              </a:buClr>
              <a:buSzPts val="1200"/>
              <a:buFont typeface="Arial"/>
              <a:buNone/>
            </a:pPr>
            <a:r>
              <a:rPr lang="fr-FR" sz="1200" b="0" i="1">
                <a:solidFill>
                  <a:srgbClr val="0070C0"/>
                </a:solidFill>
                <a:latin typeface="Arial"/>
                <a:ea typeface="Arial"/>
                <a:cs typeface="Arial"/>
                <a:sym typeface="Arial"/>
              </a:rPr>
              <a:t>Aux antipodes d'une telle éthique qui commence par le rappel de la vulnérabilité de chacun et de la demande d'attention à l'égard d'autrui, dans le nouveau régime de visibilité, nos visages se trouvent réduits à des objets d'identification. Il sera surtout question de faire parler le corps comme une identité figée, simplifiée au point de pouvoir être socialement donnée (et stigmatisée) une fois pour toutes, alors même que le propre de l'existence est de se renouveler sans cesse, en permettant de «nouveaux commencements», selon les mots de Hannah Arendt.”</a:t>
            </a:r>
            <a:r>
              <a:rPr lang="fr-FR" sz="1200" b="0" i="0">
                <a:solidFill>
                  <a:srgbClr val="0070C0"/>
                </a:solidFill>
                <a:latin typeface="Arial"/>
                <a:ea typeface="Arial"/>
                <a:cs typeface="Arial"/>
                <a:sym typeface="Arial"/>
              </a:rPr>
              <a:t> (Pierre-Antoine Chardel, Asma Mhalla, </a:t>
            </a:r>
            <a:r>
              <a:rPr lang="fr-FR" sz="1200" b="0" i="1">
                <a:solidFill>
                  <a:srgbClr val="0070C0"/>
                </a:solidFill>
                <a:latin typeface="Arial"/>
                <a:ea typeface="Arial"/>
                <a:cs typeface="Arial"/>
                <a:sym typeface="Arial"/>
              </a:rPr>
              <a:t>Libération</a:t>
            </a:r>
            <a:r>
              <a:rPr lang="fr-FR" sz="1200" b="0" i="0">
                <a:solidFill>
                  <a:srgbClr val="0070C0"/>
                </a:solidFill>
                <a:latin typeface="Arial"/>
                <a:ea typeface="Arial"/>
                <a:cs typeface="Arial"/>
                <a:sym typeface="Arial"/>
              </a:rPr>
              <a:t>, </a:t>
            </a:r>
            <a:r>
              <a:rPr lang="fr-FR" sz="1200" i="0">
                <a:solidFill>
                  <a:srgbClr val="0070C0"/>
                </a:solidFill>
                <a:latin typeface="Arial"/>
                <a:ea typeface="Arial"/>
                <a:cs typeface="Arial"/>
                <a:sym typeface="Arial"/>
              </a:rPr>
              <a:t>“L’empire du signal, ou les dangers d’un contrôle social par les corps”</a:t>
            </a:r>
            <a:r>
              <a:rPr lang="fr-FR" sz="1200">
                <a:solidFill>
                  <a:srgbClr val="0070C0"/>
                </a:solidFill>
                <a:latin typeface="Arial"/>
                <a:ea typeface="Arial"/>
                <a:cs typeface="Arial"/>
                <a:sym typeface="Arial"/>
              </a:rPr>
              <a:t>,</a:t>
            </a:r>
            <a:r>
              <a:rPr lang="fr-FR" sz="1200" b="1">
                <a:solidFill>
                  <a:srgbClr val="0070C0"/>
                </a:solidFill>
                <a:latin typeface="Arial"/>
                <a:ea typeface="Arial"/>
                <a:cs typeface="Arial"/>
                <a:sym typeface="Arial"/>
              </a:rPr>
              <a:t> </a:t>
            </a:r>
            <a:r>
              <a:rPr lang="fr-FR" sz="1200" b="0" i="0">
                <a:solidFill>
                  <a:srgbClr val="0070C0"/>
                </a:solidFill>
                <a:latin typeface="Arial"/>
                <a:ea typeface="Arial"/>
                <a:cs typeface="Arial"/>
                <a:sym typeface="Arial"/>
              </a:rPr>
              <a:t>24 avril 2019)</a:t>
            </a:r>
            <a:endParaRPr sz="1200" b="0" i="0">
              <a:solidFill>
                <a:srgbClr val="0070C0"/>
              </a:solidFill>
              <a:latin typeface="Arial"/>
              <a:ea typeface="Arial"/>
              <a:cs typeface="Arial"/>
              <a:sym typeface="Arial"/>
            </a:endParaRPr>
          </a:p>
          <a:p>
            <a:pPr marL="0" lvl="0" indent="0" algn="l" rtl="0">
              <a:spcBef>
                <a:spcPts val="0"/>
              </a:spcBef>
              <a:spcAft>
                <a:spcPts val="0"/>
              </a:spcAft>
              <a:buNone/>
            </a:pPr>
            <a:endParaRPr/>
          </a:p>
        </p:txBody>
      </p:sp>
      <p:sp>
        <p:nvSpPr>
          <p:cNvPr id="860" name="Google Shape;860;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114</a:t>
            </a:fld>
            <a:endParaRPr/>
          </a:p>
        </p:txBody>
      </p:sp>
    </p:spTree>
    <p:extLst>
      <p:ext uri="{BB962C8B-B14F-4D97-AF65-F5344CB8AC3E}">
        <p14:creationId xmlns:p14="http://schemas.microsoft.com/office/powerpoint/2010/main" val="16866949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https://framablog.org/2017/03/28/google-nouvel-avatar-du-capitalisme-celui-de-la-surveillance/ </a:t>
            </a:r>
            <a:endParaRPr/>
          </a:p>
          <a:p>
            <a:pPr marL="0" lvl="0" indent="0" algn="l" rtl="0">
              <a:spcBef>
                <a:spcPts val="0"/>
              </a:spcBef>
              <a:spcAft>
                <a:spcPts val="0"/>
              </a:spcAft>
              <a:buNone/>
            </a:pPr>
            <a:endParaRPr/>
          </a:p>
        </p:txBody>
      </p:sp>
      <p:sp>
        <p:nvSpPr>
          <p:cNvPr id="885" name="Google Shape;885;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115</a:t>
            </a:fld>
            <a:endParaRPr/>
          </a:p>
        </p:txBody>
      </p:sp>
    </p:spTree>
    <p:extLst>
      <p:ext uri="{BB962C8B-B14F-4D97-AF65-F5344CB8AC3E}">
        <p14:creationId xmlns:p14="http://schemas.microsoft.com/office/powerpoint/2010/main" val="28540273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7" name="Google Shape;867;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https://framablog.org/2017/03/28/google-nouvel-avatar-du-capitalisme-celui-de-la-surveillance/ </a:t>
            </a:r>
            <a:endParaRPr/>
          </a:p>
          <a:p>
            <a:pPr marL="0" lvl="0" indent="0" algn="l" rtl="0">
              <a:spcBef>
                <a:spcPts val="0"/>
              </a:spcBef>
              <a:spcAft>
                <a:spcPts val="0"/>
              </a:spcAft>
              <a:buNone/>
            </a:pPr>
            <a:endParaRPr/>
          </a:p>
        </p:txBody>
      </p:sp>
      <p:sp>
        <p:nvSpPr>
          <p:cNvPr id="868" name="Google Shape;868;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116</a:t>
            </a:fld>
            <a:endParaRPr/>
          </a:p>
        </p:txBody>
      </p:sp>
    </p:spTree>
    <p:extLst>
      <p:ext uri="{BB962C8B-B14F-4D97-AF65-F5344CB8AC3E}">
        <p14:creationId xmlns:p14="http://schemas.microsoft.com/office/powerpoint/2010/main" val="38903696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https://framablog.org/2017/03/28/google-nouvel-avatar-du-capitalisme-celui-de-la-surveillance/ </a:t>
            </a:r>
            <a:endParaRPr/>
          </a:p>
          <a:p>
            <a:pPr marL="0" lvl="0" indent="0" algn="l" rtl="0">
              <a:spcBef>
                <a:spcPts val="0"/>
              </a:spcBef>
              <a:spcAft>
                <a:spcPts val="0"/>
              </a:spcAft>
              <a:buNone/>
            </a:pPr>
            <a:endParaRPr/>
          </a:p>
        </p:txBody>
      </p:sp>
      <p:sp>
        <p:nvSpPr>
          <p:cNvPr id="877" name="Google Shape;877;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117</a:t>
            </a:fld>
            <a:endParaRPr/>
          </a:p>
        </p:txBody>
      </p:sp>
    </p:spTree>
    <p:extLst>
      <p:ext uri="{BB962C8B-B14F-4D97-AF65-F5344CB8AC3E}">
        <p14:creationId xmlns:p14="http://schemas.microsoft.com/office/powerpoint/2010/main" val="11375310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497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Voir :</a:t>
            </a:r>
            <a:endParaRPr dirty="0"/>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https://www.nonfiction.fr/article-10951-promesses-et-paradoxes-de-la-participation-numerique.htm </a:t>
            </a:r>
            <a:endParaRPr dirty="0"/>
          </a:p>
          <a:p>
            <a:pPr marL="0" lvl="0" indent="0" algn="l" rtl="0">
              <a:spcBef>
                <a:spcPts val="0"/>
              </a:spcBef>
              <a:spcAft>
                <a:spcPts val="0"/>
              </a:spcAft>
              <a:buClr>
                <a:schemeClr val="dk1"/>
              </a:buClr>
              <a:buSzPts val="1200"/>
              <a:buFont typeface="Arial"/>
              <a:buNone/>
            </a:pPr>
            <a:endParaRPr b="1" i="0" dirty="0">
              <a:solidFill>
                <a:srgbClr val="323232"/>
              </a:solidFill>
              <a:latin typeface="Alegreya"/>
              <a:ea typeface="Alegreya"/>
              <a:cs typeface="Alegreya"/>
              <a:sym typeface="Alegreya"/>
            </a:endParaRPr>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La fabrique des réputations selon Google</a:t>
            </a:r>
            <a:endParaRPr b="0" i="0" dirty="0">
              <a:solidFill>
                <a:srgbClr val="323232"/>
              </a:solidFill>
              <a:latin typeface="Alegreya"/>
              <a:ea typeface="Alegreya"/>
              <a:cs typeface="Alegreya"/>
              <a:sym typeface="Alegreya"/>
            </a:endParaRPr>
          </a:p>
          <a:p>
            <a:pPr marL="0" lvl="0" indent="0" algn="l" rtl="0">
              <a:spcBef>
                <a:spcPts val="0"/>
              </a:spcBef>
              <a:spcAft>
                <a:spcPts val="0"/>
              </a:spcAft>
              <a:buClr>
                <a:srgbClr val="C0B638"/>
              </a:buClr>
              <a:buSzPts val="1200"/>
              <a:buFont typeface="Arial"/>
              <a:buNone/>
            </a:pPr>
            <a:r>
              <a:rPr lang="fr-FR" b="1" i="0" u="sng" strike="noStrike" dirty="0">
                <a:solidFill>
                  <a:schemeClr val="hlink"/>
                </a:solidFill>
                <a:latin typeface="Alegreya"/>
                <a:ea typeface="Alegreya"/>
                <a:cs typeface="Alegreya"/>
                <a:sym typeface="Alegreya"/>
                <a:hlinkClick r:id="rId3"/>
              </a:rPr>
              <a:t>Camille </a:t>
            </a:r>
            <a:r>
              <a:rPr lang="fr-FR" b="1" i="0" u="sng" strike="noStrike" dirty="0" err="1">
                <a:solidFill>
                  <a:schemeClr val="hlink"/>
                </a:solidFill>
                <a:latin typeface="Alegreya"/>
                <a:ea typeface="Alegreya"/>
                <a:cs typeface="Alegreya"/>
                <a:sym typeface="Alegreya"/>
                <a:hlinkClick r:id="rId3"/>
              </a:rPr>
              <a:t>Alloing</a:t>
            </a:r>
            <a:endParaRPr b="1" i="0" u="none" strike="noStrike" dirty="0">
              <a:solidFill>
                <a:srgbClr val="C0B638"/>
              </a:solidFill>
              <a:latin typeface="Alegreya"/>
              <a:ea typeface="Alegreya"/>
              <a:cs typeface="Alegreya"/>
              <a:sym typeface="Alegreya"/>
            </a:endParaRPr>
          </a:p>
          <a:p>
            <a:pPr marL="0" lvl="0" indent="-76200" algn="l" rtl="0">
              <a:spcBef>
                <a:spcPts val="0"/>
              </a:spcBef>
              <a:spcAft>
                <a:spcPts val="0"/>
              </a:spcAft>
              <a:buClr>
                <a:schemeClr val="dk1"/>
              </a:buClr>
              <a:buSzPts val="1200"/>
              <a:buFont typeface="Arial"/>
              <a:buChar char="•"/>
            </a:pPr>
            <a:r>
              <a:rPr lang="fr-FR" dirty="0"/>
              <a:t>https://www.cairn.info/revue-communication-et-langages1-2016-2-page-101.htm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76200" algn="l" rtl="0">
              <a:spcBef>
                <a:spcPts val="0"/>
              </a:spcBef>
              <a:spcAft>
                <a:spcPts val="0"/>
              </a:spcAft>
              <a:buClr>
                <a:schemeClr val="dk1"/>
              </a:buClr>
              <a:buSzPts val="1200"/>
              <a:buFont typeface="Arial"/>
              <a:buChar char="•"/>
            </a:pPr>
            <a:r>
              <a:rPr lang="fr-FR" dirty="0"/>
              <a:t>Conférence de Benjamin Bayart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None/>
            </a:pPr>
            <a:r>
              <a:rPr lang="fr-FR" sz="1800" dirty="0">
                <a:solidFill>
                  <a:srgbClr val="000000"/>
                </a:solidFill>
                <a:latin typeface="Times New Roman"/>
                <a:ea typeface="Times New Roman"/>
                <a:cs typeface="Times New Roman"/>
                <a:sym typeface="Times New Roman"/>
              </a:rPr>
              <a:t>Titre : « Benjamin BAYART - Comment notre utilisation d'internet nous impacte » (2017)</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Lieu de la conférence/de l’interviewe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Émetteur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Lien : </a:t>
            </a:r>
            <a:r>
              <a:rPr lang="fr-FR" sz="1800" u="sng" dirty="0">
                <a:solidFill>
                  <a:schemeClr val="hlink"/>
                </a:solidFill>
                <a:latin typeface="Times New Roman"/>
                <a:ea typeface="Times New Roman"/>
                <a:cs typeface="Times New Roman"/>
                <a:sym typeface="Times New Roman"/>
                <a:hlinkClick r:id="rId4"/>
              </a:rPr>
              <a:t>https://www.youtube.com/watch?v=nb__JsMV9tQ</a:t>
            </a:r>
            <a:r>
              <a:rPr lang="fr-FR" sz="1800" dirty="0">
                <a:solidFill>
                  <a:srgbClr val="000000"/>
                </a:solidFill>
                <a:latin typeface="Times New Roman"/>
                <a:ea typeface="Times New Roman"/>
                <a:cs typeface="Times New Roman"/>
                <a:sym typeface="Times New Roman"/>
              </a:rPr>
              <a:t> </a:t>
            </a:r>
            <a:endParaRPr sz="1800" dirty="0">
              <a:latin typeface="Times New Roman"/>
              <a:ea typeface="Times New Roman"/>
              <a:cs typeface="Times New Roman"/>
              <a:sym typeface="Times New Roman"/>
            </a:endParaRPr>
          </a:p>
          <a:p>
            <a:pPr marL="0" lvl="0" indent="0" algn="l" rtl="0">
              <a:spcBef>
                <a:spcPts val="100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fr-FR" dirty="0"/>
              <a:t>Internet est l’outil dont nos sociétés se sont doté pour changer. De même, à la Renaissance les sociétés se sont doté de l’outil qu’est l’imprimerie pour se renouveler. Le fait de s’être doté d’Internet change très profondément nos sociétés.</a:t>
            </a:r>
            <a:endParaRPr dirty="0"/>
          </a:p>
          <a:p>
            <a:pPr marL="0" lvl="0" indent="0" algn="l" rtl="0">
              <a:spcBef>
                <a:spcPts val="0"/>
              </a:spcBef>
              <a:spcAft>
                <a:spcPts val="0"/>
              </a:spcAft>
              <a:buClr>
                <a:schemeClr val="dk1"/>
              </a:buClr>
              <a:buSzPts val="1200"/>
              <a:buFont typeface="Arial"/>
              <a:buNone/>
            </a:pPr>
            <a:r>
              <a:rPr lang="fr-FR" dirty="0"/>
              <a:t>Ce qui est intéressant, c’est ce que change la présence d’un réseau de communication. Benjamin Bayart dit avoir connu Usenet. C’étaient des forums de discussion où l’on échangeait des messages, avec une interface très archaïque. Cela date de la fin des années 1980. On voyait apparaître des phénomènes de structure sociale. Ce sont des structures horizontales. C’est le fait que l’argument d’autorité passe mal.</a:t>
            </a:r>
            <a:endParaRPr dirty="0"/>
          </a:p>
          <a:p>
            <a:pPr marL="0" lvl="0" indent="0" algn="l" rtl="0">
              <a:spcBef>
                <a:spcPts val="0"/>
              </a:spcBef>
              <a:spcAft>
                <a:spcPts val="0"/>
              </a:spcAft>
              <a:buClr>
                <a:schemeClr val="dk1"/>
              </a:buClr>
              <a:buSzPts val="1200"/>
              <a:buFont typeface="Arial"/>
              <a:buNone/>
            </a:pPr>
            <a:r>
              <a:rPr lang="fr-FR" dirty="0"/>
              <a:t>On pensait que c’était lié au fait que le réseau soit décentralisé. Chaque utilisateur est client d’un serveur. C’est un système ouvert, difficile à censurer et à contraindre.</a:t>
            </a:r>
            <a:endParaRPr dirty="0"/>
          </a:p>
          <a:p>
            <a:pPr marL="0" lvl="0" indent="0" algn="l" rtl="0">
              <a:spcBef>
                <a:spcPts val="0"/>
              </a:spcBef>
              <a:spcAft>
                <a:spcPts val="0"/>
              </a:spcAft>
              <a:buClr>
                <a:schemeClr val="dk1"/>
              </a:buClr>
              <a:buSzPts val="1200"/>
              <a:buFont typeface="Arial"/>
              <a:buNone/>
            </a:pPr>
            <a:r>
              <a:rPr lang="fr-FR" dirty="0"/>
              <a:t>Mais Benjamin Bayart a été surpris de retrouver les mêmes structures sociales sur les autres réseaux sociaux qui sont pourtant hyper centralisés : Twitter, Facebook. Ces réseaux une espèce d’agora, un espace public, qui est quelque chose qu’on a connu au XVIIIe siècle, un espace qui avait été créé par l’existence des salons. Habermas décrit cette constitution de l’espace public. Ce lieu est très différent des sociétés antérieures.</a:t>
            </a:r>
            <a:endParaRPr dirty="0"/>
          </a:p>
          <a:p>
            <a:pPr marL="0" lvl="0" indent="0" algn="l" rtl="0">
              <a:spcBef>
                <a:spcPts val="0"/>
              </a:spcBef>
              <a:spcAft>
                <a:spcPts val="0"/>
              </a:spcAft>
              <a:buClr>
                <a:schemeClr val="dk1"/>
              </a:buClr>
              <a:buSzPts val="1200"/>
              <a:buFont typeface="Arial"/>
              <a:buNone/>
            </a:pPr>
            <a:r>
              <a:rPr lang="fr-FR" dirty="0" err="1"/>
              <a:t>McLuhan</a:t>
            </a:r>
            <a:r>
              <a:rPr lang="fr-FR" dirty="0"/>
              <a:t> a expliqué que le message est le média. Le média a plus d’importance que le message. La structure du média structure la société de façon plus certaine que la structure du message. La télévision est une structure très verticale. Internet est un système où, quelle que soit la personne qui parle, on peut lui répondre. C’est ce qui explique l’horizontalité. « Est-ce qu’on peut faire de la démocratie à l’heure des réseaux sociaux, il est évident pour moi que oui ». On peut en faire beaucoup plus facilement qu’à l’heure de la télévision. En revanche, ce n’est pas la même.</a:t>
            </a:r>
            <a:endParaRPr dirty="0"/>
          </a:p>
          <a:p>
            <a:pPr marL="0" lvl="0" indent="0" algn="l" rtl="0">
              <a:spcBef>
                <a:spcPts val="0"/>
              </a:spcBef>
              <a:spcAft>
                <a:spcPts val="0"/>
              </a:spcAft>
              <a:buClr>
                <a:schemeClr val="dk1"/>
              </a:buClr>
              <a:buSzPts val="1200"/>
              <a:buFont typeface="Arial"/>
              <a:buNone/>
            </a:pPr>
            <a:r>
              <a:rPr lang="fr-FR" dirty="0"/>
              <a:t>La presse écrite permet beaucoup plus de débats que la télévision. De 1880 jusque vers 1970 ou 80, le débat est beaucoup plus riche. On peut débattre avec des articles longs. On peut se répondre en 30 000 signes s’il le faut. La presse écrite autorise une certaine longueur d’expression.</a:t>
            </a:r>
            <a:endParaRPr dirty="0"/>
          </a:p>
          <a:p>
            <a:pPr marL="0" lvl="0" indent="0" algn="l" rtl="0">
              <a:spcBef>
                <a:spcPts val="0"/>
              </a:spcBef>
              <a:spcAft>
                <a:spcPts val="0"/>
              </a:spcAft>
              <a:buClr>
                <a:schemeClr val="dk1"/>
              </a:buClr>
              <a:buSzPts val="1200"/>
              <a:buFont typeface="Arial"/>
              <a:buNone/>
            </a:pPr>
            <a:r>
              <a:rPr lang="fr-FR" dirty="0"/>
              <a:t>Le fait qu’on puisse débattre, ne signifie pas qu’on puisse débattre intelligemment. On retrouve les bêtises du tout-venant. Internet est sexiste parce que la société est sexiste. Internet est raciste parce que la société est raciste. On retrouve tous les abus. Certaines positions abusent de leur position sur Internet : discours de haine, harcèlement. Il fait référence à « La ligue du </a:t>
            </a:r>
            <a:r>
              <a:rPr lang="fr-FR" dirty="0" err="1"/>
              <a:t>lol</a:t>
            </a:r>
            <a:r>
              <a:rPr lang="fr-FR" dirty="0"/>
              <a:t> ». Il y a un lien presque bijectif entre les réseaux sociaux et la société réelle. Les réseaux sociaux sont en train de changer la manière dont la société se construit.</a:t>
            </a:r>
            <a:endParaRPr dirty="0"/>
          </a:p>
          <a:p>
            <a:pPr marL="0" lvl="0" indent="0" algn="l" rtl="0">
              <a:spcBef>
                <a:spcPts val="0"/>
              </a:spcBef>
              <a:spcAft>
                <a:spcPts val="0"/>
              </a:spcAft>
              <a:buClr>
                <a:schemeClr val="dk1"/>
              </a:buClr>
              <a:buSzPts val="1200"/>
              <a:buFont typeface="Arial"/>
              <a:buNone/>
            </a:pPr>
            <a:r>
              <a:rPr lang="fr-FR" dirty="0"/>
              <a:t>C’est la raison pour laquelle les « Gilets jaunes » ont cette forme si bizarre. Ce mouvement serait passé par les syndicats il y a 30 ou 40 ans. La façon dont le mouvement s’est structuré vient en grande partie d’Internet. La façon dont on est incapable de faire émerger une revendication clé vient de là. Ce mode d’organisation n’est pas encore pris en compte. On ne sait pas encore comment faire émerger des choses de cela. C’est parce qu’on a perdu l’habitude de l’espace public.</a:t>
            </a:r>
            <a:endParaRPr dirty="0"/>
          </a:p>
          <a:p>
            <a:pPr marL="0" lvl="0" indent="0" algn="l" rtl="0">
              <a:spcBef>
                <a:spcPts val="0"/>
              </a:spcBef>
              <a:spcAft>
                <a:spcPts val="0"/>
              </a:spcAft>
              <a:buClr>
                <a:schemeClr val="dk1"/>
              </a:buClr>
              <a:buSzPts val="1200"/>
              <a:buFont typeface="Arial"/>
              <a:buNone/>
            </a:pPr>
            <a:r>
              <a:rPr lang="fr-FR" dirty="0"/>
              <a:t>Par exemple, on ne sait plus traiter un problème politique. On ne sait présenter que des problèmes consensuels. On dit : « Il faut réduire la dette. » Il n’y a plus de débats. On ne pointe ni les points d’opposition ni les ennemis.</a:t>
            </a:r>
            <a:endParaRPr dirty="0"/>
          </a:p>
          <a:p>
            <a:pPr marL="0" lvl="0" indent="0" algn="l" rtl="0">
              <a:spcBef>
                <a:spcPts val="0"/>
              </a:spcBef>
              <a:spcAft>
                <a:spcPts val="0"/>
              </a:spcAft>
              <a:buClr>
                <a:schemeClr val="dk1"/>
              </a:buClr>
              <a:buSzPts val="1200"/>
              <a:buFont typeface="Arial"/>
              <a:buNone/>
            </a:pPr>
            <a:r>
              <a:rPr lang="fr-FR" dirty="0"/>
              <a:t>Il y a un manque de maturité des gens qui ne sont pas sur les réseaux sociaux depuis très longtemps. Cela mettra du temps à faire émerger de la politique et des vrais sujets. La classe dirigeante ne sait pas le traiter.</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p:txBody>
      </p:sp>
      <p:sp>
        <p:nvSpPr>
          <p:cNvPr id="700" name="Google Shape;700;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a:p>
        </p:txBody>
      </p:sp>
    </p:spTree>
    <p:extLst>
      <p:ext uri="{BB962C8B-B14F-4D97-AF65-F5344CB8AC3E}">
        <p14:creationId xmlns:p14="http://schemas.microsoft.com/office/powerpoint/2010/main" val="36625947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Emarketer.com</a:t>
            </a:r>
            <a:endParaRPr/>
          </a:p>
        </p:txBody>
      </p:sp>
      <p:sp>
        <p:nvSpPr>
          <p:cNvPr id="914" name="Google Shape;914;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119</a:t>
            </a:fld>
            <a:endParaRPr/>
          </a:p>
        </p:txBody>
      </p:sp>
    </p:spTree>
    <p:extLst>
      <p:ext uri="{BB962C8B-B14F-4D97-AF65-F5344CB8AC3E}">
        <p14:creationId xmlns:p14="http://schemas.microsoft.com/office/powerpoint/2010/main" val="14208504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2" name="Google Shape;922;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Emarketer.com</a:t>
            </a:r>
          </a:p>
          <a:p>
            <a:pPr marL="0" lvl="0" indent="0" algn="l" rtl="0">
              <a:spcBef>
                <a:spcPts val="0"/>
              </a:spcBef>
              <a:spcAft>
                <a:spcPts val="0"/>
              </a:spcAft>
              <a:buNone/>
            </a:pPr>
            <a:r>
              <a:rPr lang="fr-FR" dirty="0"/>
              <a:t>https://www.digitalcorner-wavestone.com/2014/10/facebook-lassaut-publicite-en-ligne-atlas/ </a:t>
            </a:r>
            <a:endParaRPr dirty="0"/>
          </a:p>
        </p:txBody>
      </p:sp>
      <p:sp>
        <p:nvSpPr>
          <p:cNvPr id="923" name="Google Shape;923;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120</a:t>
            </a:fld>
            <a:endParaRPr/>
          </a:p>
        </p:txBody>
      </p:sp>
    </p:spTree>
    <p:extLst>
      <p:ext uri="{BB962C8B-B14F-4D97-AF65-F5344CB8AC3E}">
        <p14:creationId xmlns:p14="http://schemas.microsoft.com/office/powerpoint/2010/main" val="26955507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3" name="Google Shape;963;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Emarketer.com</a:t>
            </a:r>
            <a:endParaRPr/>
          </a:p>
        </p:txBody>
      </p:sp>
      <p:sp>
        <p:nvSpPr>
          <p:cNvPr id="964" name="Google Shape;964;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121</a:t>
            </a:fld>
            <a:endParaRPr/>
          </a:p>
        </p:txBody>
      </p:sp>
    </p:spTree>
    <p:extLst>
      <p:ext uri="{BB962C8B-B14F-4D97-AF65-F5344CB8AC3E}">
        <p14:creationId xmlns:p14="http://schemas.microsoft.com/office/powerpoint/2010/main" val="13516516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endParaRPr/>
          </a:p>
          <a:p>
            <a:pPr marL="0" lvl="0" indent="0" algn="l" rtl="0">
              <a:spcBef>
                <a:spcPts val="0"/>
              </a:spcBef>
              <a:spcAft>
                <a:spcPts val="0"/>
              </a:spcAft>
              <a:buNone/>
            </a:pPr>
            <a:endParaRPr u="sng"/>
          </a:p>
          <a:p>
            <a:pPr marL="0" lvl="0" indent="0" algn="l" rtl="0">
              <a:spcBef>
                <a:spcPts val="0"/>
              </a:spcBef>
              <a:spcAft>
                <a:spcPts val="0"/>
              </a:spcAft>
              <a:buNone/>
            </a:pPr>
            <a:r>
              <a:rPr lang="fr-FR" u="none"/>
              <a:t>- Apple vs IBM : https://www.challenges.fr/high-tech/24-janvier-1984-retour-sur-le-lancement-du-mythique-macinctosh-d-apple_169719 </a:t>
            </a:r>
            <a:endParaRPr/>
          </a:p>
          <a:p>
            <a:pPr marL="0" lvl="0" indent="0" algn="l" rtl="0">
              <a:spcBef>
                <a:spcPts val="0"/>
              </a:spcBef>
              <a:spcAft>
                <a:spcPts val="0"/>
              </a:spcAft>
              <a:buNone/>
            </a:pPr>
            <a:endParaRPr u="none"/>
          </a:p>
          <a:p>
            <a:pPr marL="0" lvl="0" indent="0" algn="l" rtl="0">
              <a:spcBef>
                <a:spcPts val="0"/>
              </a:spcBef>
              <a:spcAft>
                <a:spcPts val="0"/>
              </a:spcAft>
              <a:buNone/>
            </a:pPr>
            <a:r>
              <a:rPr lang="fr-FR" u="none"/>
              <a:t>- Voir l’épisode « chute libre » (« </a:t>
            </a:r>
            <a:r>
              <a:rPr lang="fr-FR" i="1" u="none"/>
              <a:t>Nosedive</a:t>
            </a:r>
            <a:r>
              <a:rPr lang="fr-FR" u="none"/>
              <a:t> ») de la série </a:t>
            </a:r>
            <a:r>
              <a:rPr lang="fr-FR" i="1" u="none"/>
              <a:t>Black Mirror </a:t>
            </a:r>
            <a:r>
              <a:rPr lang="fr-FR" i="0" u="none"/>
              <a:t>: https://fr.wikipedia.org/wiki/Chute_libre_(Black_Mirror) </a:t>
            </a:r>
            <a:endParaRPr/>
          </a:p>
          <a:p>
            <a:pPr marL="0" lvl="0" indent="0" algn="l" rtl="0">
              <a:spcBef>
                <a:spcPts val="0"/>
              </a:spcBef>
              <a:spcAft>
                <a:spcPts val="0"/>
              </a:spcAft>
              <a:buNone/>
            </a:pPr>
            <a:r>
              <a:rPr lang="fr-FR" i="0" u="none"/>
              <a:t>- Voir une analyse de cette épisode : https://www.youtube.com/watch?v=NQHhPfpoLL0 </a:t>
            </a:r>
            <a:endParaRPr/>
          </a:p>
          <a:p>
            <a:pPr marL="171450" lvl="0" indent="-171450" algn="l" rtl="0">
              <a:spcBef>
                <a:spcPts val="0"/>
              </a:spcBef>
              <a:spcAft>
                <a:spcPts val="0"/>
              </a:spcAft>
              <a:buClr>
                <a:schemeClr val="dk1"/>
              </a:buClr>
              <a:buSzPts val="1200"/>
              <a:buFont typeface="Calibri"/>
              <a:buChar char="-"/>
            </a:pPr>
            <a:r>
              <a:rPr lang="fr-FR" i="0" u="none"/>
              <a:t>Un article sur la série </a:t>
            </a:r>
            <a:r>
              <a:rPr lang="fr-FR" i="1" u="none"/>
              <a:t>Black Mirror </a:t>
            </a:r>
            <a:r>
              <a:rPr lang="fr-FR" i="0" u="none"/>
              <a:t>: http://www.sorbonne-universites.fr/publics/presse/nos-experts-dans-les-medias/black-mirror-ou-lambiguite-du-pire.html</a:t>
            </a:r>
            <a:endParaRPr/>
          </a:p>
          <a:p>
            <a:pPr marL="171450" lvl="0" indent="-95250" algn="l" rtl="0">
              <a:spcBef>
                <a:spcPts val="0"/>
              </a:spcBef>
              <a:spcAft>
                <a:spcPts val="0"/>
              </a:spcAft>
              <a:buClr>
                <a:schemeClr val="dk1"/>
              </a:buClr>
              <a:buSzPts val="1200"/>
              <a:buFont typeface="Calibri"/>
              <a:buNone/>
            </a:pPr>
            <a:endParaRPr i="0" u="none"/>
          </a:p>
          <a:p>
            <a:pPr marL="171450" lvl="0" indent="-171450" algn="l" rtl="0">
              <a:spcBef>
                <a:spcPts val="0"/>
              </a:spcBef>
              <a:spcAft>
                <a:spcPts val="0"/>
              </a:spcAft>
              <a:buClr>
                <a:schemeClr val="dk1"/>
              </a:buClr>
              <a:buSzPts val="1200"/>
              <a:buFont typeface="Calibri"/>
              <a:buChar char="-"/>
            </a:pPr>
            <a:r>
              <a:rPr lang="fr-FR" i="0" u="none"/>
              <a:t>Voir https://www.etalab.gouv.fr/</a:t>
            </a:r>
            <a:endParaRPr/>
          </a:p>
          <a:p>
            <a:pPr marL="171450" lvl="0" indent="-171450" algn="l" rtl="0">
              <a:spcBef>
                <a:spcPts val="0"/>
              </a:spcBef>
              <a:spcAft>
                <a:spcPts val="0"/>
              </a:spcAft>
              <a:buClr>
                <a:schemeClr val="dk1"/>
              </a:buClr>
              <a:buSzPts val="1200"/>
              <a:buFont typeface="Calibri"/>
              <a:buChar char="-"/>
            </a:pPr>
            <a:r>
              <a:rPr lang="fr-FR" i="0" u="none"/>
              <a:t>https://www.fondapol.org/etude/pierre-pezziardi-et-henri-verdier-des-startups-detat-a-letat-plateforme/</a:t>
            </a:r>
            <a:endParaRPr/>
          </a:p>
          <a:p>
            <a:pPr marL="171450" lvl="0" indent="-171450" algn="l" rtl="0">
              <a:spcBef>
                <a:spcPts val="0"/>
              </a:spcBef>
              <a:spcAft>
                <a:spcPts val="0"/>
              </a:spcAft>
              <a:buClr>
                <a:schemeClr val="dk1"/>
              </a:buClr>
              <a:buSzPts val="1200"/>
              <a:buFont typeface="Calibri"/>
              <a:buChar char="-"/>
            </a:pPr>
            <a:r>
              <a:rPr lang="fr-FR" i="0" u="none"/>
              <a:t>https://www.internetactu.net/2017/04/13/mais-comment-passe-t-on-des-startups-detat-a-letat-plateforme/</a:t>
            </a:r>
            <a:endParaRPr/>
          </a:p>
          <a:p>
            <a:pPr marL="171450" lvl="0" indent="-95250" algn="l" rtl="0">
              <a:spcBef>
                <a:spcPts val="0"/>
              </a:spcBef>
              <a:spcAft>
                <a:spcPts val="0"/>
              </a:spcAft>
              <a:buClr>
                <a:schemeClr val="dk1"/>
              </a:buClr>
              <a:buSzPts val="1200"/>
              <a:buFont typeface="Calibri"/>
              <a:buNone/>
            </a:pPr>
            <a:endParaRPr i="0" u="none"/>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98" name="Google Shape;898;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123</a:t>
            </a:fld>
            <a:endParaRPr/>
          </a:p>
        </p:txBody>
      </p:sp>
    </p:spTree>
    <p:extLst>
      <p:ext uri="{BB962C8B-B14F-4D97-AF65-F5344CB8AC3E}">
        <p14:creationId xmlns:p14="http://schemas.microsoft.com/office/powerpoint/2010/main" val="30082127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5" name="Google Shape;905;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endParaRPr/>
          </a:p>
          <a:p>
            <a:pPr marL="0" lvl="0" indent="0" algn="l" rtl="0">
              <a:spcBef>
                <a:spcPts val="0"/>
              </a:spcBef>
              <a:spcAft>
                <a:spcPts val="0"/>
              </a:spcAft>
              <a:buNone/>
            </a:pPr>
            <a:endParaRPr u="sng"/>
          </a:p>
          <a:p>
            <a:pPr marL="0" lvl="0" indent="0" algn="l" rtl="0">
              <a:spcBef>
                <a:spcPts val="0"/>
              </a:spcBef>
              <a:spcAft>
                <a:spcPts val="0"/>
              </a:spcAft>
              <a:buNone/>
            </a:pPr>
            <a:r>
              <a:rPr lang="fr-FR" u="none"/>
              <a:t>- Apple vs IBM : https://www.challenges.fr/high-tech/24-janvier-1984-retour-sur-le-lancement-du-mythique-macinctosh-d-apple_169719 </a:t>
            </a:r>
            <a:endParaRPr/>
          </a:p>
          <a:p>
            <a:pPr marL="0" lvl="0" indent="0" algn="l" rtl="0">
              <a:spcBef>
                <a:spcPts val="0"/>
              </a:spcBef>
              <a:spcAft>
                <a:spcPts val="0"/>
              </a:spcAft>
              <a:buNone/>
            </a:pPr>
            <a:endParaRPr u="none"/>
          </a:p>
          <a:p>
            <a:pPr marL="0" lvl="0" indent="0" algn="l" rtl="0">
              <a:spcBef>
                <a:spcPts val="0"/>
              </a:spcBef>
              <a:spcAft>
                <a:spcPts val="0"/>
              </a:spcAft>
              <a:buNone/>
            </a:pPr>
            <a:r>
              <a:rPr lang="fr-FR" u="none"/>
              <a:t>- Voir l’épisode « chute libre » (« </a:t>
            </a:r>
            <a:r>
              <a:rPr lang="fr-FR" i="1" u="none"/>
              <a:t>Nosedive</a:t>
            </a:r>
            <a:r>
              <a:rPr lang="fr-FR" u="none"/>
              <a:t> ») de la série </a:t>
            </a:r>
            <a:r>
              <a:rPr lang="fr-FR" i="1" u="none"/>
              <a:t>Black Mirror </a:t>
            </a:r>
            <a:r>
              <a:rPr lang="fr-FR" i="0" u="none"/>
              <a:t>: https://fr.wikipedia.org/wiki/Chute_libre_(Black_Mirror) </a:t>
            </a:r>
            <a:endParaRPr/>
          </a:p>
          <a:p>
            <a:pPr marL="0" lvl="0" indent="0" algn="l" rtl="0">
              <a:spcBef>
                <a:spcPts val="0"/>
              </a:spcBef>
              <a:spcAft>
                <a:spcPts val="0"/>
              </a:spcAft>
              <a:buNone/>
            </a:pPr>
            <a:r>
              <a:rPr lang="fr-FR" i="0" u="none"/>
              <a:t>- Voir une analyse de cette épisode : https://www.youtube.com/watch?v=NQHhPfpoLL0 </a:t>
            </a:r>
            <a:endParaRPr/>
          </a:p>
          <a:p>
            <a:pPr marL="171450" lvl="0" indent="-171450" algn="l" rtl="0">
              <a:spcBef>
                <a:spcPts val="0"/>
              </a:spcBef>
              <a:spcAft>
                <a:spcPts val="0"/>
              </a:spcAft>
              <a:buClr>
                <a:schemeClr val="dk1"/>
              </a:buClr>
              <a:buSzPts val="1200"/>
              <a:buFont typeface="Calibri"/>
              <a:buChar char="-"/>
            </a:pPr>
            <a:r>
              <a:rPr lang="fr-FR" i="0" u="none"/>
              <a:t>Un article sur la série </a:t>
            </a:r>
            <a:r>
              <a:rPr lang="fr-FR" i="1" u="none"/>
              <a:t>Black Mirror </a:t>
            </a:r>
            <a:r>
              <a:rPr lang="fr-FR" i="0" u="none"/>
              <a:t>: http://www.sorbonne-universites.fr/publics/presse/nos-experts-dans-les-medias/black-mirror-ou-lambiguite-du-pire.html</a:t>
            </a:r>
            <a:endParaRPr/>
          </a:p>
          <a:p>
            <a:pPr marL="171450" lvl="0" indent="-95250" algn="l" rtl="0">
              <a:spcBef>
                <a:spcPts val="0"/>
              </a:spcBef>
              <a:spcAft>
                <a:spcPts val="0"/>
              </a:spcAft>
              <a:buClr>
                <a:schemeClr val="dk1"/>
              </a:buClr>
              <a:buSzPts val="1200"/>
              <a:buFont typeface="Calibri"/>
              <a:buNone/>
            </a:pPr>
            <a:endParaRPr i="0" u="none"/>
          </a:p>
          <a:p>
            <a:pPr marL="171450" lvl="0" indent="-171450" algn="l" rtl="0">
              <a:spcBef>
                <a:spcPts val="0"/>
              </a:spcBef>
              <a:spcAft>
                <a:spcPts val="0"/>
              </a:spcAft>
              <a:buClr>
                <a:schemeClr val="dk1"/>
              </a:buClr>
              <a:buSzPts val="1200"/>
              <a:buFont typeface="Calibri"/>
              <a:buChar char="-"/>
            </a:pPr>
            <a:r>
              <a:rPr lang="fr-FR" i="0" u="none"/>
              <a:t>Voir https://www.etalab.gouv.fr/</a:t>
            </a:r>
            <a:endParaRPr/>
          </a:p>
          <a:p>
            <a:pPr marL="171450" lvl="0" indent="-171450" algn="l" rtl="0">
              <a:spcBef>
                <a:spcPts val="0"/>
              </a:spcBef>
              <a:spcAft>
                <a:spcPts val="0"/>
              </a:spcAft>
              <a:buClr>
                <a:schemeClr val="dk1"/>
              </a:buClr>
              <a:buSzPts val="1200"/>
              <a:buFont typeface="Calibri"/>
              <a:buChar char="-"/>
            </a:pPr>
            <a:r>
              <a:rPr lang="fr-FR" i="0" u="none"/>
              <a:t>https://www.fondapol.org/etude/pierre-pezziardi-et-henri-verdier-des-startups-detat-a-letat-plateforme/</a:t>
            </a:r>
            <a:endParaRPr/>
          </a:p>
          <a:p>
            <a:pPr marL="171450" lvl="0" indent="-171450" algn="l" rtl="0">
              <a:spcBef>
                <a:spcPts val="0"/>
              </a:spcBef>
              <a:spcAft>
                <a:spcPts val="0"/>
              </a:spcAft>
              <a:buClr>
                <a:schemeClr val="dk1"/>
              </a:buClr>
              <a:buSzPts val="1200"/>
              <a:buFont typeface="Calibri"/>
              <a:buChar char="-"/>
            </a:pPr>
            <a:r>
              <a:rPr lang="fr-FR" i="0" u="none"/>
              <a:t>https://www.internetactu.net/2017/04/13/mais-comment-passe-t-on-des-startups-detat-a-letat-plateforme/</a:t>
            </a:r>
            <a:endParaRPr/>
          </a:p>
          <a:p>
            <a:pPr marL="171450" lvl="0" indent="-95250" algn="l" rtl="0">
              <a:spcBef>
                <a:spcPts val="0"/>
              </a:spcBef>
              <a:spcAft>
                <a:spcPts val="0"/>
              </a:spcAft>
              <a:buClr>
                <a:schemeClr val="dk1"/>
              </a:buClr>
              <a:buSzPts val="1200"/>
              <a:buFont typeface="Calibri"/>
              <a:buNone/>
            </a:pPr>
            <a:endParaRPr i="0" u="none"/>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06" name="Google Shape;906;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124</a:t>
            </a:fld>
            <a:endParaRPr/>
          </a:p>
        </p:txBody>
      </p:sp>
    </p:spTree>
    <p:extLst>
      <p:ext uri="{BB962C8B-B14F-4D97-AF65-F5344CB8AC3E}">
        <p14:creationId xmlns:p14="http://schemas.microsoft.com/office/powerpoint/2010/main" val="1705805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3941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endParaRPr/>
          </a:p>
          <a:p>
            <a:pPr marL="0" lvl="0" indent="0" algn="l" rtl="0">
              <a:spcBef>
                <a:spcPts val="0"/>
              </a:spcBef>
              <a:spcAft>
                <a:spcPts val="0"/>
              </a:spcAft>
              <a:buNone/>
            </a:pPr>
            <a:r>
              <a:rPr lang="fr-FR" b="1"/>
              <a:t>2) Sources juridiques</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Arial"/>
              <a:buChar char="•"/>
            </a:pPr>
            <a:r>
              <a:rPr lang="fr-FR"/>
              <a:t>Sur la CNIL : https://fr.wikipedia.org/wiki/Commission_nationale_de_l%27informatique_et_des_libert%C3%A9s_(France)</a:t>
            </a:r>
            <a:endParaRPr/>
          </a:p>
          <a:p>
            <a:pPr marL="171450" lvl="0" indent="-171450" algn="l" rtl="0">
              <a:spcBef>
                <a:spcPts val="0"/>
              </a:spcBef>
              <a:spcAft>
                <a:spcPts val="0"/>
              </a:spcAft>
              <a:buClr>
                <a:schemeClr val="dk1"/>
              </a:buClr>
              <a:buSzPts val="1200"/>
              <a:buFont typeface="Arial"/>
              <a:buChar char="•"/>
            </a:pPr>
            <a:r>
              <a:rPr lang="fr-FR"/>
              <a:t>Sur la loi “Informatique et libertés” : https://fr.wikipedia.org/wiki/Loi_informatique_et_libert%C3%A9s</a:t>
            </a:r>
            <a:endParaRPr/>
          </a:p>
          <a:p>
            <a:pPr marL="171450" lvl="0" indent="-171450" algn="l" rtl="0">
              <a:spcBef>
                <a:spcPts val="0"/>
              </a:spcBef>
              <a:spcAft>
                <a:spcPts val="0"/>
              </a:spcAft>
              <a:buClr>
                <a:schemeClr val="dk1"/>
              </a:buClr>
              <a:buSzPts val="1200"/>
              <a:buFont typeface="Arial"/>
              <a:buChar char="•"/>
            </a:pPr>
            <a:r>
              <a:rPr lang="fr-FR"/>
              <a:t>Sur le RGPD : https://fr.wikipedia.org/wiki/R%C3%A8glement_g%C3%A9n%C3%A9ral_sur_la_protection_des_donn%C3%A9es </a:t>
            </a:r>
            <a:endParaRPr/>
          </a:p>
          <a:p>
            <a:pPr marL="171450" lvl="0" indent="-171450" algn="l" rtl="0">
              <a:spcBef>
                <a:spcPts val="0"/>
              </a:spcBef>
              <a:spcAft>
                <a:spcPts val="0"/>
              </a:spcAft>
              <a:buClr>
                <a:schemeClr val="dk1"/>
              </a:buClr>
              <a:buSzPts val="1200"/>
              <a:buFont typeface="Arial"/>
              <a:buChar char="•"/>
            </a:pPr>
            <a:r>
              <a:rPr lang="fr-FR"/>
              <a:t>https://www.droit-technologie.org/dossiers-categorie/vie-privee-et-donnees-personnelles/ </a:t>
            </a:r>
            <a:endParaRPr/>
          </a:p>
          <a:p>
            <a:pPr marL="171450" lvl="0" indent="-171450" algn="l" rtl="0">
              <a:spcBef>
                <a:spcPts val="0"/>
              </a:spcBef>
              <a:spcAft>
                <a:spcPts val="0"/>
              </a:spcAft>
              <a:buClr>
                <a:schemeClr val="dk1"/>
              </a:buClr>
              <a:buSzPts val="1200"/>
              <a:buFont typeface="Arial"/>
              <a:buChar char="•"/>
            </a:pPr>
            <a:r>
              <a:rPr lang="fr-FR"/>
              <a:t>https://www.vie-publique.fr/loi/20737-securite-loi-relative-au-renseignement</a:t>
            </a:r>
            <a:endParaRPr/>
          </a:p>
          <a:p>
            <a:pPr marL="0" lvl="0" indent="0" algn="l" rtl="0">
              <a:spcBef>
                <a:spcPts val="0"/>
              </a:spcBef>
              <a:spcAft>
                <a:spcPts val="0"/>
              </a:spcAft>
              <a:buClr>
                <a:schemeClr val="dk1"/>
              </a:buClr>
              <a:buSzPts val="1200"/>
              <a:buFont typeface="Arial"/>
              <a:buNone/>
            </a:pPr>
            <a:r>
              <a:rPr lang="fr-FR"/>
              <a:t>Autres :</a:t>
            </a:r>
            <a:endParaRPr/>
          </a:p>
          <a:p>
            <a:pPr marL="171450" lvl="0" indent="-171450" algn="l" rtl="0">
              <a:spcBef>
                <a:spcPts val="0"/>
              </a:spcBef>
              <a:spcAft>
                <a:spcPts val="0"/>
              </a:spcAft>
              <a:buClr>
                <a:schemeClr val="dk1"/>
              </a:buClr>
              <a:buSzPts val="1200"/>
              <a:buFont typeface="Arial"/>
              <a:buChar char="•"/>
            </a:pPr>
            <a:r>
              <a:rPr lang="fr-FR"/>
              <a:t>http://www.revuedlf.com/cedh/vie-privee-et-nouvelles-technologies/</a:t>
            </a:r>
            <a:endParaRPr/>
          </a:p>
          <a:p>
            <a:pPr marL="171450" lvl="0" indent="-171450" algn="l" rtl="0">
              <a:spcBef>
                <a:spcPts val="0"/>
              </a:spcBef>
              <a:spcAft>
                <a:spcPts val="0"/>
              </a:spcAft>
              <a:buClr>
                <a:schemeClr val="dk1"/>
              </a:buClr>
              <a:buSzPts val="1200"/>
              <a:buFont typeface="Arial"/>
              <a:buChar char="•"/>
            </a:pPr>
            <a:r>
              <a:rPr lang="fr-FR"/>
              <a:t>https://www.economie.gouv.fr/entreprises/obligations-donnees-personnelles-rgpd</a:t>
            </a:r>
            <a:endParaRPr/>
          </a:p>
          <a:p>
            <a:pPr marL="171450" lvl="0" indent="-171450" algn="l" rtl="0">
              <a:spcBef>
                <a:spcPts val="0"/>
              </a:spcBef>
              <a:spcAft>
                <a:spcPts val="0"/>
              </a:spcAft>
              <a:buClr>
                <a:schemeClr val="dk1"/>
              </a:buClr>
              <a:buSzPts val="1200"/>
              <a:buFont typeface="Arial"/>
              <a:buChar char="•"/>
            </a:pPr>
            <a:r>
              <a:rPr lang="fr-FR"/>
              <a:t>https://theconversation.com/les-defis-ethiques-de-lidentite-numerique-111881 </a:t>
            </a:r>
            <a:endParaRPr/>
          </a:p>
          <a:p>
            <a:pPr marL="0" lvl="0" indent="0" algn="l" rtl="0">
              <a:spcBef>
                <a:spcPts val="0"/>
              </a:spcBef>
              <a:spcAft>
                <a:spcPts val="0"/>
              </a:spcAft>
              <a:buNone/>
            </a:pPr>
            <a:endParaRPr/>
          </a:p>
          <a:p>
            <a:pPr marL="0" lvl="0" indent="0" algn="l" rtl="0">
              <a:spcBef>
                <a:spcPts val="0"/>
              </a:spcBef>
              <a:spcAft>
                <a:spcPts val="0"/>
              </a:spcAft>
              <a:buNone/>
            </a:pPr>
            <a:r>
              <a:rPr lang="fr-FR" b="1">
                <a:solidFill>
                  <a:srgbClr val="383838"/>
                </a:solidFill>
                <a:latin typeface="Montserrat"/>
                <a:ea typeface="Montserrat"/>
                <a:cs typeface="Montserrat"/>
                <a:sym typeface="Montserrat"/>
              </a:rPr>
              <a:t>2) Un article intéressant sur l’identité numérique</a:t>
            </a:r>
            <a:endParaRPr/>
          </a:p>
          <a:p>
            <a:pPr marL="0" lvl="0" indent="0" algn="l" rtl="0">
              <a:spcBef>
                <a:spcPts val="0"/>
              </a:spcBef>
              <a:spcAft>
                <a:spcPts val="0"/>
              </a:spcAft>
              <a:buNone/>
            </a:pPr>
            <a:endParaRPr b="1">
              <a:solidFill>
                <a:srgbClr val="383838"/>
              </a:solidFill>
              <a:latin typeface="Montserrat"/>
              <a:ea typeface="Montserrat"/>
              <a:cs typeface="Montserrat"/>
              <a:sym typeface="Montserrat"/>
            </a:endParaRPr>
          </a:p>
          <a:p>
            <a:pPr marL="0" lvl="0" indent="0" algn="l" rtl="0">
              <a:spcBef>
                <a:spcPts val="0"/>
              </a:spcBef>
              <a:spcAft>
                <a:spcPts val="0"/>
              </a:spcAft>
              <a:buNone/>
            </a:pPr>
            <a:r>
              <a:rPr lang="fr-FR" b="1">
                <a:solidFill>
                  <a:srgbClr val="383838"/>
                </a:solidFill>
                <a:latin typeface="Montserrat"/>
                <a:ea typeface="Montserrat"/>
                <a:cs typeface="Montserrat"/>
                <a:sym typeface="Montserrat"/>
              </a:rPr>
              <a:t>Les défis éthiques de l’identité numérique</a:t>
            </a:r>
            <a:endParaRPr/>
          </a:p>
          <a:p>
            <a:pPr marL="0" lvl="0" indent="0" algn="l" rtl="0">
              <a:spcBef>
                <a:spcPts val="0"/>
              </a:spcBef>
              <a:spcAft>
                <a:spcPts val="0"/>
              </a:spcAft>
              <a:buNone/>
            </a:pPr>
            <a:r>
              <a:rPr lang="fr-FR"/>
              <a:t>3 marzo 2019 20:53 CET Actualizado 11 marzo 2019 11:19 CET</a:t>
            </a:r>
            <a:endParaRPr/>
          </a:p>
          <a:p>
            <a:pPr marL="0" lvl="0" indent="0" algn="l" rtl="0">
              <a:spcBef>
                <a:spcPts val="0"/>
              </a:spcBef>
              <a:spcAft>
                <a:spcPts val="0"/>
              </a:spcAft>
              <a:buNone/>
            </a:pPr>
            <a:r>
              <a:rPr lang="fr-FR" b="1" i="0">
                <a:solidFill>
                  <a:srgbClr val="333333"/>
                </a:solidFill>
                <a:latin typeface="Helvetica Neue"/>
                <a:ea typeface="Helvetica Neue"/>
                <a:cs typeface="Helvetica Neue"/>
                <a:sym typeface="Helvetica Neue"/>
              </a:rPr>
              <a:t>Autores</a:t>
            </a:r>
            <a:endParaRPr b="1"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fr-FR" b="1" i="0" u="sng" strike="noStrike">
                <a:solidFill>
                  <a:schemeClr val="hlink"/>
                </a:solidFill>
                <a:latin typeface="Helvetica Neue"/>
                <a:ea typeface="Helvetica Neue"/>
                <a:cs typeface="Helvetica Neue"/>
                <a:sym typeface="Helvetica Neue"/>
                <a:hlinkClick r:id="rId3"/>
              </a:rPr>
              <a:t>Armen Khatchatourov</a:t>
            </a:r>
            <a:r>
              <a:rPr lang="fr-FR" b="0" i="0">
                <a:solidFill>
                  <a:srgbClr val="555768"/>
                </a:solidFill>
                <a:latin typeface="Helvetica Neue"/>
                <a:ea typeface="Helvetica Neue"/>
                <a:cs typeface="Helvetica Neue"/>
                <a:sym typeface="Helvetica Neue"/>
              </a:rPr>
              <a:t>Enseignant-chercheur, membre de la Chaire Valeurs et politiques des informations personnelles, Institut Mines-Télécom Business School</a:t>
            </a:r>
            <a:endParaRPr b="0" i="0">
              <a:solidFill>
                <a:srgbClr val="555768"/>
              </a:solidFill>
              <a:latin typeface="Helvetica Neue"/>
              <a:ea typeface="Helvetica Neue"/>
              <a:cs typeface="Helvetica Neue"/>
              <a:sym typeface="Helvetica Neue"/>
            </a:endParaRPr>
          </a:p>
          <a:p>
            <a:pPr marL="0" lvl="0" indent="0" algn="l" rtl="0">
              <a:spcBef>
                <a:spcPts val="0"/>
              </a:spcBef>
              <a:spcAft>
                <a:spcPts val="0"/>
              </a:spcAft>
              <a:buNone/>
            </a:pPr>
            <a:r>
              <a:rPr lang="fr-FR" b="1" i="0" u="sng" strike="noStrike">
                <a:solidFill>
                  <a:schemeClr val="hlink"/>
                </a:solidFill>
                <a:latin typeface="Helvetica Neue"/>
                <a:ea typeface="Helvetica Neue"/>
                <a:cs typeface="Helvetica Neue"/>
                <a:sym typeface="Helvetica Neue"/>
                <a:hlinkClick r:id="rId4"/>
              </a:rPr>
              <a:t>Pierre-Antoine Chardel</a:t>
            </a:r>
            <a:r>
              <a:rPr lang="fr-FR" b="0" i="0">
                <a:solidFill>
                  <a:srgbClr val="555768"/>
                </a:solidFill>
                <a:latin typeface="Helvetica Neue"/>
                <a:ea typeface="Helvetica Neue"/>
                <a:cs typeface="Helvetica Neue"/>
                <a:sym typeface="Helvetica Neue"/>
              </a:rPr>
              <a:t>Professeur de sciences sociales et d'éthique, Institut Mines-Télécom Business School</a:t>
            </a:r>
            <a:endParaRPr b="0" i="0">
              <a:solidFill>
                <a:srgbClr val="555768"/>
              </a:solidFill>
              <a:latin typeface="Helvetica Neue"/>
              <a:ea typeface="Helvetica Neue"/>
              <a:cs typeface="Helvetica Neue"/>
              <a:sym typeface="Helvetica Neue"/>
            </a:endParaRPr>
          </a:p>
          <a:p>
            <a:pPr marL="0" lvl="0" indent="0" algn="l" rtl="0">
              <a:spcBef>
                <a:spcPts val="0"/>
              </a:spcBef>
              <a:spcAft>
                <a:spcPts val="0"/>
              </a:spcAft>
              <a:buNone/>
            </a:pPr>
            <a:r>
              <a:rPr lang="fr-FR" b="0" i="0">
                <a:solidFill>
                  <a:srgbClr val="383838"/>
                </a:solidFill>
                <a:latin typeface="Helvetica Neue"/>
                <a:ea typeface="Helvetica Neue"/>
                <a:cs typeface="Helvetica Neue"/>
                <a:sym typeface="Helvetica Neue"/>
              </a:rPr>
              <a:t>Armen Khatchatourov est l'auteur de Les identités numériques en tension, cité dans cet article</a:t>
            </a:r>
            <a:endParaRPr/>
          </a:p>
          <a:p>
            <a:pPr marL="0" lvl="0" indent="0" algn="l" rtl="0">
              <a:spcBef>
                <a:spcPts val="0"/>
              </a:spcBef>
              <a:spcAft>
                <a:spcPts val="0"/>
              </a:spcAft>
              <a:buNone/>
            </a:pPr>
            <a:r>
              <a:rPr lang="fr-FR" b="0" i="0">
                <a:solidFill>
                  <a:srgbClr val="383838"/>
                </a:solidFill>
                <a:latin typeface="Helvetica Neue"/>
                <a:ea typeface="Helvetica Neue"/>
                <a:cs typeface="Helvetica Neue"/>
                <a:sym typeface="Helvetica Neue"/>
              </a:rPr>
              <a:t>Pierre-Antoine Chardel est le co-auteur de Les identités numériques en tension, cité dans cet article</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Si le </a:t>
            </a:r>
            <a:r>
              <a:rPr lang="fr-FR" b="0" i="0" u="sng">
                <a:solidFill>
                  <a:schemeClr val="hlink"/>
                </a:solidFill>
                <a:latin typeface="Libre Baskerville"/>
                <a:ea typeface="Libre Baskerville"/>
                <a:cs typeface="Libre Baskerville"/>
                <a:sym typeface="Libre Baskerville"/>
                <a:hlinkClick r:id="rId5"/>
              </a:rPr>
              <a:t>RGPD</a:t>
            </a:r>
            <a:r>
              <a:rPr lang="fr-FR" b="0" i="0">
                <a:solidFill>
                  <a:srgbClr val="383838"/>
                </a:solidFill>
                <a:latin typeface="Libre Baskerville"/>
                <a:ea typeface="Libre Baskerville"/>
                <a:cs typeface="Libre Baskerville"/>
                <a:sym typeface="Libre Baskerville"/>
              </a:rPr>
              <a:t> est entré en application récemment, en plaçant l’Europe à l’avant-garde de la protection des données à caractère personnel, il ne doit pas nous dissuader de nous interroger en profondeur sur la question des identités, dont les contours se sont redéfinis à l’ère numérique. Il s’agit bel et bien de porter une réflexion critique sur des enjeux éthiques et philosophiques majeurs, au-delà de la seule question de la protection des informations personnelles et de la </a:t>
            </a:r>
            <a:r>
              <a:rPr lang="fr-FR" b="0" i="1" u="sng">
                <a:solidFill>
                  <a:schemeClr val="hlink"/>
                </a:solidFill>
                <a:latin typeface="Libre Baskerville"/>
                <a:ea typeface="Libre Baskerville"/>
                <a:cs typeface="Libre Baskerville"/>
                <a:sym typeface="Libre Baskerville"/>
                <a:hlinkClick r:id="rId6"/>
              </a:rPr>
              <a:t>privacy</a:t>
            </a:r>
            <a:r>
              <a:rPr lang="fr-FR" b="0" i="0">
                <a:solidFill>
                  <a:srgbClr val="383838"/>
                </a:solidFill>
                <a:latin typeface="Libre Baskerville"/>
                <a:ea typeface="Libre Baskerville"/>
                <a:cs typeface="Libre Baskerville"/>
                <a:sym typeface="Libre Baskerville"/>
              </a:rPr>
              <a:t>.</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Les politiques actuelles sur la protection des données mettent l’accent sur les droits de la personne. Mais elles ne prennent pas la mesure de la manière dont l’exercice de notre libre arbitre se voit de plus en plus empêché au sein d’environnements technologiques complexes, et encore moins des effets de la métamorphose numérique sur les processus de subjectivation, le devenir-soi de l’individu. On considère le plus souvent, dans ces textes, un sujet déjà constitué, capable d’exercer ses droits, sa propre volonté et ses principes. Or, le propre des technologies numériques – telle est la thèse ici défendue – est de participer à la formation des subjectivités selon un mode nouveau : en redistribuant sans cesse le jeu des contraintes et des incitations, elles créent les conditions d’une plus grande malléabilité des individus. Nous détaillons ces processus dans l'ouvrage </a:t>
            </a:r>
            <a:r>
              <a:rPr lang="fr-FR" b="0" i="1" u="sng">
                <a:solidFill>
                  <a:schemeClr val="hlink"/>
                </a:solidFill>
                <a:latin typeface="Libre Baskerville"/>
                <a:ea typeface="Libre Baskerville"/>
                <a:cs typeface="Libre Baskerville"/>
                <a:sym typeface="Libre Baskerville"/>
                <a:hlinkClick r:id="rId7"/>
              </a:rPr>
              <a:t>Les identités numériques en tension</a:t>
            </a:r>
            <a:r>
              <a:rPr lang="fr-FR" b="0" i="0">
                <a:solidFill>
                  <a:srgbClr val="383838"/>
                </a:solidFill>
                <a:latin typeface="Libre Baskerville"/>
                <a:ea typeface="Libre Baskerville"/>
                <a:cs typeface="Libre Baskerville"/>
                <a:sym typeface="Libre Baskerville"/>
              </a:rPr>
              <a:t>, réalisé dans le cadre de la Chaire </a:t>
            </a:r>
            <a:r>
              <a:rPr lang="fr-FR" b="0" i="0" u="sng">
                <a:solidFill>
                  <a:schemeClr val="hlink"/>
                </a:solidFill>
                <a:latin typeface="Libre Baskerville"/>
                <a:ea typeface="Libre Baskerville"/>
                <a:cs typeface="Libre Baskerville"/>
                <a:sym typeface="Libre Baskerville"/>
                <a:hlinkClick r:id="rId8"/>
              </a:rPr>
              <a:t>Valeurs et politiques des informations personnelles</a:t>
            </a:r>
            <a:r>
              <a:rPr lang="fr-FR" b="0" i="0">
                <a:solidFill>
                  <a:srgbClr val="383838"/>
                </a:solidFill>
                <a:latin typeface="Libre Baskerville"/>
                <a:ea typeface="Libre Baskerville"/>
                <a:cs typeface="Libre Baskerville"/>
                <a:sym typeface="Libre Baskerville"/>
              </a:rPr>
              <a:t> de l'IMT.</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Si les moyens mis en place par le RGPD sont clairement nécessaires pour soutenir l’initiative et l’autonomie de l’individu dans la gestion de sa vie numérique, il faut cependant souligner que les notions mêmes de consentement et de contrôle par l’utilisateur vis-à-vis de ses données, et sur lesquels le mouvement actuel repose, restent problématiques. Et cela parce que deux logiques, distinctes mais concordantes, sont aujourd’hui à l’œuvre.</a:t>
            </a:r>
            <a:endParaRPr/>
          </a:p>
          <a:p>
            <a:pPr marL="0" lvl="0" indent="0" algn="l" rtl="0">
              <a:spcBef>
                <a:spcPts val="0"/>
              </a:spcBef>
              <a:spcAft>
                <a:spcPts val="0"/>
              </a:spcAft>
              <a:buNone/>
            </a:pPr>
            <a:r>
              <a:rPr lang="fr-FR" b="1" i="0">
                <a:solidFill>
                  <a:srgbClr val="383838"/>
                </a:solidFill>
                <a:latin typeface="Libre Baskerville"/>
                <a:ea typeface="Libre Baskerville"/>
                <a:cs typeface="Libre Baskerville"/>
                <a:sym typeface="Libre Baskerville"/>
              </a:rPr>
              <a:t>Nouvelle visibilité des individus</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Si une certaine sensibilité des utilisateurs aux traces laissées volontairement ou involontairement au cours de leurs activités en ligne, et dont il peut avoir connaissance (comme, par exemple, des métadonnées de connexion), semble s’accroître, et peut servir de support à l’approche basée sur le consentement, cette dynamique rencontre assez vite ses limites.</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Tout d’abord, la multiplication des informations récoltées rend irréaliste l’exercice systématique du consentement et le contrôle par l’utilisateur, ne serait-ce qu’en raison de la </a:t>
            </a:r>
            <a:r>
              <a:rPr lang="fr-FR" b="0" i="0" u="sng">
                <a:solidFill>
                  <a:schemeClr val="hlink"/>
                </a:solidFill>
                <a:latin typeface="Libre Baskerville"/>
                <a:ea typeface="Libre Baskerville"/>
                <a:cs typeface="Libre Baskerville"/>
                <a:sym typeface="Libre Baskerville"/>
                <a:hlinkClick r:id="rId9"/>
              </a:rPr>
              <a:t>surcharge cognitive</a:t>
            </a:r>
            <a:r>
              <a:rPr lang="fr-FR" b="0" i="0">
                <a:solidFill>
                  <a:srgbClr val="383838"/>
                </a:solidFill>
                <a:latin typeface="Libre Baskerville"/>
                <a:ea typeface="Libre Baskerville"/>
                <a:cs typeface="Libre Baskerville"/>
                <a:sym typeface="Libre Baskerville"/>
              </a:rPr>
              <a:t> que cet exercice effectif exigerait de sa part. Ensuite, le changement de nature des moyens techniques de collecte, exemplifiée par l’avènement des objets connectés, conduit à la démultiplication des capteurs qui collectent les données sans même que l’utilisateur puisse s’en rendre compte, comme le montre l’exemple, de moins en moins hypothétique, de la vidéo-surveillance couplée à la </a:t>
            </a:r>
            <a:r>
              <a:rPr lang="fr-FR" b="0" i="0" u="sng">
                <a:solidFill>
                  <a:schemeClr val="hlink"/>
                </a:solidFill>
                <a:latin typeface="Libre Baskerville"/>
                <a:ea typeface="Libre Baskerville"/>
                <a:cs typeface="Libre Baskerville"/>
                <a:sym typeface="Libre Baskerville"/>
                <a:hlinkClick r:id="rId10"/>
              </a:rPr>
              <a:t>reconnaissance faciale</a:t>
            </a:r>
            <a:r>
              <a:rPr lang="fr-FR" b="0" i="0">
                <a:solidFill>
                  <a:srgbClr val="383838"/>
                </a:solidFill>
                <a:latin typeface="Libre Baskerville"/>
                <a:ea typeface="Libre Baskerville"/>
                <a:cs typeface="Libre Baskerville"/>
                <a:sym typeface="Libre Baskerville"/>
              </a:rPr>
              <a:t> et, plus amplement, le cas de toutes les connaissances que les opérateurs acquièrent sur la base de ces données. Il s’agit ici d’une couche de l’identité numérique dont le contenu et de nombreuses exploitations possibles sont absolument inconnus de la personne qui en est la source.</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Qui plus est, une forte tendance des acteurs, étatiques et privés, consiste à vouloir décrire l’individu de manière exhaustive et totale, en créant le risque de le réduire à un ensemble de plus en plus complet d’attributs. Dans ce nouveau régime de pouvoir, le visible se réduit à ce qui peut être saisi en données, à ce qui relève de la mise à disposition immédiate des êtres, comme s’il s’agissait en fin de compte de simples objets.</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Vidéo de surveillance. </a:t>
            </a:r>
            <a:r>
              <a:rPr lang="fr-FR" b="0" i="0">
                <a:solidFill>
                  <a:srgbClr val="CCCCCC"/>
                </a:solidFill>
                <a:latin typeface="Libre Baskerville"/>
                <a:ea typeface="Libre Baskerville"/>
                <a:cs typeface="Libre Baskerville"/>
                <a:sym typeface="Libre Baskerville"/>
              </a:rPr>
              <a:t>Mike Mozart/Wikipedia, </a:t>
            </a:r>
            <a:r>
              <a:rPr lang="fr-FR" b="0" i="0" u="sng" strike="noStrike">
                <a:solidFill>
                  <a:schemeClr val="hlink"/>
                </a:solidFill>
                <a:latin typeface="Libre Baskerville"/>
                <a:ea typeface="Libre Baskerville"/>
                <a:cs typeface="Libre Baskerville"/>
                <a:sym typeface="Libre Baskerville"/>
                <a:hlinkClick r:id="rId11"/>
              </a:rPr>
              <a:t>CC BY</a:t>
            </a:r>
            <a:r>
              <a:rPr lang="fr-FR" b="1" i="0">
                <a:solidFill>
                  <a:srgbClr val="383838"/>
                </a:solidFill>
                <a:latin typeface="Libre Baskerville"/>
                <a:ea typeface="Libre Baskerville"/>
                <a:cs typeface="Libre Baskerville"/>
                <a:sym typeface="Libre Baskerville"/>
              </a:rPr>
              <a:t>Les ambiguïtés du contrôle</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La deuxième logique à l’œuvre dans nos sociétés hypermodernes touche à l’inscription de ce paradigme basé sur la protection et le consentement dans les mécanismes de la société néolibérale. La société contemporaine conjugue en effet deux aspects en matière de </a:t>
            </a:r>
            <a:r>
              <a:rPr lang="fr-FR" b="0" i="1">
                <a:solidFill>
                  <a:srgbClr val="383838"/>
                </a:solidFill>
                <a:latin typeface="Libre Baskerville"/>
                <a:ea typeface="Libre Baskerville"/>
                <a:cs typeface="Libre Baskerville"/>
                <a:sym typeface="Libre Baskerville"/>
              </a:rPr>
              <a:t>privacy</a:t>
            </a:r>
            <a:r>
              <a:rPr lang="fr-FR" b="0" i="0">
                <a:solidFill>
                  <a:srgbClr val="383838"/>
                </a:solidFill>
                <a:latin typeface="Libre Baskerville"/>
                <a:ea typeface="Libre Baskerville"/>
                <a:cs typeface="Libre Baskerville"/>
                <a:sym typeface="Libre Baskerville"/>
              </a:rPr>
              <a:t> : il s’agit de considérer l’individu comme étant visible de manière permanente, et comme étant responsable individuellement pour ce qui est vu de lui. Un tel ensemble de normes sociales se consolide à chaque fois que l’utilisateur exerce le consentement – ou l’opposition – à l’utilisation de ses données. En effet, à chaque itération, l’utilisateur renforce sa compréhension de soi-même comme l’auteur et le responsable de la circulation des données. Il endosse aussi l’injonction à la maîtrise des données alors même que cette dernière est le plus souvent illusoire. Surtout, il endosse l’injonction </a:t>
            </a:r>
            <a:r>
              <a:rPr lang="fr-FR" b="0" i="0" u="sng">
                <a:solidFill>
                  <a:schemeClr val="hlink"/>
                </a:solidFill>
                <a:latin typeface="Libre Baskerville"/>
                <a:ea typeface="Libre Baskerville"/>
                <a:cs typeface="Libre Baskerville"/>
                <a:sym typeface="Libre Baskerville"/>
                <a:hlinkClick r:id="rId12"/>
              </a:rPr>
              <a:t>à calculer les bénéfices</a:t>
            </a:r>
            <a:r>
              <a:rPr lang="fr-FR" b="0" i="0">
                <a:solidFill>
                  <a:srgbClr val="383838"/>
                </a:solidFill>
                <a:latin typeface="Libre Baskerville"/>
                <a:ea typeface="Libre Baskerville"/>
                <a:cs typeface="Libre Baskerville"/>
                <a:sym typeface="Libre Baskerville"/>
              </a:rPr>
              <a:t> que le partage des informations peut lui apporter. En ce sens, l’application stricte et croissante du paradigme de consentement peut être considérée comme étant corrélative d’une conception de l’individu qui devient non seulement l’objet d’une visibilité quasi-totale, mais aussi – et surtout – un agent économique rationnel, à même d’analyser son agir en termes de coûts et de bénéfices.</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Cette difficulté fondamentale fait que les enjeux futurs des identités numériques ne se réduisent pas à donner plus de contrôle explicite, ou plus de consentement éclairé. Il convient bel et bien de trouver d’autres voies complémentaires, qui se situent sans doute du côté des pratiques (et non simplement des « usages ») des utilisateurs, à condition que de telles pratiques mettent en place des stratégies de résistance pour contourner l’impératif de visibilité absolue et de définition de l’individu comme agent économique rationnel.</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De telles pratiques digitales doivent en outre nous inciter à dépasser la compréhension de l’échange social – numérique ou non – sous le régime du calcul des bénéfices que l’on en retire ou des </a:t>
            </a:r>
            <a:r>
              <a:rPr lang="fr-FR" b="0" i="0" u="sng">
                <a:solidFill>
                  <a:schemeClr val="hlink"/>
                </a:solidFill>
                <a:latin typeface="Libre Baskerville"/>
                <a:ea typeface="Libre Baskerville"/>
                <a:cs typeface="Libre Baskerville"/>
                <a:sym typeface="Libre Baskerville"/>
                <a:hlinkClick r:id="rId13"/>
              </a:rPr>
              <a:t>externalités</a:t>
            </a:r>
            <a:r>
              <a:rPr lang="fr-FR" b="0" i="0">
                <a:solidFill>
                  <a:srgbClr val="383838"/>
                </a:solidFill>
                <a:latin typeface="Libre Baskerville"/>
                <a:ea typeface="Libre Baskerville"/>
                <a:cs typeface="Libre Baskerville"/>
                <a:sym typeface="Libre Baskerville"/>
              </a:rPr>
              <a:t>. Ainsi, les enjeux soulevés par les identités numériques dépassent largement les enjeux de protection de l’individu ou les enjeux des « modèles d’affaires », et touchent à la manière même dont la société dans son ensemble conçoit la signification de l’échange social. Dans un tel horizon, il est primordial d’affronter les ambivalences et les jeux de tension qui sont intrinsèques aux technologies numériques, en examinant les nouveaux modes de subjectivation qui sont induits dans ces opérations. C’est à partir d’un tel exercice de discernement que pourra advenir un mode de gouvernance des données plus responsable.</a:t>
            </a:r>
            <a:endParaRPr/>
          </a:p>
          <a:p>
            <a:pPr marL="0" lvl="0" indent="0" algn="l" rtl="0">
              <a:spcBef>
                <a:spcPts val="0"/>
              </a:spcBef>
              <a:spcAft>
                <a:spcPts val="0"/>
              </a:spcAft>
              <a:buNone/>
            </a:pPr>
            <a:endParaRPr/>
          </a:p>
        </p:txBody>
      </p:sp>
      <p:sp>
        <p:nvSpPr>
          <p:cNvPr id="940" name="Google Shape;940;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127</a:t>
            </a:fld>
            <a:endParaRPr/>
          </a:p>
        </p:txBody>
      </p:sp>
    </p:spTree>
    <p:extLst>
      <p:ext uri="{BB962C8B-B14F-4D97-AF65-F5344CB8AC3E}">
        <p14:creationId xmlns:p14="http://schemas.microsoft.com/office/powerpoint/2010/main" val="26504015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noProof="0" dirty="0"/>
              <a:t>Pour aller plus loin </a:t>
            </a:r>
            <a:r>
              <a:rPr lang="fr-FR" noProof="0" dirty="0"/>
              <a:t>:</a:t>
            </a:r>
          </a:p>
          <a:p>
            <a:endParaRPr lang="fr-FR" noProof="0" dirty="0"/>
          </a:p>
          <a:p>
            <a:r>
              <a:rPr lang="fr-FR" b="1" noProof="0" dirty="0"/>
              <a:t>2) Sources juridiques</a:t>
            </a:r>
          </a:p>
          <a:p>
            <a:endParaRPr lang="en-US" dirty="0"/>
          </a:p>
          <a:p>
            <a:pPr marL="171450" indent="-171450">
              <a:buFont typeface="Arial" panose="020B0604020202020204" pitchFamily="34" charset="0"/>
              <a:buChar char="•"/>
            </a:pPr>
            <a:r>
              <a:rPr lang="fr-FR" noProof="0" dirty="0"/>
              <a:t>Sur la CNIL : https://fr.wikipedia.org/wiki/Commission_nationale_de_l%27informatique_et_des_libert%C3%A9s_(France)</a:t>
            </a:r>
          </a:p>
          <a:p>
            <a:pPr marL="171450" indent="-171450">
              <a:buFont typeface="Arial" panose="020B0604020202020204" pitchFamily="34" charset="0"/>
              <a:buChar char="•"/>
            </a:pPr>
            <a:r>
              <a:rPr lang="fr-FR" noProof="0" dirty="0"/>
              <a:t>Sur la loi “Informatique et libertés” : https://fr.wikipedia.org/wiki/Loi_informatique_et_libert%C3%A9s</a:t>
            </a:r>
          </a:p>
          <a:p>
            <a:pPr marL="171450" indent="-171450">
              <a:buFont typeface="Arial" panose="020B0604020202020204" pitchFamily="34" charset="0"/>
              <a:buChar char="•"/>
            </a:pPr>
            <a:r>
              <a:rPr lang="fr-FR" noProof="0" dirty="0"/>
              <a:t>Sur le RGPD : https://fr.wikipedia.org/wiki/R%C3%A8glement_g%C3%A9n%C3%A9ral_sur_la_protection_des_donn%C3%A9es </a:t>
            </a:r>
          </a:p>
          <a:p>
            <a:pPr marL="171450" indent="-171450">
              <a:buFont typeface="Arial" panose="020B0604020202020204" pitchFamily="34" charset="0"/>
              <a:buChar char="•"/>
            </a:pPr>
            <a:r>
              <a:rPr lang="fr-FR" noProof="0" dirty="0"/>
              <a:t>https://www.droit-technologie.org/dossiers-categorie/vie-privee-et-donnees-personnelles/ </a:t>
            </a:r>
          </a:p>
          <a:p>
            <a:pPr marL="171450" indent="-171450">
              <a:buFont typeface="Arial" panose="020B0604020202020204" pitchFamily="34" charset="0"/>
              <a:buChar char="•"/>
            </a:pPr>
            <a:r>
              <a:rPr lang="fr-FR" noProof="0" dirty="0"/>
              <a:t>https://www.vie-publique.fr/loi/20737-securite-loi-relative-au-renseignement</a:t>
            </a:r>
          </a:p>
          <a:p>
            <a:pPr marL="0" indent="0">
              <a:buFont typeface="Arial" panose="020B0604020202020204" pitchFamily="34" charset="0"/>
              <a:buNone/>
            </a:pPr>
            <a:r>
              <a:rPr lang="fr-FR" noProof="0" dirty="0"/>
              <a:t>Autres :</a:t>
            </a:r>
          </a:p>
          <a:p>
            <a:pPr marL="171450" indent="-171450">
              <a:buFont typeface="Arial" panose="020B0604020202020204" pitchFamily="34" charset="0"/>
              <a:buChar char="•"/>
            </a:pPr>
            <a:r>
              <a:rPr lang="en-US" dirty="0"/>
              <a:t>http://www.revuedlf.com/cedh/vie-privee-et-nouvelles-technologies/</a:t>
            </a:r>
          </a:p>
          <a:p>
            <a:pPr marL="171450" indent="-171450">
              <a:buFont typeface="Arial" panose="020B0604020202020204" pitchFamily="34" charset="0"/>
              <a:buChar char="•"/>
            </a:pPr>
            <a:r>
              <a:rPr lang="fr-FR" dirty="0"/>
              <a:t>https://www.economie.gouv.fr/entreprises/obligations-donnees-personnelles-rgpd</a:t>
            </a:r>
            <a:endParaRPr lang="en-US" dirty="0"/>
          </a:p>
          <a:p>
            <a:pPr marL="171450" indent="-171450" fontAlgn="base">
              <a:buFont typeface="Arial" panose="020B0604020202020204" pitchFamily="34" charset="0"/>
              <a:buChar char="•"/>
            </a:pPr>
            <a:r>
              <a:rPr lang="fr-FR" dirty="0">
                <a:effectLst/>
              </a:rPr>
              <a:t>https://theconversation.com/les-defis-ethiques-de-lidentite-numerique-111881</a:t>
            </a:r>
            <a:r>
              <a:rPr lang="en-US" dirty="0">
                <a:effectLst/>
              </a:rPr>
              <a:t> </a:t>
            </a:r>
          </a:p>
          <a:p>
            <a:pPr fontAlgn="base"/>
            <a:endParaRPr lang="fr-FR" dirty="0">
              <a:effectLst/>
            </a:endParaRPr>
          </a:p>
          <a:p>
            <a:pPr fontAlgn="base"/>
            <a:r>
              <a:rPr lang="fr-FR" b="1" dirty="0">
                <a:solidFill>
                  <a:srgbClr val="383838"/>
                </a:solidFill>
                <a:effectLst/>
                <a:latin typeface="Montserrat"/>
              </a:rPr>
              <a:t>2) Un article intéressant sur l’identité numérique</a:t>
            </a:r>
          </a:p>
          <a:p>
            <a:pPr fontAlgn="base"/>
            <a:endParaRPr lang="fr-FR" b="1" dirty="0">
              <a:solidFill>
                <a:srgbClr val="383838"/>
              </a:solidFill>
              <a:effectLst/>
              <a:latin typeface="Montserrat"/>
            </a:endParaRPr>
          </a:p>
          <a:p>
            <a:pPr fontAlgn="base"/>
            <a:r>
              <a:rPr lang="fr-FR" b="1" dirty="0">
                <a:solidFill>
                  <a:srgbClr val="383838"/>
                </a:solidFill>
                <a:effectLst/>
                <a:latin typeface="Montserrat"/>
              </a:rPr>
              <a:t>Les défis éthiques de l’identité numérique</a:t>
            </a:r>
          </a:p>
          <a:p>
            <a:pPr fontAlgn="base"/>
            <a:r>
              <a:rPr lang="fr-FR" dirty="0">
                <a:effectLst/>
              </a:rPr>
              <a:t>3 </a:t>
            </a:r>
            <a:r>
              <a:rPr lang="fr-FR" dirty="0" err="1">
                <a:effectLst/>
              </a:rPr>
              <a:t>marzo</a:t>
            </a:r>
            <a:r>
              <a:rPr lang="fr-FR" dirty="0">
                <a:effectLst/>
              </a:rPr>
              <a:t> 2019 20:53 CET </a:t>
            </a:r>
            <a:r>
              <a:rPr lang="fr-FR" dirty="0" err="1">
                <a:effectLst/>
              </a:rPr>
              <a:t>Actualizado</a:t>
            </a:r>
            <a:r>
              <a:rPr lang="fr-FR" dirty="0">
                <a:effectLst/>
              </a:rPr>
              <a:t> 11 </a:t>
            </a:r>
            <a:r>
              <a:rPr lang="fr-FR" dirty="0" err="1">
                <a:effectLst/>
              </a:rPr>
              <a:t>marzo</a:t>
            </a:r>
            <a:r>
              <a:rPr lang="fr-FR" dirty="0">
                <a:effectLst/>
              </a:rPr>
              <a:t> 2019 11:19 CET</a:t>
            </a:r>
          </a:p>
          <a:p>
            <a:pPr fontAlgn="base"/>
            <a:r>
              <a:rPr lang="fr-FR" b="1" i="0" dirty="0" err="1">
                <a:solidFill>
                  <a:srgbClr val="333333"/>
                </a:solidFill>
                <a:effectLst/>
                <a:latin typeface="Helvetica Neue"/>
              </a:rPr>
              <a:t>Autores</a:t>
            </a:r>
            <a:endParaRPr lang="fr-FR" b="1" i="0" dirty="0">
              <a:solidFill>
                <a:srgbClr val="333333"/>
              </a:solidFill>
              <a:effectLst/>
              <a:latin typeface="Helvetica Neue"/>
            </a:endParaRPr>
          </a:p>
          <a:p>
            <a:pPr fontAlgn="base"/>
            <a:r>
              <a:rPr lang="fr-FR" b="1" i="0" u="none" strike="noStrike" dirty="0" err="1">
                <a:solidFill>
                  <a:srgbClr val="006699"/>
                </a:solidFill>
                <a:effectLst/>
                <a:latin typeface="Helvetica Neue"/>
                <a:hlinkClick r:id="rId3"/>
              </a:rPr>
              <a:t>Armen</a:t>
            </a:r>
            <a:r>
              <a:rPr lang="fr-FR" b="1" i="0" u="none" strike="noStrike" dirty="0">
                <a:solidFill>
                  <a:srgbClr val="006699"/>
                </a:solidFill>
                <a:effectLst/>
                <a:latin typeface="Helvetica Neue"/>
                <a:hlinkClick r:id="rId3"/>
              </a:rPr>
              <a:t> </a:t>
            </a:r>
            <a:r>
              <a:rPr lang="fr-FR" b="1" i="0" u="none" strike="noStrike" dirty="0" err="1">
                <a:solidFill>
                  <a:srgbClr val="006699"/>
                </a:solidFill>
                <a:effectLst/>
                <a:latin typeface="Helvetica Neue"/>
                <a:hlinkClick r:id="rId3"/>
              </a:rPr>
              <a:t>Khatchatourov</a:t>
            </a:r>
            <a:r>
              <a:rPr lang="fr-FR" b="0" i="0" dirty="0" err="1">
                <a:solidFill>
                  <a:srgbClr val="555768"/>
                </a:solidFill>
                <a:effectLst/>
                <a:latin typeface="Helvetica Neue"/>
              </a:rPr>
              <a:t>Enseignant</a:t>
            </a:r>
            <a:r>
              <a:rPr lang="fr-FR" b="0" i="0" dirty="0">
                <a:solidFill>
                  <a:srgbClr val="555768"/>
                </a:solidFill>
                <a:effectLst/>
                <a:latin typeface="Helvetica Neue"/>
              </a:rPr>
              <a:t>-chercheur, membre de la Chaire Valeurs et politiques des informations personnelles, Institut Mines-Télécom Business </a:t>
            </a:r>
            <a:r>
              <a:rPr lang="fr-FR" b="0" i="0" dirty="0" err="1">
                <a:solidFill>
                  <a:srgbClr val="555768"/>
                </a:solidFill>
                <a:effectLst/>
                <a:latin typeface="Helvetica Neue"/>
              </a:rPr>
              <a:t>School</a:t>
            </a:r>
            <a:endParaRPr lang="fr-FR" b="0" i="0" dirty="0">
              <a:solidFill>
                <a:srgbClr val="555768"/>
              </a:solidFill>
              <a:effectLst/>
              <a:latin typeface="Helvetica Neue"/>
            </a:endParaRPr>
          </a:p>
          <a:p>
            <a:pPr fontAlgn="base"/>
            <a:r>
              <a:rPr lang="fr-FR" b="1" i="0" u="none" strike="noStrike" dirty="0">
                <a:solidFill>
                  <a:srgbClr val="006699"/>
                </a:solidFill>
                <a:effectLst/>
                <a:latin typeface="Helvetica Neue"/>
                <a:hlinkClick r:id="rId4"/>
              </a:rPr>
              <a:t>Pierre-Antoine </a:t>
            </a:r>
            <a:r>
              <a:rPr lang="fr-FR" b="1" i="0" u="none" strike="noStrike" dirty="0" err="1">
                <a:solidFill>
                  <a:srgbClr val="006699"/>
                </a:solidFill>
                <a:effectLst/>
                <a:latin typeface="Helvetica Neue"/>
                <a:hlinkClick r:id="rId4"/>
              </a:rPr>
              <a:t>Chardel</a:t>
            </a:r>
            <a:r>
              <a:rPr lang="fr-FR" b="0" i="0" dirty="0" err="1">
                <a:solidFill>
                  <a:srgbClr val="555768"/>
                </a:solidFill>
                <a:effectLst/>
                <a:latin typeface="Helvetica Neue"/>
              </a:rPr>
              <a:t>Professeur</a:t>
            </a:r>
            <a:r>
              <a:rPr lang="fr-FR" b="0" i="0" dirty="0">
                <a:solidFill>
                  <a:srgbClr val="555768"/>
                </a:solidFill>
                <a:effectLst/>
                <a:latin typeface="Helvetica Neue"/>
              </a:rPr>
              <a:t> de sciences sociales et d'éthique, Institut Mines-Télécom Business </a:t>
            </a:r>
            <a:r>
              <a:rPr lang="fr-FR" b="0" i="0" dirty="0" err="1">
                <a:solidFill>
                  <a:srgbClr val="555768"/>
                </a:solidFill>
                <a:effectLst/>
                <a:latin typeface="Helvetica Neue"/>
              </a:rPr>
              <a:t>School</a:t>
            </a:r>
            <a:endParaRPr lang="fr-FR" b="0" i="0" dirty="0">
              <a:solidFill>
                <a:srgbClr val="555768"/>
              </a:solidFill>
              <a:effectLst/>
              <a:latin typeface="Helvetica Neue"/>
            </a:endParaRPr>
          </a:p>
          <a:p>
            <a:pPr fontAlgn="base"/>
            <a:r>
              <a:rPr lang="fr-FR" b="0" i="0" dirty="0" err="1">
                <a:solidFill>
                  <a:srgbClr val="383838"/>
                </a:solidFill>
                <a:effectLst/>
                <a:latin typeface="Helvetica Neue"/>
              </a:rPr>
              <a:t>Armen</a:t>
            </a:r>
            <a:r>
              <a:rPr lang="fr-FR" b="0" i="0" dirty="0">
                <a:solidFill>
                  <a:srgbClr val="383838"/>
                </a:solidFill>
                <a:effectLst/>
                <a:latin typeface="Helvetica Neue"/>
              </a:rPr>
              <a:t> </a:t>
            </a:r>
            <a:r>
              <a:rPr lang="fr-FR" b="0" i="0" dirty="0" err="1">
                <a:solidFill>
                  <a:srgbClr val="383838"/>
                </a:solidFill>
                <a:effectLst/>
                <a:latin typeface="Helvetica Neue"/>
              </a:rPr>
              <a:t>Khatchatourov</a:t>
            </a:r>
            <a:r>
              <a:rPr lang="fr-FR" b="0" i="0" dirty="0">
                <a:solidFill>
                  <a:srgbClr val="383838"/>
                </a:solidFill>
                <a:effectLst/>
                <a:latin typeface="Helvetica Neue"/>
              </a:rPr>
              <a:t> est l'auteur de Les identités numériques en tension, cité dans cet article</a:t>
            </a:r>
          </a:p>
          <a:p>
            <a:pPr fontAlgn="base"/>
            <a:r>
              <a:rPr lang="fr-FR" b="0" i="0" dirty="0">
                <a:solidFill>
                  <a:srgbClr val="383838"/>
                </a:solidFill>
                <a:effectLst/>
                <a:latin typeface="Helvetica Neue"/>
              </a:rPr>
              <a:t>Pierre-Antoine </a:t>
            </a:r>
            <a:r>
              <a:rPr lang="fr-FR" b="0" i="0" dirty="0" err="1">
                <a:solidFill>
                  <a:srgbClr val="383838"/>
                </a:solidFill>
                <a:effectLst/>
                <a:latin typeface="Helvetica Neue"/>
              </a:rPr>
              <a:t>Chardel</a:t>
            </a:r>
            <a:r>
              <a:rPr lang="fr-FR" b="0" i="0" dirty="0">
                <a:solidFill>
                  <a:srgbClr val="383838"/>
                </a:solidFill>
                <a:effectLst/>
                <a:latin typeface="Helvetica Neue"/>
              </a:rPr>
              <a:t> est le co-auteur de Les identités numériques en tension, cité dans cet article</a:t>
            </a:r>
          </a:p>
          <a:p>
            <a:pPr fontAlgn="base"/>
            <a:r>
              <a:rPr lang="fr-FR" b="0" i="0" dirty="0">
                <a:solidFill>
                  <a:srgbClr val="383838"/>
                </a:solidFill>
                <a:effectLst/>
                <a:latin typeface="Libre Baskerville"/>
              </a:rPr>
              <a:t>Si le </a:t>
            </a:r>
            <a:r>
              <a:rPr lang="fr-FR" b="0" i="0" u="sng" dirty="0">
                <a:solidFill>
                  <a:srgbClr val="383838"/>
                </a:solidFill>
                <a:effectLst/>
                <a:latin typeface="Libre Baskerville"/>
                <a:hlinkClick r:id="rId5"/>
              </a:rPr>
              <a:t>RGPD</a:t>
            </a:r>
            <a:r>
              <a:rPr lang="fr-FR" b="0" i="0" dirty="0">
                <a:solidFill>
                  <a:srgbClr val="383838"/>
                </a:solidFill>
                <a:effectLst/>
                <a:latin typeface="Libre Baskerville"/>
              </a:rPr>
              <a:t> est entré en application récemment, en plaçant l’Europe à l’avant-garde de la protection des données à caractère personnel, il ne doit pas nous dissuader de nous interroger en profondeur sur la question des identités, dont les contours se sont redéfinis à l’ère numérique. Il s’agit bel et bien de porter une réflexion critique sur des enjeux éthiques et philosophiques majeurs, au-delà de la seule question de la protection des informations personnelles et de la </a:t>
            </a:r>
            <a:r>
              <a:rPr lang="fr-FR" b="0" i="1" u="sng" dirty="0" err="1">
                <a:solidFill>
                  <a:srgbClr val="383838"/>
                </a:solidFill>
                <a:effectLst/>
                <a:latin typeface="Libre Baskerville"/>
                <a:hlinkClick r:id="rId6"/>
              </a:rPr>
              <a:t>privacy</a:t>
            </a:r>
            <a:r>
              <a:rPr lang="fr-FR" b="0" i="0" dirty="0">
                <a:solidFill>
                  <a:srgbClr val="383838"/>
                </a:solidFill>
                <a:effectLst/>
                <a:latin typeface="Libre Baskerville"/>
              </a:rPr>
              <a:t>.</a:t>
            </a:r>
          </a:p>
          <a:p>
            <a:pPr fontAlgn="base"/>
            <a:r>
              <a:rPr lang="fr-FR" b="0" i="0" dirty="0">
                <a:solidFill>
                  <a:srgbClr val="383838"/>
                </a:solidFill>
                <a:effectLst/>
                <a:latin typeface="Libre Baskerville"/>
              </a:rPr>
              <a:t>Les politiques actuelles sur la protection des données mettent l’accent sur les droits de la personne. Mais elles ne prennent pas la mesure de la manière dont l’exercice de notre libre arbitre se voit de plus en plus empêché au sein d’environnements technologiques complexes, et encore moins des effets de la métamorphose numérique sur les processus de subjectivation, le devenir-soi de l’individu. On considère le plus souvent, dans ces textes, un sujet déjà constitué, capable d’exercer ses droits, sa propre volonté et ses principes. Or, le propre des technologies numériques – telle est la thèse ici défendue – est de participer à la formation des subjectivités selon un mode nouveau : en redistribuant sans cesse le jeu des contraintes et des incitations, elles créent les conditions d’une plus grande malléabilité des individus. Nous détaillons ces processus dans l'ouvrage </a:t>
            </a:r>
            <a:r>
              <a:rPr lang="fr-FR" b="0" i="1" u="sng" dirty="0">
                <a:solidFill>
                  <a:srgbClr val="383838"/>
                </a:solidFill>
                <a:effectLst/>
                <a:latin typeface="Libre Baskerville"/>
                <a:hlinkClick r:id="rId7"/>
              </a:rPr>
              <a:t>Les identités numériques en tension</a:t>
            </a:r>
            <a:r>
              <a:rPr lang="fr-FR" b="0" i="0" dirty="0">
                <a:solidFill>
                  <a:srgbClr val="383838"/>
                </a:solidFill>
                <a:effectLst/>
                <a:latin typeface="Libre Baskerville"/>
              </a:rPr>
              <a:t>, réalisé dans le cadre de la Chaire </a:t>
            </a:r>
            <a:r>
              <a:rPr lang="fr-FR" b="0" i="0" u="sng" dirty="0">
                <a:solidFill>
                  <a:srgbClr val="383838"/>
                </a:solidFill>
                <a:effectLst/>
                <a:latin typeface="Libre Baskerville"/>
                <a:hlinkClick r:id="rId8"/>
              </a:rPr>
              <a:t>Valeurs et politiques des informations personnelles</a:t>
            </a:r>
            <a:r>
              <a:rPr lang="fr-FR" b="0" i="0" dirty="0">
                <a:solidFill>
                  <a:srgbClr val="383838"/>
                </a:solidFill>
                <a:effectLst/>
                <a:latin typeface="Libre Baskerville"/>
              </a:rPr>
              <a:t> de l'IMT.</a:t>
            </a:r>
          </a:p>
          <a:p>
            <a:pPr fontAlgn="base"/>
            <a:r>
              <a:rPr lang="fr-FR" b="0" i="0" dirty="0">
                <a:solidFill>
                  <a:srgbClr val="383838"/>
                </a:solidFill>
                <a:effectLst/>
                <a:latin typeface="Libre Baskerville"/>
              </a:rPr>
              <a:t>Si les moyens mis en place par le RGPD sont clairement nécessaires pour soutenir l’initiative et l’autonomie de l’individu dans la gestion de sa vie numérique, il faut cependant souligner que les notions mêmes de consentement et de contrôle par l’utilisateur vis-à-vis de ses données, et sur lesquels le mouvement actuel repose, restent problématiques. Et cela parce que deux logiques, distinctes mais concordantes, sont aujourd’hui à l’œuvre.</a:t>
            </a:r>
          </a:p>
          <a:p>
            <a:pPr fontAlgn="base"/>
            <a:r>
              <a:rPr lang="fr-FR" b="1" i="0" dirty="0">
                <a:solidFill>
                  <a:srgbClr val="383838"/>
                </a:solidFill>
                <a:effectLst/>
                <a:latin typeface="Libre Baskerville"/>
              </a:rPr>
              <a:t>Nouvelle visibilité des individus</a:t>
            </a:r>
          </a:p>
          <a:p>
            <a:pPr fontAlgn="base"/>
            <a:r>
              <a:rPr lang="fr-FR" b="0" i="0" dirty="0">
                <a:solidFill>
                  <a:srgbClr val="383838"/>
                </a:solidFill>
                <a:effectLst/>
                <a:latin typeface="Libre Baskerville"/>
              </a:rPr>
              <a:t>Si une certaine sensibilité des utilisateurs aux traces laissées volontairement ou involontairement au cours de leurs activités en ligne, et dont il peut avoir connaissance (comme, par exemple, des métadonnées de connexion), semble s’accroître, et peut servir de support à l’approche basée sur le consentement, cette dynamique rencontre assez vite ses limites.</a:t>
            </a:r>
          </a:p>
          <a:p>
            <a:pPr fontAlgn="base"/>
            <a:r>
              <a:rPr lang="fr-FR" b="0" i="0" dirty="0">
                <a:solidFill>
                  <a:srgbClr val="383838"/>
                </a:solidFill>
                <a:effectLst/>
                <a:latin typeface="Libre Baskerville"/>
              </a:rPr>
              <a:t>Tout d’abord, la multiplication des informations récoltées rend irréaliste l’exercice systématique du consentement et le contrôle par l’utilisateur, ne serait-ce qu’en raison de la </a:t>
            </a:r>
            <a:r>
              <a:rPr lang="fr-FR" b="0" i="0" u="sng" dirty="0">
                <a:solidFill>
                  <a:srgbClr val="383838"/>
                </a:solidFill>
                <a:effectLst/>
                <a:latin typeface="Libre Baskerville"/>
                <a:hlinkClick r:id="rId9"/>
              </a:rPr>
              <a:t>surcharge cognitive</a:t>
            </a:r>
            <a:r>
              <a:rPr lang="fr-FR" b="0" i="0" dirty="0">
                <a:solidFill>
                  <a:srgbClr val="383838"/>
                </a:solidFill>
                <a:effectLst/>
                <a:latin typeface="Libre Baskerville"/>
              </a:rPr>
              <a:t> que cet exercice effectif exigerait de sa part. Ensuite, le changement de nature des moyens techniques de collecte, exemplifiée par l’avènement des objets connectés, conduit à la démultiplication des capteurs qui collectent les données sans même que l’utilisateur puisse s’en rendre compte, comme le montre l’exemple, de moins en moins hypothétique, de la vidéo-surveillance couplée à la </a:t>
            </a:r>
            <a:r>
              <a:rPr lang="fr-FR" b="0" i="0" u="sng" dirty="0">
                <a:solidFill>
                  <a:srgbClr val="383838"/>
                </a:solidFill>
                <a:effectLst/>
                <a:latin typeface="Libre Baskerville"/>
                <a:hlinkClick r:id="rId10"/>
              </a:rPr>
              <a:t>reconnaissance faciale</a:t>
            </a:r>
            <a:r>
              <a:rPr lang="fr-FR" b="0" i="0" dirty="0">
                <a:solidFill>
                  <a:srgbClr val="383838"/>
                </a:solidFill>
                <a:effectLst/>
                <a:latin typeface="Libre Baskerville"/>
              </a:rPr>
              <a:t> et, plus amplement, le cas de toutes les connaissances que les opérateurs acquièrent sur la base de ces données. Il s’agit ici d’une couche de l’identité numérique dont le contenu et de nombreuses exploitations possibles sont absolument inconnus de la personne qui en est la source.</a:t>
            </a:r>
          </a:p>
          <a:p>
            <a:pPr fontAlgn="base"/>
            <a:r>
              <a:rPr lang="fr-FR" b="0" i="0" dirty="0">
                <a:solidFill>
                  <a:srgbClr val="383838"/>
                </a:solidFill>
                <a:effectLst/>
                <a:latin typeface="Libre Baskerville"/>
              </a:rPr>
              <a:t>Qui plus est, une forte tendance des acteurs, étatiques et privés, consiste à vouloir décrire l’individu de manière exhaustive et totale, en créant le risque de le réduire à un ensemble de plus en plus complet d’attributs. Dans ce nouveau régime de pouvoir, le visible se réduit à ce qui peut être saisi en données, à ce qui relève de la mise à disposition immédiate des êtres, comme s’il s’agissait en fin de compte de simples objets.</a:t>
            </a:r>
          </a:p>
          <a:p>
            <a:pPr fontAlgn="base"/>
            <a:r>
              <a:rPr lang="fr-FR" b="0" i="0" dirty="0">
                <a:solidFill>
                  <a:srgbClr val="383838"/>
                </a:solidFill>
                <a:effectLst/>
                <a:latin typeface="Libre Baskerville"/>
              </a:rPr>
              <a:t>Vidéo de surveillance. </a:t>
            </a:r>
            <a:r>
              <a:rPr lang="fr-FR" b="0" i="0" dirty="0">
                <a:solidFill>
                  <a:srgbClr val="CCCCCC"/>
                </a:solidFill>
                <a:effectLst/>
                <a:latin typeface="Libre Baskerville"/>
              </a:rPr>
              <a:t>Mike Mozart/</a:t>
            </a:r>
            <a:r>
              <a:rPr lang="fr-FR" b="0" i="0" dirty="0" err="1">
                <a:solidFill>
                  <a:srgbClr val="CCCCCC"/>
                </a:solidFill>
                <a:effectLst/>
                <a:latin typeface="Libre Baskerville"/>
              </a:rPr>
              <a:t>Wikipedia</a:t>
            </a:r>
            <a:r>
              <a:rPr lang="fr-FR" b="0" i="0" dirty="0">
                <a:solidFill>
                  <a:srgbClr val="CCCCCC"/>
                </a:solidFill>
                <a:effectLst/>
                <a:latin typeface="Libre Baskerville"/>
              </a:rPr>
              <a:t>, </a:t>
            </a:r>
            <a:r>
              <a:rPr lang="fr-FR" b="0" i="0" u="none" strike="noStrike" dirty="0">
                <a:solidFill>
                  <a:srgbClr val="CCCCCC"/>
                </a:solidFill>
                <a:effectLst/>
                <a:latin typeface="Libre Baskerville"/>
                <a:hlinkClick r:id="rId11"/>
              </a:rPr>
              <a:t>CC </a:t>
            </a:r>
            <a:r>
              <a:rPr lang="fr-FR" b="0" i="0" u="none" strike="noStrike" dirty="0" err="1">
                <a:solidFill>
                  <a:srgbClr val="CCCCCC"/>
                </a:solidFill>
                <a:effectLst/>
                <a:latin typeface="Libre Baskerville"/>
                <a:hlinkClick r:id="rId11"/>
              </a:rPr>
              <a:t>BY</a:t>
            </a:r>
            <a:r>
              <a:rPr lang="fr-FR" b="1" i="0" dirty="0" err="1">
                <a:solidFill>
                  <a:srgbClr val="383838"/>
                </a:solidFill>
                <a:effectLst/>
                <a:latin typeface="Libre Baskerville"/>
              </a:rPr>
              <a:t>Les</a:t>
            </a:r>
            <a:r>
              <a:rPr lang="fr-FR" b="1" i="0" dirty="0">
                <a:solidFill>
                  <a:srgbClr val="383838"/>
                </a:solidFill>
                <a:effectLst/>
                <a:latin typeface="Libre Baskerville"/>
              </a:rPr>
              <a:t> ambiguïtés du contrôle</a:t>
            </a:r>
          </a:p>
          <a:p>
            <a:pPr fontAlgn="base"/>
            <a:r>
              <a:rPr lang="fr-FR" b="0" i="0" dirty="0">
                <a:solidFill>
                  <a:srgbClr val="383838"/>
                </a:solidFill>
                <a:effectLst/>
                <a:latin typeface="Libre Baskerville"/>
              </a:rPr>
              <a:t>La deuxième logique à l’œuvre dans nos sociétés hypermodernes touche à l’inscription de ce paradigme basé sur la protection et le consentement dans les mécanismes de la société néolibérale. La société contemporaine conjugue en effet deux aspects en matière de </a:t>
            </a:r>
            <a:r>
              <a:rPr lang="fr-FR" b="0" i="1" dirty="0" err="1">
                <a:solidFill>
                  <a:srgbClr val="383838"/>
                </a:solidFill>
                <a:effectLst/>
                <a:latin typeface="Libre Baskerville"/>
              </a:rPr>
              <a:t>privacy</a:t>
            </a:r>
            <a:r>
              <a:rPr lang="fr-FR" b="0" i="0" dirty="0">
                <a:solidFill>
                  <a:srgbClr val="383838"/>
                </a:solidFill>
                <a:effectLst/>
                <a:latin typeface="Libre Baskerville"/>
              </a:rPr>
              <a:t> : il s’agit de considérer l’individu comme étant visible de manière permanente, et comme étant responsable individuellement pour ce qui est vu de lui. Un tel ensemble de normes sociales se consolide à chaque fois que l’utilisateur exerce le consentement – ou l’opposition – à l’utilisation de ses données. En effet, à chaque itération, l’utilisateur renforce sa compréhension de soi-même comme l’auteur et le responsable de la circulation des données. Il endosse aussi l’injonction à la maîtrise des données alors même que cette dernière est le plus souvent illusoire. Surtout, il endosse l’injonction </a:t>
            </a:r>
            <a:r>
              <a:rPr lang="fr-FR" b="0" i="0" u="sng" dirty="0">
                <a:solidFill>
                  <a:srgbClr val="383838"/>
                </a:solidFill>
                <a:effectLst/>
                <a:latin typeface="Libre Baskerville"/>
                <a:hlinkClick r:id="rId12"/>
              </a:rPr>
              <a:t>à calculer les bénéfices</a:t>
            </a:r>
            <a:r>
              <a:rPr lang="fr-FR" b="0" i="0" dirty="0">
                <a:solidFill>
                  <a:srgbClr val="383838"/>
                </a:solidFill>
                <a:effectLst/>
                <a:latin typeface="Libre Baskerville"/>
              </a:rPr>
              <a:t> que le partage des informations peut lui apporter. En ce sens, l’application stricte et croissante du paradigme de consentement peut être considérée comme étant corrélative d’une conception de l’individu qui devient non seulement l’objet d’une visibilité quasi-totale, mais aussi – et surtout – un agent économique rationnel, à même d’analyser son agir en termes de coûts et de bénéfices.</a:t>
            </a:r>
          </a:p>
          <a:p>
            <a:pPr fontAlgn="base"/>
            <a:r>
              <a:rPr lang="fr-FR" b="0" i="0" dirty="0">
                <a:solidFill>
                  <a:srgbClr val="383838"/>
                </a:solidFill>
                <a:effectLst/>
                <a:latin typeface="Libre Baskerville"/>
              </a:rPr>
              <a:t>Cette difficulté fondamentale fait que les enjeux futurs des identités numériques ne se réduisent pas à donner plus de contrôle explicite, ou plus de consentement éclairé. Il convient bel et bien de trouver d’autres voies complémentaires, qui se situent sans doute du côté des pratiques (et non simplement des « usages ») des utilisateurs, à condition que de telles pratiques mettent en place des stratégies de résistance pour contourner l’impératif de visibilité absolue et de définition de l’individu comme agent économique rationnel.</a:t>
            </a:r>
          </a:p>
          <a:p>
            <a:pPr fontAlgn="base"/>
            <a:r>
              <a:rPr lang="fr-FR" b="0" i="0" dirty="0">
                <a:solidFill>
                  <a:srgbClr val="383838"/>
                </a:solidFill>
                <a:effectLst/>
                <a:latin typeface="Libre Baskerville"/>
              </a:rPr>
              <a:t>De telles pratiques digitales doivent en outre nous inciter à dépasser la compréhension de l’échange social – numérique ou non – sous le régime du calcul des bénéfices que l’on en retire ou des </a:t>
            </a:r>
            <a:r>
              <a:rPr lang="fr-FR" b="0" i="0" u="sng" dirty="0">
                <a:solidFill>
                  <a:srgbClr val="383838"/>
                </a:solidFill>
                <a:effectLst/>
                <a:latin typeface="Libre Baskerville"/>
                <a:hlinkClick r:id="rId13"/>
              </a:rPr>
              <a:t>externalités</a:t>
            </a:r>
            <a:r>
              <a:rPr lang="fr-FR" b="0" i="0" dirty="0">
                <a:solidFill>
                  <a:srgbClr val="383838"/>
                </a:solidFill>
                <a:effectLst/>
                <a:latin typeface="Libre Baskerville"/>
              </a:rPr>
              <a:t>. Ainsi, les enjeux soulevés par les identités numériques dépassent largement les enjeux de protection de l’individu ou les enjeux des « modèles d’affaires », et touchent à la manière même dont la société dans son ensemble conçoit la signification de l’échange social. Dans un tel horizon, il est primordial d’affronter les ambivalences et les jeux de tension qui sont intrinsèques aux technologies numériques, en examinant les nouveaux modes de subjectivation qui sont induits dans ces opérations. C’est à partir d’un tel exercice de discernement que pourra advenir un mode de gouvernance des données plus responsable.</a:t>
            </a:r>
          </a:p>
          <a:p>
            <a:endParaRPr lang="fr-FR" dirty="0"/>
          </a:p>
        </p:txBody>
      </p:sp>
      <p:sp>
        <p:nvSpPr>
          <p:cNvPr id="4" name="Espace réservé du numéro de diapositive 3"/>
          <p:cNvSpPr>
            <a:spLocks noGrp="1"/>
          </p:cNvSpPr>
          <p:nvPr>
            <p:ph type="sldNum" sz="quarter" idx="5"/>
          </p:nvPr>
        </p:nvSpPr>
        <p:spPr/>
        <p:txBody>
          <a:bodyPr/>
          <a:lstStyle/>
          <a:p>
            <a:fld id="{EE5C0A75-B43F-4D16-9787-0C2CEED058D3}" type="slidenum">
              <a:rPr lang="fr-FR" smtClean="0"/>
              <a:t>128</a:t>
            </a:fld>
            <a:endParaRPr lang="fr-FR"/>
          </a:p>
        </p:txBody>
      </p:sp>
    </p:spTree>
    <p:extLst>
      <p:ext uri="{BB962C8B-B14F-4D97-AF65-F5344CB8AC3E}">
        <p14:creationId xmlns:p14="http://schemas.microsoft.com/office/powerpoint/2010/main" val="20925985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0" u="sng">
                <a:solidFill>
                  <a:srgbClr val="2A303B"/>
                </a:solidFill>
                <a:latin typeface="Arial"/>
                <a:ea typeface="Arial"/>
                <a:cs typeface="Arial"/>
                <a:sym typeface="Arial"/>
              </a:rPr>
              <a:t>Pour aller plus loin </a:t>
            </a:r>
            <a:r>
              <a:rPr lang="fr-FR" b="0">
                <a:solidFill>
                  <a:srgbClr val="2A303B"/>
                </a:solidFill>
                <a:latin typeface="Arial"/>
                <a:ea typeface="Arial"/>
                <a:cs typeface="Arial"/>
                <a:sym typeface="Arial"/>
              </a:rPr>
              <a:t>:</a:t>
            </a:r>
            <a:endParaRPr/>
          </a:p>
          <a:p>
            <a:pPr marL="0" lvl="0" indent="0" algn="l" rtl="0">
              <a:spcBef>
                <a:spcPts val="0"/>
              </a:spcBef>
              <a:spcAft>
                <a:spcPts val="0"/>
              </a:spcAft>
              <a:buNone/>
            </a:pPr>
            <a:endParaRPr b="0">
              <a:solidFill>
                <a:srgbClr val="2A303B"/>
              </a:solidFill>
              <a:latin typeface="Arial"/>
              <a:ea typeface="Arial"/>
              <a:cs typeface="Arial"/>
              <a:sym typeface="Arial"/>
            </a:endParaRPr>
          </a:p>
          <a:p>
            <a:pPr marL="0" lvl="0" indent="0" algn="l" rtl="0">
              <a:spcBef>
                <a:spcPts val="0"/>
              </a:spcBef>
              <a:spcAft>
                <a:spcPts val="0"/>
              </a:spcAft>
              <a:buNone/>
            </a:pPr>
            <a:r>
              <a:rPr lang="fr-FR" b="0">
                <a:solidFill>
                  <a:srgbClr val="2A303B"/>
                </a:solidFill>
                <a:latin typeface="Arial"/>
                <a:ea typeface="Arial"/>
                <a:cs typeface="Arial"/>
                <a:sym typeface="Arial"/>
              </a:rPr>
              <a:t>https://www.lemonde.fr/idees/article/2020/01/16/le-credit-social-les-devoirs-avant-les-droits_6026047_3232.html</a:t>
            </a:r>
            <a:endParaRPr/>
          </a:p>
          <a:p>
            <a:pPr marL="0" marR="0" lvl="0" indent="0" algn="l" rtl="0">
              <a:lnSpc>
                <a:spcPct val="100000"/>
              </a:lnSpc>
              <a:spcBef>
                <a:spcPts val="0"/>
              </a:spcBef>
              <a:spcAft>
                <a:spcPts val="0"/>
              </a:spcAft>
              <a:buClr>
                <a:schemeClr val="dk1"/>
              </a:buClr>
              <a:buSzPts val="1200"/>
              <a:buFont typeface="Calibri"/>
              <a:buNone/>
            </a:pPr>
            <a:r>
              <a:rPr lang="fr-FR" u="sng">
                <a:solidFill>
                  <a:schemeClr val="hlink"/>
                </a:solidFill>
                <a:hlinkClick r:id="rId3"/>
              </a:rPr>
              <a:t>https://www.lemonde.fr/idees/article/2021/09/13/si-le-retour-de-la-revolution-culturelle-en-chine-est-peu-probable-la-marche-vers-la-dictature-numerique-n-a-jamais-ete-autant-d-actualite_6094440_3232.html</a:t>
            </a:r>
            <a:r>
              <a:rPr lang="fr-FR"/>
              <a:t> </a:t>
            </a:r>
            <a:endParaRPr/>
          </a:p>
          <a:p>
            <a:pPr marL="0" lvl="0" indent="0" algn="l" rtl="0">
              <a:spcBef>
                <a:spcPts val="0"/>
              </a:spcBef>
              <a:spcAft>
                <a:spcPts val="0"/>
              </a:spcAft>
              <a:buNone/>
            </a:pPr>
            <a:endParaRPr b="0">
              <a:solidFill>
                <a:srgbClr val="2A303B"/>
              </a:solidFill>
              <a:latin typeface="Arial"/>
              <a:ea typeface="Arial"/>
              <a:cs typeface="Arial"/>
              <a:sym typeface="Arial"/>
            </a:endParaRPr>
          </a:p>
          <a:p>
            <a:pPr marL="0" lvl="0" indent="0" algn="l" rtl="0">
              <a:spcBef>
                <a:spcPts val="0"/>
              </a:spcBef>
              <a:spcAft>
                <a:spcPts val="0"/>
              </a:spcAft>
              <a:buNone/>
            </a:pPr>
            <a:endParaRPr b="0">
              <a:solidFill>
                <a:srgbClr val="2A303B"/>
              </a:solidFill>
              <a:latin typeface="Arial"/>
              <a:ea typeface="Arial"/>
              <a:cs typeface="Arial"/>
              <a:sym typeface="Arial"/>
            </a:endParaRPr>
          </a:p>
          <a:p>
            <a:pPr marL="0" lvl="0" indent="0" algn="l" rtl="0">
              <a:spcBef>
                <a:spcPts val="0"/>
              </a:spcBef>
              <a:spcAft>
                <a:spcPts val="0"/>
              </a:spcAft>
              <a:buNone/>
            </a:pPr>
            <a:r>
              <a:rPr lang="fr-FR" b="0">
                <a:solidFill>
                  <a:srgbClr val="2A303B"/>
                </a:solidFill>
                <a:latin typeface="Arial"/>
                <a:ea typeface="Arial"/>
                <a:cs typeface="Arial"/>
                <a:sym typeface="Arial"/>
              </a:rPr>
              <a:t>En Chine, le « crédit social » des citoyens fait passer les devoirs avant les droits</a:t>
            </a:r>
            <a:endParaRPr/>
          </a:p>
          <a:p>
            <a:pPr marL="0" lvl="0" indent="0" algn="l" rtl="0">
              <a:spcBef>
                <a:spcPts val="0"/>
              </a:spcBef>
              <a:spcAft>
                <a:spcPts val="0"/>
              </a:spcAft>
              <a:buNone/>
            </a:pPr>
            <a:r>
              <a:rPr lang="fr-FR" b="0">
                <a:solidFill>
                  <a:srgbClr val="2A303B"/>
                </a:solidFill>
                <a:latin typeface="Arial"/>
                <a:ea typeface="Arial"/>
                <a:cs typeface="Arial"/>
                <a:sym typeface="Arial"/>
              </a:rPr>
              <a:t>Ce concept accrédite l’idée d’un « capital de points » accordé par l’Etat au citoyen, qui peut être bonifié, ou bien s’éroder. Une « contrôlocratie » rendue possible grâce à toutes sortes de paramètres et à l’intelligence artificielle.</a:t>
            </a:r>
            <a:endParaRPr/>
          </a:p>
          <a:p>
            <a:pPr marL="0" lvl="0" indent="0" algn="l" rtl="0">
              <a:spcBef>
                <a:spcPts val="0"/>
              </a:spcBef>
              <a:spcAft>
                <a:spcPts val="0"/>
              </a:spcAft>
              <a:buNone/>
            </a:pPr>
            <a:r>
              <a:rPr lang="fr-FR">
                <a:solidFill>
                  <a:srgbClr val="717B8E"/>
                </a:solidFill>
                <a:latin typeface="Arial"/>
                <a:ea typeface="Arial"/>
                <a:cs typeface="Arial"/>
                <a:sym typeface="Arial"/>
              </a:rPr>
              <a:t>Par </a:t>
            </a:r>
            <a:r>
              <a:rPr lang="fr-FR" u="sng" strike="noStrike">
                <a:solidFill>
                  <a:schemeClr val="hlink"/>
                </a:solidFill>
                <a:latin typeface="Arial"/>
                <a:ea typeface="Arial"/>
                <a:cs typeface="Arial"/>
                <a:sym typeface="Arial"/>
                <a:hlinkClick r:id="rId4"/>
              </a:rPr>
              <a:t>Brice Pedroletti</a:t>
            </a:r>
            <a:endParaRPr>
              <a:solidFill>
                <a:srgbClr val="717B8E"/>
              </a:solidFill>
              <a:latin typeface="Arial"/>
              <a:ea typeface="Arial"/>
              <a:cs typeface="Arial"/>
              <a:sym typeface="Arial"/>
            </a:endParaRPr>
          </a:p>
          <a:p>
            <a:pPr marL="0" lvl="0" indent="0" algn="l" rtl="0">
              <a:spcBef>
                <a:spcPts val="0"/>
              </a:spcBef>
              <a:spcAft>
                <a:spcPts val="0"/>
              </a:spcAft>
              <a:buNone/>
            </a:pPr>
            <a:r>
              <a:rPr lang="fr-FR">
                <a:solidFill>
                  <a:srgbClr val="717B8E"/>
                </a:solidFill>
                <a:latin typeface="Arial"/>
                <a:ea typeface="Arial"/>
                <a:cs typeface="Arial"/>
                <a:sym typeface="Arial"/>
              </a:rPr>
              <a:t>Publié le 16 janvier 2020 à 06h00 - Mis à jour le 16 janvier 2020 à 20h52</a:t>
            </a:r>
            <a:r>
              <a:rPr lang="fr-FR"/>
              <a:t> </a:t>
            </a:r>
            <a:r>
              <a:rPr lang="fr-FR">
                <a:solidFill>
                  <a:srgbClr val="717B8E"/>
                </a:solidFill>
                <a:latin typeface="Arial"/>
                <a:ea typeface="Arial"/>
                <a:cs typeface="Arial"/>
                <a:sym typeface="Arial"/>
              </a:rPr>
              <a:t>Temps deLecture 4 min.</a:t>
            </a:r>
            <a:endParaRPr/>
          </a:p>
          <a:p>
            <a:pPr marL="0" lvl="0" indent="0" algn="l" rtl="0">
              <a:spcBef>
                <a:spcPts val="0"/>
              </a:spcBef>
              <a:spcAft>
                <a:spcPts val="0"/>
              </a:spcAft>
              <a:buNone/>
            </a:pPr>
            <a:r>
              <a:rPr lang="fr-FR">
                <a:solidFill>
                  <a:srgbClr val="717B8E"/>
                </a:solidFill>
                <a:latin typeface="Arial"/>
                <a:ea typeface="Arial"/>
                <a:cs typeface="Arial"/>
                <a:sym typeface="Arial"/>
              </a:rPr>
              <a:t>Article réservé aux abonnés</a:t>
            </a:r>
            <a:endParaRPr>
              <a:solidFill>
                <a:srgbClr val="717B8E"/>
              </a:solidFill>
              <a:latin typeface="Arial"/>
              <a:ea typeface="Arial"/>
              <a:cs typeface="Arial"/>
              <a:sym typeface="Arial"/>
            </a:endParaRPr>
          </a:p>
          <a:p>
            <a:pPr marL="0" lvl="0" indent="0" algn="l" rtl="0">
              <a:spcBef>
                <a:spcPts val="0"/>
              </a:spcBef>
              <a:spcAft>
                <a:spcPts val="0"/>
              </a:spcAft>
              <a:buNone/>
            </a:pPr>
            <a:endParaRPr>
              <a:solidFill>
                <a:srgbClr val="717B8E"/>
              </a:solidFill>
              <a:latin typeface="Arial"/>
              <a:ea typeface="Arial"/>
              <a:cs typeface="Arial"/>
              <a:sym typeface="Arial"/>
            </a:endParaRPr>
          </a:p>
          <a:p>
            <a:pPr marL="0" lvl="0" indent="0" algn="l" rtl="0">
              <a:spcBef>
                <a:spcPts val="0"/>
              </a:spcBef>
              <a:spcAft>
                <a:spcPts val="0"/>
              </a:spcAft>
              <a:buNone/>
            </a:pPr>
            <a:r>
              <a:rPr lang="fr-FR" b="0" i="0">
                <a:solidFill>
                  <a:srgbClr val="383F4E"/>
                </a:solidFill>
                <a:latin typeface="Arial"/>
                <a:ea typeface="Arial"/>
                <a:cs typeface="Arial"/>
                <a:sym typeface="Arial"/>
              </a:rPr>
              <a:t>Le crédit social est chinois : de 2014 à 2020, le gouvernement y a lancé un programme de construction du « système de crédit social » (</a:t>
            </a:r>
            <a:r>
              <a:rPr lang="fr-FR" b="0" i="1">
                <a:solidFill>
                  <a:srgbClr val="383F4E"/>
                </a:solidFill>
                <a:latin typeface="Arial"/>
                <a:ea typeface="Arial"/>
                <a:cs typeface="Arial"/>
                <a:sym typeface="Arial"/>
              </a:rPr>
              <a:t>shehui xinyong tixi </a:t>
            </a:r>
            <a:r>
              <a:rPr lang="fr-FR" b="0" i="0">
                <a:solidFill>
                  <a:srgbClr val="383F4E"/>
                </a:solidFill>
                <a:latin typeface="Arial"/>
                <a:ea typeface="Arial"/>
                <a:cs typeface="Arial"/>
                <a:sym typeface="Arial"/>
              </a:rPr>
              <a:t>en chinois</a:t>
            </a:r>
            <a:r>
              <a:rPr lang="fr-FR" b="0" i="1">
                <a:solidFill>
                  <a:srgbClr val="383F4E"/>
                </a:solidFill>
                <a:latin typeface="Arial"/>
                <a:ea typeface="Arial"/>
                <a:cs typeface="Arial"/>
                <a:sym typeface="Arial"/>
              </a:rPr>
              <a:t>) </a:t>
            </a:r>
            <a:r>
              <a:rPr lang="fr-FR" b="0" i="0">
                <a:solidFill>
                  <a:srgbClr val="383F4E"/>
                </a:solidFill>
                <a:latin typeface="Arial"/>
                <a:ea typeface="Arial"/>
                <a:cs typeface="Arial"/>
                <a:sym typeface="Arial"/>
              </a:rPr>
              <a:t>qui fait les choux gras de la presse occidentale et inspire des films de science-fiction. En Chine, </a:t>
            </a:r>
            <a:r>
              <a:rPr lang="fr-FR" b="0" i="1">
                <a:solidFill>
                  <a:srgbClr val="383F4E"/>
                </a:solidFill>
                <a:latin typeface="Arial"/>
                <a:ea typeface="Arial"/>
                <a:cs typeface="Arial"/>
                <a:sym typeface="Arial"/>
              </a:rPr>
              <a:t>c</a:t>
            </a:r>
            <a:r>
              <a:rPr lang="fr-FR" b="0" i="0">
                <a:solidFill>
                  <a:srgbClr val="383F4E"/>
                </a:solidFill>
                <a:latin typeface="Arial"/>
                <a:ea typeface="Arial"/>
                <a:cs typeface="Arial"/>
                <a:sym typeface="Arial"/>
              </a:rPr>
              <a:t>ette nouvelle forme de gouvernance a d’abord été conçue pour répondre aux difficultés de faire appliquer les lois et les décisions de justice. C’est le grand paradoxe du régime autoritaire chinois : les règles et les lois, pléthoriques et souvent très strictes, continuent d’être peu respectées, tant par les institutions que par les citoyens. Pour compenser, l’Etat-parti gouvernement sévit par des campagnes d’une sévérité inouïe. Il s’agirait donc de trouver un entre-deux </a:t>
            </a:r>
            <a:r>
              <a:rPr lang="fr-FR" b="0" i="1">
                <a:solidFill>
                  <a:srgbClr val="383F4E"/>
                </a:solidFill>
                <a:latin typeface="Arial"/>
                <a:ea typeface="Arial"/>
                <a:cs typeface="Arial"/>
                <a:sym typeface="Arial"/>
              </a:rPr>
              <a:t>: </a:t>
            </a:r>
            <a:r>
              <a:rPr lang="fr-FR" b="0" i="0">
                <a:solidFill>
                  <a:srgbClr val="383F4E"/>
                </a:solidFill>
                <a:latin typeface="Arial"/>
                <a:ea typeface="Arial"/>
                <a:cs typeface="Arial"/>
                <a:sym typeface="Arial"/>
              </a:rPr>
              <a:t>apporter une solution systémique à l’empire de la fraude et de l’arbitraire qu’est la Chine en instaurant une « contrôlocratie » grâce à toutes sortes de paramètres et à l’intelligence artificielle.</a:t>
            </a:r>
            <a:endParaRPr/>
          </a:p>
          <a:p>
            <a:pPr marL="0" lvl="0" indent="0" algn="l" rtl="0">
              <a:spcBef>
                <a:spcPts val="0"/>
              </a:spcBef>
              <a:spcAft>
                <a:spcPts val="0"/>
              </a:spcAft>
              <a:buNone/>
            </a:pPr>
            <a:r>
              <a:rPr lang="fr-FR" b="1" i="0">
                <a:solidFill>
                  <a:srgbClr val="2A303B"/>
                </a:solidFill>
                <a:latin typeface="Arial"/>
                <a:ea typeface="Arial"/>
                <a:cs typeface="Arial"/>
                <a:sym typeface="Arial"/>
              </a:rPr>
              <a:t>« Augmenter le niveau de vertu des citoyens »</a:t>
            </a:r>
            <a:endParaRPr/>
          </a:p>
          <a:p>
            <a:pPr marL="0" lvl="0" indent="0" algn="l" rtl="0">
              <a:spcBef>
                <a:spcPts val="0"/>
              </a:spcBef>
              <a:spcAft>
                <a:spcPts val="0"/>
              </a:spcAft>
              <a:buNone/>
            </a:pPr>
            <a:r>
              <a:rPr lang="fr-FR" b="0" i="0">
                <a:solidFill>
                  <a:srgbClr val="383F4E"/>
                </a:solidFill>
                <a:latin typeface="Arial"/>
                <a:ea typeface="Arial"/>
                <a:cs typeface="Arial"/>
                <a:sym typeface="Arial"/>
              </a:rPr>
              <a:t>Le crédit social chinois accrédite l’idée d’un « capital de points » accordé par l’Etat au citoyen, qui peut être bonifié – ou bien s’éroder : la citoyenneté n’obéit pas en Chine à une logique universalisante comme en Occident. Dans une note de juillet 2019 publiée sur le site de </a:t>
            </a:r>
            <a:r>
              <a:rPr lang="fr-FR" b="0" i="0" u="sng" strike="noStrike">
                <a:solidFill>
                  <a:schemeClr val="hlink"/>
                </a:solidFill>
                <a:latin typeface="Arial"/>
                <a:ea typeface="Arial"/>
                <a:cs typeface="Arial"/>
                <a:sym typeface="Arial"/>
                <a:hlinkClick r:id="rId5"/>
              </a:rPr>
              <a:t>l’Institut Thomas More</a:t>
            </a:r>
            <a:r>
              <a:rPr lang="fr-FR" b="0" i="0">
                <a:solidFill>
                  <a:srgbClr val="383F4E"/>
                </a:solidFill>
                <a:latin typeface="Arial"/>
                <a:ea typeface="Arial"/>
                <a:cs typeface="Arial"/>
                <a:sym typeface="Arial"/>
              </a:rPr>
              <a:t>, le chercheur Emmanuel Dubois de Prisque associe le crédit social </a:t>
            </a:r>
            <a:r>
              <a:rPr lang="fr-FR" b="0" i="1">
                <a:solidFill>
                  <a:srgbClr val="383F4E"/>
                </a:solidFill>
                <a:latin typeface="Arial"/>
                <a:ea typeface="Arial"/>
                <a:cs typeface="Arial"/>
                <a:sym typeface="Arial"/>
              </a:rPr>
              <a:t>« à la tradition confucéenne dans sa volonté de “civiliser” la société chinoise et d’augmenter le niveau de vertu des citoyens »</a:t>
            </a:r>
            <a:r>
              <a:rPr lang="fr-FR" b="0" i="0">
                <a:solidFill>
                  <a:srgbClr val="383F4E"/>
                </a:solidFill>
                <a:latin typeface="Arial"/>
                <a:ea typeface="Arial"/>
                <a:cs typeface="Arial"/>
                <a:sym typeface="Arial"/>
              </a:rPr>
              <a:t>. Et </a:t>
            </a:r>
            <a:r>
              <a:rPr lang="fr-FR" b="0" i="1">
                <a:solidFill>
                  <a:srgbClr val="383F4E"/>
                </a:solidFill>
                <a:latin typeface="Arial"/>
                <a:ea typeface="Arial"/>
                <a:cs typeface="Arial"/>
                <a:sym typeface="Arial"/>
              </a:rPr>
              <a:t>« dans sa volonté de faire des récompenses et des châtiments le cœur de la gouvernance en Chine »</a:t>
            </a:r>
            <a:r>
              <a:rPr lang="fr-FR" b="0" i="0">
                <a:solidFill>
                  <a:srgbClr val="383F4E"/>
                </a:solidFill>
                <a:latin typeface="Arial"/>
                <a:ea typeface="Arial"/>
                <a:cs typeface="Arial"/>
                <a:sym typeface="Arial"/>
              </a:rPr>
              <a:t>, à la tradition du légisme – une philosophie politique chinoise datant du III</a:t>
            </a:r>
            <a:r>
              <a:rPr lang="fr-FR" b="0" i="0" baseline="30000">
                <a:solidFill>
                  <a:srgbClr val="383F4E"/>
                </a:solidFill>
                <a:latin typeface="Arial"/>
                <a:ea typeface="Arial"/>
                <a:cs typeface="Arial"/>
                <a:sym typeface="Arial"/>
              </a:rPr>
              <a:t>e </a:t>
            </a:r>
            <a:r>
              <a:rPr lang="fr-FR" b="0" i="0">
                <a:solidFill>
                  <a:srgbClr val="383F4E"/>
                </a:solidFill>
                <a:latin typeface="Arial"/>
                <a:ea typeface="Arial"/>
                <a:cs typeface="Arial"/>
                <a:sym typeface="Arial"/>
              </a:rPr>
              <a:t>siècle avant J.-C. et qui met des lois punitives au service de l’empereur.</a:t>
            </a:r>
            <a:endParaRPr/>
          </a:p>
          <a:p>
            <a:pPr marL="0" lvl="0" indent="0" algn="l" rtl="0">
              <a:spcBef>
                <a:spcPts val="0"/>
              </a:spcBef>
              <a:spcAft>
                <a:spcPts val="0"/>
              </a:spcAft>
              <a:buNone/>
            </a:pPr>
            <a:r>
              <a:rPr lang="fr-FR" b="0" i="0">
                <a:solidFill>
                  <a:srgbClr val="383F4E"/>
                </a:solidFill>
                <a:latin typeface="Arial"/>
                <a:ea typeface="Arial"/>
                <a:cs typeface="Arial"/>
                <a:sym typeface="Arial"/>
              </a:rPr>
              <a:t>Décrit dans les directives comme un </a:t>
            </a:r>
            <a:r>
              <a:rPr lang="fr-FR" b="0" i="1">
                <a:solidFill>
                  <a:srgbClr val="383F4E"/>
                </a:solidFill>
                <a:latin typeface="Arial"/>
                <a:ea typeface="Arial"/>
                <a:cs typeface="Arial"/>
                <a:sym typeface="Arial"/>
              </a:rPr>
              <a:t>« système de crédit et de sanctions selon lequel tout devient limité, une fois que la confiance est perdue »</a:t>
            </a:r>
            <a:r>
              <a:rPr lang="fr-FR" b="0" i="0">
                <a:solidFill>
                  <a:srgbClr val="383F4E"/>
                </a:solidFill>
                <a:latin typeface="Arial"/>
                <a:ea typeface="Arial"/>
                <a:cs typeface="Arial"/>
                <a:sym typeface="Arial"/>
              </a:rPr>
              <a:t>, le crédit social s’applique aux personnes morales, dotées depuis janvier 2018 d’un numéro de crédit social, et aux personnes physiques – qui restent identifiées par leur numéro de carte d’identité, dont la puce électronique est capable de stocker de multiples données. Les collectivités locales à travers la Chine mettent en place leur propre système de notation </a:t>
            </a:r>
            <a:r>
              <a:rPr lang="fr-FR" b="0" i="1">
                <a:solidFill>
                  <a:srgbClr val="383F4E"/>
                </a:solidFill>
                <a:latin typeface="Arial"/>
                <a:ea typeface="Arial"/>
                <a:cs typeface="Arial"/>
                <a:sym typeface="Arial"/>
              </a:rPr>
              <a:t>« civique »</a:t>
            </a:r>
            <a:r>
              <a:rPr lang="fr-FR" b="0" i="0">
                <a:solidFill>
                  <a:srgbClr val="383F4E"/>
                </a:solidFill>
                <a:latin typeface="Arial"/>
                <a:ea typeface="Arial"/>
                <a:cs typeface="Arial"/>
                <a:sym typeface="Arial"/>
              </a:rPr>
              <a:t>. Tandis que la Cour suprême et d’autres administrations émettent des listes noires de contrevenants, de personnes inculpées qui se soustraient à une décision de justice ou de débiteurs défaillants. Ils sont soumis à des restrictions partielles ou totales sur certaines dépenses comme l’achat de billets d’avion et de train.</a:t>
            </a:r>
            <a:endParaRPr/>
          </a:p>
          <a:p>
            <a:pPr marL="0" lvl="0" indent="0" algn="l" rtl="0">
              <a:spcBef>
                <a:spcPts val="0"/>
              </a:spcBef>
              <a:spcAft>
                <a:spcPts val="0"/>
              </a:spcAft>
              <a:buNone/>
            </a:pPr>
            <a:r>
              <a:rPr lang="fr-FR" b="1" baseline="-25000">
                <a:latin typeface="Arial"/>
                <a:ea typeface="Arial"/>
                <a:cs typeface="Arial"/>
                <a:sym typeface="Arial"/>
              </a:rPr>
              <a:t>Article réservé à nos abonnés</a:t>
            </a:r>
            <a:r>
              <a:rPr lang="fr-FR" b="1">
                <a:latin typeface="Arial"/>
                <a:ea typeface="Arial"/>
                <a:cs typeface="Arial"/>
                <a:sym typeface="Arial"/>
              </a:rPr>
              <a:t> Lire aussi </a:t>
            </a:r>
            <a:r>
              <a:rPr lang="fr-FR" b="1">
                <a:solidFill>
                  <a:srgbClr val="026B9C"/>
                </a:solidFill>
                <a:latin typeface="Arial"/>
                <a:ea typeface="Arial"/>
                <a:cs typeface="Arial"/>
                <a:sym typeface="Arial"/>
              </a:rPr>
              <a:t> </a:t>
            </a:r>
            <a:r>
              <a:rPr lang="fr-FR" b="1" u="sng" strike="noStrike">
                <a:solidFill>
                  <a:schemeClr val="hlink"/>
                </a:solidFill>
                <a:latin typeface="Arial"/>
                <a:ea typeface="Arial"/>
                <a:cs typeface="Arial"/>
                <a:sym typeface="Arial"/>
                <a:hlinkClick r:id="rId6"/>
              </a:rPr>
              <a:t>En Chine, des citoyens sous surveillance</a:t>
            </a:r>
            <a:r>
              <a:rPr lang="fr-FR" b="0" i="0">
                <a:solidFill>
                  <a:srgbClr val="383F4E"/>
                </a:solidFill>
                <a:latin typeface="Arial"/>
                <a:ea typeface="Arial"/>
                <a:cs typeface="Arial"/>
                <a:sym typeface="Arial"/>
              </a:rPr>
              <a:t>Des services commerciaux en ligne attribuent, de leur côté, des notes de fiabilité à leurs usagers qui peuvent à leur tour incorporer certains des critères définis dans le domaine public. A ce stade, le</a:t>
            </a:r>
            <a:r>
              <a:rPr lang="fr-FR" b="0" i="1">
                <a:solidFill>
                  <a:srgbClr val="383F4E"/>
                </a:solidFill>
                <a:latin typeface="Arial"/>
                <a:ea typeface="Arial"/>
                <a:cs typeface="Arial"/>
                <a:sym typeface="Arial"/>
              </a:rPr>
              <a:t> « système de crédit social »</a:t>
            </a:r>
            <a:r>
              <a:rPr lang="fr-FR" b="0" i="0">
                <a:solidFill>
                  <a:srgbClr val="383F4E"/>
                </a:solidFill>
                <a:latin typeface="Arial"/>
                <a:ea typeface="Arial"/>
                <a:cs typeface="Arial"/>
                <a:sym typeface="Arial"/>
              </a:rPr>
              <a:t> est encore </a:t>
            </a:r>
            <a:r>
              <a:rPr lang="fr-FR" b="0" i="1">
                <a:solidFill>
                  <a:srgbClr val="383F4E"/>
                </a:solidFill>
                <a:latin typeface="Arial"/>
                <a:ea typeface="Arial"/>
                <a:cs typeface="Arial"/>
                <a:sym typeface="Arial"/>
              </a:rPr>
              <a:t>« une chimère »</a:t>
            </a:r>
            <a:r>
              <a:rPr lang="fr-FR" b="0" i="0">
                <a:solidFill>
                  <a:srgbClr val="383F4E"/>
                </a:solidFill>
                <a:latin typeface="Arial"/>
                <a:ea typeface="Arial"/>
                <a:cs typeface="Arial"/>
                <a:sym typeface="Arial"/>
              </a:rPr>
              <a:t>, écrit Séverine Arsène, dans </a:t>
            </a:r>
            <a:r>
              <a:rPr lang="fr-FR" b="0" i="0" u="sng" strike="noStrike">
                <a:solidFill>
                  <a:schemeClr val="hlink"/>
                </a:solidFill>
                <a:latin typeface="Arial"/>
                <a:ea typeface="Arial"/>
                <a:cs typeface="Arial"/>
                <a:sym typeface="Arial"/>
                <a:hlinkClick r:id="rId7"/>
              </a:rPr>
              <a:t>une note de l’Institut français des relations internationales (IFRI)</a:t>
            </a:r>
            <a:r>
              <a:rPr lang="fr-FR" b="0" i="0" u="sng" strike="noStrike">
                <a:solidFill>
                  <a:schemeClr val="hlink"/>
                </a:solidFill>
                <a:latin typeface="Arial"/>
                <a:ea typeface="Arial"/>
                <a:cs typeface="Arial"/>
                <a:sym typeface="Arial"/>
                <a:hlinkClick r:id="rId8"/>
              </a:rPr>
              <a:t> </a:t>
            </a:r>
            <a:r>
              <a:rPr lang="fr-FR" b="0" i="0">
                <a:solidFill>
                  <a:srgbClr val="383F4E"/>
                </a:solidFill>
                <a:latin typeface="Arial"/>
                <a:ea typeface="Arial"/>
                <a:cs typeface="Arial"/>
                <a:sym typeface="Arial"/>
              </a:rPr>
              <a:t>de novembre 2019 : c’est</a:t>
            </a:r>
            <a:r>
              <a:rPr lang="fr-FR" b="0" i="1">
                <a:solidFill>
                  <a:srgbClr val="383F4E"/>
                </a:solidFill>
                <a:latin typeface="Arial"/>
                <a:ea typeface="Arial"/>
                <a:cs typeface="Arial"/>
                <a:sym typeface="Arial"/>
              </a:rPr>
              <a:t> « un assemblage d’indicateurs hétérogènes et de mécanismes d’application qui diffèrent selon le lieu de résidence et l’activité »</a:t>
            </a:r>
            <a:r>
              <a:rPr lang="fr-FR" b="0" i="0">
                <a:solidFill>
                  <a:srgbClr val="383F4E"/>
                </a:solidFill>
                <a:latin typeface="Arial"/>
                <a:ea typeface="Arial"/>
                <a:cs typeface="Arial"/>
                <a:sym typeface="Arial"/>
              </a:rPr>
              <a:t>, et dont </a:t>
            </a:r>
            <a:r>
              <a:rPr lang="fr-FR" b="0" i="1">
                <a:solidFill>
                  <a:srgbClr val="383F4E"/>
                </a:solidFill>
                <a:latin typeface="Arial"/>
                <a:ea typeface="Arial"/>
                <a:cs typeface="Arial"/>
                <a:sym typeface="Arial"/>
              </a:rPr>
              <a:t>« la capacité à combiner dans un seul indicateur toutes les dimensions des interactions d’un seul individu avec les lois et les réglementations reste un fantasme »</a:t>
            </a:r>
            <a:r>
              <a:rPr lang="fr-FR" b="0" i="0">
                <a:solidFill>
                  <a:srgbClr val="383F4E"/>
                </a:solidFill>
                <a:latin typeface="Arial"/>
                <a:ea typeface="Arial"/>
                <a:cs typeface="Arial"/>
                <a:sym typeface="Arial"/>
              </a:rPr>
              <a:t>.</a:t>
            </a:r>
            <a:endParaRPr/>
          </a:p>
          <a:p>
            <a:pPr marL="0" lvl="0" indent="0" algn="l" rtl="0">
              <a:spcBef>
                <a:spcPts val="0"/>
              </a:spcBef>
              <a:spcAft>
                <a:spcPts val="0"/>
              </a:spcAft>
              <a:buNone/>
            </a:pPr>
            <a:r>
              <a:rPr lang="fr-FR" b="1" i="0">
                <a:solidFill>
                  <a:srgbClr val="2A303B"/>
                </a:solidFill>
                <a:latin typeface="Arial"/>
                <a:ea typeface="Arial"/>
                <a:cs typeface="Arial"/>
                <a:sym typeface="Arial"/>
              </a:rPr>
              <a:t>Une chimère, « mais avec de vraies griffes »</a:t>
            </a:r>
            <a:endParaRPr/>
          </a:p>
          <a:p>
            <a:pPr marL="0" lvl="0" indent="0" algn="l" rtl="0">
              <a:spcBef>
                <a:spcPts val="0"/>
              </a:spcBef>
              <a:spcAft>
                <a:spcPts val="0"/>
              </a:spcAft>
              <a:buNone/>
            </a:pPr>
            <a:r>
              <a:rPr lang="fr-FR" b="0" i="0">
                <a:solidFill>
                  <a:srgbClr val="383F4E"/>
                </a:solidFill>
                <a:latin typeface="Arial"/>
                <a:ea typeface="Arial"/>
                <a:cs typeface="Arial"/>
                <a:sym typeface="Arial"/>
              </a:rPr>
              <a:t>Une chimère, </a:t>
            </a:r>
            <a:r>
              <a:rPr lang="fr-FR" b="0" i="1">
                <a:solidFill>
                  <a:srgbClr val="383F4E"/>
                </a:solidFill>
                <a:latin typeface="Arial"/>
                <a:ea typeface="Arial"/>
                <a:cs typeface="Arial"/>
                <a:sym typeface="Arial"/>
              </a:rPr>
              <a:t>« mais avec de vraies griffes »</a:t>
            </a:r>
            <a:r>
              <a:rPr lang="fr-FR" b="0" i="0">
                <a:solidFill>
                  <a:srgbClr val="383F4E"/>
                </a:solidFill>
                <a:latin typeface="Arial"/>
                <a:ea typeface="Arial"/>
                <a:cs typeface="Arial"/>
                <a:sym typeface="Arial"/>
              </a:rPr>
              <a:t> prévient toutefois M</a:t>
            </a:r>
            <a:r>
              <a:rPr lang="fr-FR" b="0" i="0" baseline="30000">
                <a:solidFill>
                  <a:srgbClr val="383F4E"/>
                </a:solidFill>
                <a:latin typeface="Arial"/>
                <a:ea typeface="Arial"/>
                <a:cs typeface="Arial"/>
                <a:sym typeface="Arial"/>
              </a:rPr>
              <a:t>me </a:t>
            </a:r>
            <a:r>
              <a:rPr lang="fr-FR" b="0" i="0">
                <a:solidFill>
                  <a:srgbClr val="383F4E"/>
                </a:solidFill>
                <a:latin typeface="Arial"/>
                <a:ea typeface="Arial"/>
                <a:cs typeface="Arial"/>
                <a:sym typeface="Arial"/>
              </a:rPr>
              <a:t>Arsène. Car cette vaste expérience in vivo menée à travers tout le pays est loin d’être anecdotique. Elle puise dans la manie de notation du régime communiste : celui-ci tient des dossiers secrets (</a:t>
            </a:r>
            <a:r>
              <a:rPr lang="fr-FR" b="0" i="1">
                <a:solidFill>
                  <a:srgbClr val="383F4E"/>
                </a:solidFill>
                <a:latin typeface="Arial"/>
                <a:ea typeface="Arial"/>
                <a:cs typeface="Arial"/>
                <a:sym typeface="Arial"/>
              </a:rPr>
              <a:t>dang’an</a:t>
            </a:r>
            <a:r>
              <a:rPr lang="fr-FR" b="0" i="0">
                <a:solidFill>
                  <a:srgbClr val="383F4E"/>
                </a:solidFill>
                <a:latin typeface="Arial"/>
                <a:ea typeface="Arial"/>
                <a:cs typeface="Arial"/>
                <a:sym typeface="Arial"/>
              </a:rPr>
              <a:t>) sur chaque citoyen – autrefois sur papier, aujourd’hui électroniques. Selon la sinologue Chloé Froissart, qui consacre ses recherches à la citoyenneté en Chine, le crédit social a pour prototype le </a:t>
            </a:r>
            <a:r>
              <a:rPr lang="fr-FR" b="0" i="1">
                <a:solidFill>
                  <a:srgbClr val="383F4E"/>
                </a:solidFill>
                <a:latin typeface="Arial"/>
                <a:ea typeface="Arial"/>
                <a:cs typeface="Arial"/>
                <a:sym typeface="Arial"/>
              </a:rPr>
              <a:t>« permis à points »</a:t>
            </a:r>
            <a:r>
              <a:rPr lang="fr-FR" b="0" i="0">
                <a:solidFill>
                  <a:srgbClr val="383F4E"/>
                </a:solidFill>
                <a:latin typeface="Arial"/>
                <a:ea typeface="Arial"/>
                <a:cs typeface="Arial"/>
                <a:sym typeface="Arial"/>
              </a:rPr>
              <a:t> mis en place dans les années 2000 par les villes chinoises pour sélectionner les candidats à l’intégration urbaine parmi les </a:t>
            </a:r>
            <a:r>
              <a:rPr lang="fr-FR" b="0" i="1">
                <a:solidFill>
                  <a:srgbClr val="383F4E"/>
                </a:solidFill>
                <a:latin typeface="Arial"/>
                <a:ea typeface="Arial"/>
                <a:cs typeface="Arial"/>
                <a:sym typeface="Arial"/>
              </a:rPr>
              <a:t>« immigrés de l’intérieur »</a:t>
            </a:r>
            <a:r>
              <a:rPr lang="fr-FR" b="0" i="0">
                <a:solidFill>
                  <a:srgbClr val="383F4E"/>
                </a:solidFill>
                <a:latin typeface="Arial"/>
                <a:ea typeface="Arial"/>
                <a:cs typeface="Arial"/>
                <a:sym typeface="Arial"/>
              </a:rPr>
              <a:t>, venus travailler dans les grandes villes mais dont le </a:t>
            </a:r>
            <a:r>
              <a:rPr lang="fr-FR" b="0" i="1">
                <a:solidFill>
                  <a:srgbClr val="383F4E"/>
                </a:solidFill>
                <a:latin typeface="Arial"/>
                <a:ea typeface="Arial"/>
                <a:cs typeface="Arial"/>
                <a:sym typeface="Arial"/>
              </a:rPr>
              <a:t>hukou</a:t>
            </a:r>
            <a:r>
              <a:rPr lang="fr-FR" b="0" i="0">
                <a:solidFill>
                  <a:srgbClr val="383F4E"/>
                </a:solidFill>
                <a:latin typeface="Arial"/>
                <a:ea typeface="Arial"/>
                <a:cs typeface="Arial"/>
                <a:sym typeface="Arial"/>
              </a:rPr>
              <a:t>, le permis de résidence, est attaché à une zone rurale ou une plus petite agglomération. Ils sont notés selon toutes sortes de critères (être capable de subvenir à ses besoins, de payer ses impôts et ses cotisations, d’avoir un logement fixe…).</a:t>
            </a:r>
            <a:endParaRPr/>
          </a:p>
          <a:p>
            <a:pPr marL="0" lvl="0" indent="0" algn="l" rtl="0">
              <a:spcBef>
                <a:spcPts val="0"/>
              </a:spcBef>
              <a:spcAft>
                <a:spcPts val="0"/>
              </a:spcAft>
              <a:buNone/>
            </a:pPr>
            <a:r>
              <a:rPr lang="fr-FR" b="1">
                <a:latin typeface="Arial"/>
                <a:ea typeface="Arial"/>
                <a:cs typeface="Arial"/>
                <a:sym typeface="Arial"/>
              </a:rPr>
              <a:t>Lire aussi </a:t>
            </a:r>
            <a:r>
              <a:rPr lang="fr-FR" b="1">
                <a:solidFill>
                  <a:srgbClr val="026B9C"/>
                </a:solidFill>
                <a:latin typeface="Arial"/>
                <a:ea typeface="Arial"/>
                <a:cs typeface="Arial"/>
                <a:sym typeface="Arial"/>
              </a:rPr>
              <a:t> </a:t>
            </a:r>
            <a:r>
              <a:rPr lang="fr-FR" b="1" u="sng" strike="noStrike">
                <a:solidFill>
                  <a:schemeClr val="hlink"/>
                </a:solidFill>
                <a:latin typeface="Arial"/>
                <a:ea typeface="Arial"/>
                <a:cs typeface="Arial"/>
                <a:sym typeface="Arial"/>
                <a:hlinkClick r:id="rId9"/>
              </a:rPr>
              <a:t>« Big Brother » : quand les Chinois se rebiffent</a:t>
            </a:r>
            <a:r>
              <a:rPr lang="fr-FR" b="0" i="0">
                <a:solidFill>
                  <a:srgbClr val="383F4E"/>
                </a:solidFill>
                <a:latin typeface="Arial"/>
                <a:ea typeface="Arial"/>
                <a:cs typeface="Arial"/>
                <a:sym typeface="Arial"/>
              </a:rPr>
              <a:t>Les plus </a:t>
            </a:r>
            <a:r>
              <a:rPr lang="fr-FR" b="0" i="1">
                <a:solidFill>
                  <a:srgbClr val="383F4E"/>
                </a:solidFill>
                <a:latin typeface="Arial"/>
                <a:ea typeface="Arial"/>
                <a:cs typeface="Arial"/>
                <a:sym typeface="Arial"/>
              </a:rPr>
              <a:t>« dotés »</a:t>
            </a:r>
            <a:r>
              <a:rPr lang="fr-FR" b="0" i="0">
                <a:solidFill>
                  <a:srgbClr val="383F4E"/>
                </a:solidFill>
                <a:latin typeface="Arial"/>
                <a:ea typeface="Arial"/>
                <a:cs typeface="Arial"/>
                <a:sym typeface="Arial"/>
              </a:rPr>
              <a:t> – car ils coûteront le moins et apportent le plus en termes de qualifications et de ressources économiques et financières – peuvent se voir octroyer le </a:t>
            </a:r>
            <a:r>
              <a:rPr lang="fr-FR" b="0" i="1">
                <a:solidFill>
                  <a:srgbClr val="383F4E"/>
                </a:solidFill>
                <a:latin typeface="Arial"/>
                <a:ea typeface="Arial"/>
                <a:cs typeface="Arial"/>
                <a:sym typeface="Arial"/>
              </a:rPr>
              <a:t>hukou</a:t>
            </a:r>
            <a:r>
              <a:rPr lang="fr-FR" b="0" i="0">
                <a:solidFill>
                  <a:srgbClr val="383F4E"/>
                </a:solidFill>
                <a:latin typeface="Arial"/>
                <a:ea typeface="Arial"/>
                <a:cs typeface="Arial"/>
                <a:sym typeface="Arial"/>
              </a:rPr>
              <a:t> très convoité de la grande ville. </a:t>
            </a:r>
            <a:r>
              <a:rPr lang="fr-FR" b="0" i="1">
                <a:solidFill>
                  <a:srgbClr val="383F4E"/>
                </a:solidFill>
                <a:latin typeface="Arial"/>
                <a:ea typeface="Arial"/>
                <a:cs typeface="Arial"/>
                <a:sym typeface="Arial"/>
              </a:rPr>
              <a:t>« Le crédit social va généraliser le principe d’une “citoyenneté à points” expérimenté dans le domaine de l’intégration des migrants en zone urbaine »</a:t>
            </a:r>
            <a:r>
              <a:rPr lang="fr-FR" b="0" i="0">
                <a:solidFill>
                  <a:srgbClr val="383F4E"/>
                </a:solidFill>
                <a:latin typeface="Arial"/>
                <a:ea typeface="Arial"/>
                <a:cs typeface="Arial"/>
                <a:sym typeface="Arial"/>
              </a:rPr>
              <a:t>, analyse M</a:t>
            </a:r>
            <a:r>
              <a:rPr lang="fr-FR" b="0" i="0" baseline="30000">
                <a:solidFill>
                  <a:srgbClr val="383F4E"/>
                </a:solidFill>
                <a:latin typeface="Arial"/>
                <a:ea typeface="Arial"/>
                <a:cs typeface="Arial"/>
                <a:sym typeface="Arial"/>
              </a:rPr>
              <a:t>me </a:t>
            </a:r>
            <a:r>
              <a:rPr lang="fr-FR" b="0" i="0">
                <a:solidFill>
                  <a:srgbClr val="383F4E"/>
                </a:solidFill>
                <a:latin typeface="Arial"/>
                <a:ea typeface="Arial"/>
                <a:cs typeface="Arial"/>
                <a:sym typeface="Arial"/>
              </a:rPr>
              <a:t>Froissart. </a:t>
            </a:r>
            <a:r>
              <a:rPr lang="fr-FR" b="0" i="1">
                <a:solidFill>
                  <a:srgbClr val="383F4E"/>
                </a:solidFill>
                <a:latin typeface="Arial"/>
                <a:ea typeface="Arial"/>
                <a:cs typeface="Arial"/>
                <a:sym typeface="Arial"/>
              </a:rPr>
              <a:t>« La Chine ne reconnaît pas le principe d’égalité des citoyens. Les individus ont l’obligation de se conformer aux attentes de l’Etat sur ce que signifie être un bon citoyen. Sinon, ils sont rétrogradés dans la citoyenneté.</a:t>
            </a:r>
            <a:r>
              <a:rPr lang="fr-FR" b="1" i="1">
                <a:solidFill>
                  <a:srgbClr val="383F4E"/>
                </a:solidFill>
                <a:latin typeface="Arial"/>
                <a:ea typeface="Arial"/>
                <a:cs typeface="Arial"/>
                <a:sym typeface="Arial"/>
              </a:rPr>
              <a:t> </a:t>
            </a:r>
            <a:r>
              <a:rPr lang="fr-FR" b="0" i="1">
                <a:solidFill>
                  <a:srgbClr val="383F4E"/>
                </a:solidFill>
                <a:latin typeface="Arial"/>
                <a:ea typeface="Arial"/>
                <a:cs typeface="Arial"/>
                <a:sym typeface="Arial"/>
              </a:rPr>
              <a:t>Cette mise en conformité sociale et politique des citoyens réalise le fantasme de tout régime totalitaire, d’un contrôle presque total. Bref, un totalitarisme 2.0 »,</a:t>
            </a:r>
            <a:r>
              <a:rPr lang="fr-FR" b="0" i="0">
                <a:solidFill>
                  <a:srgbClr val="383F4E"/>
                </a:solidFill>
                <a:latin typeface="Arial"/>
                <a:ea typeface="Arial"/>
                <a:cs typeface="Arial"/>
                <a:sym typeface="Arial"/>
              </a:rPr>
              <a:t> poursuit-elle.</a:t>
            </a:r>
            <a:endParaRPr/>
          </a:p>
          <a:p>
            <a:pPr marL="0" lvl="0" indent="0" algn="l" rtl="0">
              <a:spcBef>
                <a:spcPts val="0"/>
              </a:spcBef>
              <a:spcAft>
                <a:spcPts val="0"/>
              </a:spcAft>
              <a:buNone/>
            </a:pPr>
            <a:r>
              <a:rPr lang="fr-FR" b="0" i="0">
                <a:solidFill>
                  <a:srgbClr val="383F4E"/>
                </a:solidFill>
                <a:latin typeface="Arial"/>
                <a:ea typeface="Arial"/>
                <a:cs typeface="Arial"/>
                <a:sym typeface="Arial"/>
              </a:rPr>
              <a:t>Avec le crédit social, Xi Jinping, qui a remis le Parti communiste chinois au centre du jeu, instaure ainsi une gouvernance automatisée, aux dépens des </a:t>
            </a:r>
            <a:r>
              <a:rPr lang="fr-FR" b="0" i="1">
                <a:solidFill>
                  <a:srgbClr val="383F4E"/>
                </a:solidFill>
                <a:latin typeface="Arial"/>
                <a:ea typeface="Arial"/>
                <a:cs typeface="Arial"/>
                <a:sym typeface="Arial"/>
              </a:rPr>
              <a:t>checks and balances</a:t>
            </a:r>
            <a:r>
              <a:rPr lang="fr-FR" b="0" i="0">
                <a:solidFill>
                  <a:srgbClr val="383F4E"/>
                </a:solidFill>
                <a:latin typeface="Arial"/>
                <a:ea typeface="Arial"/>
                <a:cs typeface="Arial"/>
                <a:sym typeface="Arial"/>
              </a:rPr>
              <a:t> (« freins et contrepoids ») des démocraties et de la création d’institutions solides, susceptibles d’entamer le monopole du parti sur le pouvoir. Ce crédit social made in China a-t-il un avenir en dehors de Chine ? Le chercheur Emmanuel Dubois de Prisque fait remarquer que l’Occident n’est pas immunisé :</a:t>
            </a:r>
            <a:r>
              <a:rPr lang="fr-FR" b="0" i="1">
                <a:solidFill>
                  <a:srgbClr val="383F4E"/>
                </a:solidFill>
                <a:latin typeface="Arial"/>
                <a:ea typeface="Arial"/>
                <a:cs typeface="Arial"/>
                <a:sym typeface="Arial"/>
              </a:rPr>
              <a:t> « Le système du crédit social pourrait avoir pour lui d’être efficace. Et tout ce qui est efficace dans un monde soumis au paradigme technico-scientifique finit par être envisagé. »</a:t>
            </a:r>
            <a:r>
              <a:rPr lang="fr-FR" b="0" i="0">
                <a:solidFill>
                  <a:srgbClr val="383F4E"/>
                </a:solidFill>
                <a:latin typeface="Arial"/>
                <a:ea typeface="Arial"/>
                <a:cs typeface="Arial"/>
                <a:sym typeface="Arial"/>
              </a:rPr>
              <a:t> Or, note-t-il, </a:t>
            </a:r>
            <a:r>
              <a:rPr lang="fr-FR" b="0" i="1">
                <a:solidFill>
                  <a:srgbClr val="383F4E"/>
                </a:solidFill>
                <a:latin typeface="Arial"/>
                <a:ea typeface="Arial"/>
                <a:cs typeface="Arial"/>
                <a:sym typeface="Arial"/>
              </a:rPr>
              <a:t>« nos sociétés sont aussi confrontées à la montée des incivilités et à la chute de la confiance réciproque entre les citoyens »</a:t>
            </a:r>
            <a:r>
              <a:rPr lang="fr-FR" b="0" i="0">
                <a:solidFill>
                  <a:srgbClr val="383F4E"/>
                </a:solidFill>
                <a:latin typeface="Arial"/>
                <a:ea typeface="Arial"/>
                <a:cs typeface="Arial"/>
                <a:sym typeface="Arial"/>
              </a:rPr>
              <a:t>.</a:t>
            </a:r>
            <a:endParaRPr/>
          </a:p>
          <a:p>
            <a:pPr marL="0" lvl="0" indent="0" algn="l" rtl="0">
              <a:spcBef>
                <a:spcPts val="0"/>
              </a:spcBef>
              <a:spcAft>
                <a:spcPts val="0"/>
              </a:spcAft>
              <a:buNone/>
            </a:pPr>
            <a:br>
              <a:rPr lang="fr-FR"/>
            </a:br>
            <a:endParaRPr/>
          </a:p>
        </p:txBody>
      </p:sp>
      <p:sp>
        <p:nvSpPr>
          <p:cNvPr id="932" name="Google Shape;932;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130</a:t>
            </a:fld>
            <a:endParaRPr/>
          </a:p>
        </p:txBody>
      </p:sp>
    </p:spTree>
    <p:extLst>
      <p:ext uri="{BB962C8B-B14F-4D97-AF65-F5344CB8AC3E}">
        <p14:creationId xmlns:p14="http://schemas.microsoft.com/office/powerpoint/2010/main" val="8508751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655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https://www.cairn.info/revue-reseaux-2013-5-page-51.htm</a:t>
            </a:r>
            <a:endParaRPr/>
          </a:p>
        </p:txBody>
      </p:sp>
      <p:sp>
        <p:nvSpPr>
          <p:cNvPr id="743" name="Google Shape;74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extLst>
      <p:ext uri="{BB962C8B-B14F-4D97-AF65-F5344CB8AC3E}">
        <p14:creationId xmlns:p14="http://schemas.microsoft.com/office/powerpoint/2010/main" val="6607022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0" name="Google Shape;1300;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0" name="Google Shape;1300;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06783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8" name="Google Shape;1308;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Article d’’Aurélien Gamboni : </a:t>
            </a:r>
            <a:r>
              <a:rPr lang="fr-FR"/>
              <a:t>https://books.openedition.org/ugaeditions/607?lang=fr</a:t>
            </a:r>
            <a:r>
              <a:rPr lang="en-US"/>
              <a:t> </a:t>
            </a:r>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140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37244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Article d’’Aurélien Gamboni : </a:t>
            </a:r>
            <a:r>
              <a:rPr lang="fr-FR"/>
              <a:t>https://books.openedition.org/ugaeditions/607?lang=fr</a:t>
            </a:r>
            <a:r>
              <a:rPr lang="en-US"/>
              <a:t> </a:t>
            </a:r>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142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42910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Pour aller plus loin </a:t>
            </a:r>
            <a:r>
              <a:rPr lang="fr-FR" dirty="0"/>
              <a:t>:</a:t>
            </a:r>
          </a:p>
          <a:p>
            <a:endParaRPr lang="fr-FR" dirty="0"/>
          </a:p>
          <a:p>
            <a:r>
              <a:rPr lang="fr-FR" dirty="0"/>
              <a:t>Voir Michel Hautefeuille, Dan </a:t>
            </a:r>
            <a:r>
              <a:rPr lang="fr-FR" dirty="0" err="1"/>
              <a:t>Vélé</a:t>
            </a:r>
            <a:r>
              <a:rPr lang="fr-FR" dirty="0"/>
              <a:t>, </a:t>
            </a:r>
            <a:r>
              <a:rPr lang="fr-FR" i="1" dirty="0"/>
              <a:t>Les addictions à Internet. De l’ennui à la dépendance</a:t>
            </a:r>
            <a:r>
              <a:rPr lang="fr-FR" dirty="0"/>
              <a:t>, Payot &amp; Rivages, coll. « Petite bibliothèque Payot », 2014.</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8862439-3E20-4C36-8115-BDD6A3F51A53}" type="slidenum">
              <a:rPr lang="fr-FR" smtClean="0"/>
              <a:t>147</a:t>
            </a:fld>
            <a:endParaRPr lang="fr-FR"/>
          </a:p>
        </p:txBody>
      </p:sp>
    </p:spTree>
    <p:extLst>
      <p:ext uri="{BB962C8B-B14F-4D97-AF65-F5344CB8AC3E}">
        <p14:creationId xmlns:p14="http://schemas.microsoft.com/office/powerpoint/2010/main" val="33909103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Pour aller plus loin </a:t>
            </a:r>
            <a:r>
              <a:rPr lang="fr-FR" dirty="0"/>
              <a:t>:</a:t>
            </a:r>
          </a:p>
          <a:p>
            <a:endParaRPr lang="fr-FR" dirty="0"/>
          </a:p>
          <a:p>
            <a:r>
              <a:rPr lang="fr-FR" dirty="0"/>
              <a:t>Voir Michel Hautefeuille, Dan </a:t>
            </a:r>
            <a:r>
              <a:rPr lang="fr-FR" dirty="0" err="1"/>
              <a:t>Vélé</a:t>
            </a:r>
            <a:r>
              <a:rPr lang="fr-FR" dirty="0"/>
              <a:t>, </a:t>
            </a:r>
            <a:r>
              <a:rPr lang="fr-FR" i="1" dirty="0"/>
              <a:t>Les addictions à Internet. De l’ennui à la dépendance</a:t>
            </a:r>
            <a:r>
              <a:rPr lang="fr-FR" dirty="0"/>
              <a:t>, Payot &amp; Rivages, coll. « Petite bibliothèque Payot », 2014.</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8862439-3E20-4C36-8115-BDD6A3F51A53}" type="slidenum">
              <a:rPr lang="fr-FR" smtClean="0"/>
              <a:t>148</a:t>
            </a:fld>
            <a:endParaRPr lang="fr-FR"/>
          </a:p>
        </p:txBody>
      </p:sp>
    </p:spTree>
    <p:extLst>
      <p:ext uri="{BB962C8B-B14F-4D97-AF65-F5344CB8AC3E}">
        <p14:creationId xmlns:p14="http://schemas.microsoft.com/office/powerpoint/2010/main" val="42171089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800" u="sng">
                <a:latin typeface="Times New Roman"/>
                <a:ea typeface="Times New Roman"/>
                <a:cs typeface="Times New Roman"/>
                <a:sym typeface="Times New Roman"/>
              </a:rPr>
              <a:t>Pour aller plus loin </a:t>
            </a:r>
            <a:r>
              <a:rPr lang="fr-FR" sz="1800">
                <a:latin typeface="Times New Roman"/>
                <a:ea typeface="Times New Roman"/>
                <a:cs typeface="Times New Roman"/>
                <a:sym typeface="Times New Roman"/>
              </a:rPr>
              <a:t>:</a:t>
            </a:r>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fr-FR" sz="1800">
                <a:latin typeface="Times New Roman"/>
                <a:ea typeface="Times New Roman"/>
                <a:cs typeface="Times New Roman"/>
                <a:sym typeface="Times New Roman"/>
              </a:rPr>
              <a:t>1)</a:t>
            </a:r>
            <a:endParaRPr/>
          </a:p>
          <a:p>
            <a:pPr marL="0" lvl="0" indent="0" algn="l" rtl="0">
              <a:spcBef>
                <a:spcPts val="0"/>
              </a:spcBef>
              <a:spcAft>
                <a:spcPts val="0"/>
              </a:spcAft>
              <a:buNone/>
            </a:pPr>
            <a:r>
              <a:rPr lang="fr-FR" sz="1800">
                <a:latin typeface="Times New Roman"/>
                <a:ea typeface="Times New Roman"/>
                <a:cs typeface="Times New Roman"/>
                <a:sym typeface="Times New Roman"/>
              </a:rPr>
              <a:t>Bernard Stiegler établit des corrélations entre le malaise social et l’innovation. Il reprend des idées à Bertrand Gille, historien des techniques. Toute société humaine est basée sur un « </a:t>
            </a:r>
            <a:r>
              <a:rPr lang="fr-FR" sz="1800" b="1">
                <a:latin typeface="Times New Roman"/>
                <a:ea typeface="Times New Roman"/>
                <a:cs typeface="Times New Roman"/>
                <a:sym typeface="Times New Roman"/>
              </a:rPr>
              <a:t>système technique »</a:t>
            </a:r>
            <a:r>
              <a:rPr lang="fr-FR" sz="1800">
                <a:latin typeface="Times New Roman"/>
                <a:ea typeface="Times New Roman"/>
                <a:cs typeface="Times New Roman"/>
                <a:sym typeface="Times New Roman"/>
              </a:rPr>
              <a:t> autour duquel s’articulent des systèmes sociaux.</a:t>
            </a:r>
            <a:endParaRPr/>
          </a:p>
          <a:p>
            <a:pPr marL="0" lvl="0" indent="0" algn="l" rtl="0">
              <a:spcBef>
                <a:spcPts val="0"/>
              </a:spcBef>
              <a:spcAft>
                <a:spcPts val="0"/>
              </a:spcAft>
              <a:buNone/>
            </a:pPr>
            <a:r>
              <a:rPr lang="fr-FR" sz="1800">
                <a:latin typeface="Times New Roman"/>
                <a:ea typeface="Times New Roman"/>
                <a:cs typeface="Times New Roman"/>
                <a:sym typeface="Times New Roman"/>
              </a:rPr>
              <a:t>Si on « consulte l’article « système technique » de Wikipédia, on a :</a:t>
            </a:r>
            <a:endParaRPr/>
          </a:p>
          <a:p>
            <a:pPr marL="0" lvl="0" indent="0" algn="l" rtl="0">
              <a:spcBef>
                <a:spcPts val="0"/>
              </a:spcBef>
              <a:spcAft>
                <a:spcPts val="0"/>
              </a:spcAft>
              <a:buNone/>
            </a:pPr>
            <a:r>
              <a:rPr lang="fr-FR" sz="1800">
                <a:latin typeface="Times New Roman"/>
                <a:ea typeface="Times New Roman"/>
                <a:cs typeface="Times New Roman"/>
                <a:sym typeface="Times New Roman"/>
              </a:rPr>
              <a:t>« Un système technique est un grand ensemble de cohérences qui se tissent à une époque donnée entre différentes techniques et qui constituent un stade plus ou moins durable de l’évolution des techniques. Ainsi chaque époque serait caractérisée par une synergie entre quelques techniques fondamentales créant ainsi une économie spécifique, avec un ensemble de techniques affluentes qui sont complémentaires et cohérentes les unes avec les autres.</a:t>
            </a:r>
            <a:endParaRPr/>
          </a:p>
          <a:p>
            <a:pPr marL="0" lvl="0" indent="0" algn="l" rtl="0">
              <a:spcBef>
                <a:spcPts val="0"/>
              </a:spcBef>
              <a:spcAft>
                <a:spcPts val="0"/>
              </a:spcAft>
              <a:buNone/>
            </a:pPr>
            <a:r>
              <a:rPr lang="fr-FR" sz="1800">
                <a:latin typeface="Times New Roman"/>
                <a:ea typeface="Times New Roman"/>
                <a:cs typeface="Times New Roman"/>
                <a:sym typeface="Times New Roman"/>
              </a:rPr>
              <a:t>François Caron définit le système technique ainsi :</a:t>
            </a:r>
            <a:endParaRPr/>
          </a:p>
          <a:p>
            <a:pPr marL="0" lvl="0" indent="0" algn="l" rtl="0">
              <a:spcBef>
                <a:spcPts val="0"/>
              </a:spcBef>
              <a:spcAft>
                <a:spcPts val="0"/>
              </a:spcAft>
              <a:buNone/>
            </a:pPr>
            <a:r>
              <a:rPr lang="fr-FR" sz="1800">
                <a:latin typeface="Times New Roman"/>
                <a:ea typeface="Times New Roman"/>
                <a:cs typeface="Times New Roman"/>
                <a:sym typeface="Times New Roman"/>
              </a:rPr>
              <a:t>« [il s'agit d'une notion qui] a pour ambition d'exprimer l'interdépendance étroite qui relie entre elles les différentes composantes de la technologie à un moment donné de l'histoire1. »</a:t>
            </a:r>
            <a:endParaRPr/>
          </a:p>
          <a:p>
            <a:pPr marL="0" lvl="0" indent="0" algn="l" rtl="0">
              <a:spcBef>
                <a:spcPts val="0"/>
              </a:spcBef>
              <a:spcAft>
                <a:spcPts val="0"/>
              </a:spcAft>
              <a:buNone/>
            </a:pPr>
            <a:r>
              <a:rPr lang="fr-FR" sz="1800">
                <a:latin typeface="Times New Roman"/>
                <a:ea typeface="Times New Roman"/>
                <a:cs typeface="Times New Roman"/>
                <a:sym typeface="Times New Roman"/>
              </a:rPr>
              <a:t>Ce concept est développé par Bertrand Gille dans Histoire des techniques. </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fr-FR" sz="1000">
                <a:latin typeface="Times New Roman"/>
                <a:ea typeface="Times New Roman"/>
                <a:cs typeface="Times New Roman"/>
                <a:sym typeface="Times New Roman"/>
              </a:rPr>
              <a:t>Le système technique est en général commun à plusieurs sociétés. Chaque société tend à se l’approprier culturellement à sa manière. Ce que montre Bertrand Gille, au début du XIX</a:t>
            </a:r>
            <a:r>
              <a:rPr lang="fr-FR" sz="1000" baseline="30000">
                <a:latin typeface="Times New Roman"/>
                <a:ea typeface="Times New Roman"/>
                <a:cs typeface="Times New Roman"/>
                <a:sym typeface="Times New Roman"/>
              </a:rPr>
              <a:t>e </a:t>
            </a:r>
            <a:r>
              <a:rPr lang="fr-FR" sz="1000">
                <a:latin typeface="Times New Roman"/>
                <a:ea typeface="Times New Roman"/>
                <a:cs typeface="Times New Roman"/>
                <a:sym typeface="Times New Roman"/>
              </a:rPr>
              <a:t>siècle provoque une transformation du système technique, étant donné qu’il évoluait extrêmement lentement. Ce n’est qu’à partir du XIX</a:t>
            </a:r>
            <a:r>
              <a:rPr lang="fr-FR" sz="1000" baseline="30000">
                <a:latin typeface="Times New Roman"/>
                <a:ea typeface="Times New Roman"/>
                <a:cs typeface="Times New Roman"/>
                <a:sym typeface="Times New Roman"/>
              </a:rPr>
              <a:t>e </a:t>
            </a:r>
            <a:r>
              <a:rPr lang="fr-FR" sz="1000">
                <a:latin typeface="Times New Roman"/>
                <a:ea typeface="Times New Roman"/>
                <a:cs typeface="Times New Roman"/>
                <a:sym typeface="Times New Roman"/>
              </a:rPr>
              <a:t>siècle que la technique se met à évoluer en permanence.</a:t>
            </a:r>
            <a:endParaRPr/>
          </a:p>
          <a:p>
            <a:pPr marL="0" lvl="0" indent="0" algn="l" rtl="0">
              <a:spcBef>
                <a:spcPts val="0"/>
              </a:spcBef>
              <a:spcAft>
                <a:spcPts val="0"/>
              </a:spcAft>
              <a:buNone/>
            </a:pPr>
            <a:r>
              <a:rPr lang="fr-FR" sz="1000">
                <a:latin typeface="Times New Roman"/>
                <a:ea typeface="Times New Roman"/>
                <a:cs typeface="Times New Roman"/>
                <a:sym typeface="Times New Roman"/>
              </a:rPr>
              <a:t>Ce qu’il appelle la « disruption », c’est une accélération de l’évolution technique, qui est provoquée par les réseaux numériques.</a:t>
            </a:r>
            <a:endParaRPr/>
          </a:p>
          <a:p>
            <a:pPr marL="0" lvl="0" indent="0" algn="l" rtl="0">
              <a:spcBef>
                <a:spcPts val="0"/>
              </a:spcBef>
              <a:spcAft>
                <a:spcPts val="0"/>
              </a:spcAft>
              <a:buNone/>
            </a:pPr>
            <a:r>
              <a:rPr lang="fr-FR" sz="1000">
                <a:latin typeface="Times New Roman"/>
                <a:ea typeface="Times New Roman"/>
                <a:cs typeface="Times New Roman"/>
                <a:sym typeface="Times New Roman"/>
              </a:rPr>
              <a:t>Quand on regarde le terme de « disruption » dans le dictionnaire, il y a différents sens. Deux de ces sens retiennent notre attention : </a:t>
            </a:r>
            <a:endParaRPr/>
          </a:p>
          <a:p>
            <a:pPr marL="0" lvl="0" indent="0" algn="l" rtl="0">
              <a:spcBef>
                <a:spcPts val="0"/>
              </a:spcBef>
              <a:spcAft>
                <a:spcPts val="0"/>
              </a:spcAft>
              <a:buNone/>
            </a:pPr>
            <a:r>
              <a:rPr lang="fr-FR" sz="1000" i="1">
                <a:latin typeface="Times New Roman"/>
                <a:ea typeface="Times New Roman"/>
                <a:cs typeface="Times New Roman"/>
                <a:sym typeface="Times New Roman"/>
              </a:rPr>
              <a:t>Marketing</a:t>
            </a:r>
            <a:r>
              <a:rPr lang="fr-FR" sz="1000">
                <a:latin typeface="Times New Roman"/>
                <a:ea typeface="Times New Roman"/>
                <a:cs typeface="Times New Roman"/>
                <a:sym typeface="Times New Roman"/>
              </a:rPr>
              <a:t>) </a:t>
            </a:r>
            <a:r>
              <a:rPr lang="fr-FR" sz="1000" i="1">
                <a:latin typeface="Times New Roman"/>
                <a:ea typeface="Times New Roman"/>
                <a:cs typeface="Times New Roman"/>
                <a:sym typeface="Times New Roman"/>
              </a:rPr>
              <a:t>(</a:t>
            </a:r>
            <a:r>
              <a:rPr lang="fr-FR" sz="1000" i="1" u="sng">
                <a:solidFill>
                  <a:schemeClr val="hlink"/>
                </a:solidFill>
                <a:latin typeface="Times New Roman"/>
                <a:ea typeface="Times New Roman"/>
                <a:cs typeface="Times New Roman"/>
                <a:sym typeface="Times New Roman"/>
                <a:hlinkClick r:id="rId3"/>
              </a:rPr>
              <a:t>Anglicisme</a:t>
            </a:r>
            <a:r>
              <a:rPr lang="fr-FR" sz="1000" i="1">
                <a:latin typeface="Times New Roman"/>
                <a:ea typeface="Times New Roman"/>
                <a:cs typeface="Times New Roman"/>
                <a:sym typeface="Times New Roman"/>
              </a:rPr>
              <a:t>)</a:t>
            </a:r>
            <a:r>
              <a:rPr lang="fr-FR" sz="1000">
                <a:latin typeface="Times New Roman"/>
                <a:ea typeface="Times New Roman"/>
                <a:cs typeface="Times New Roman"/>
                <a:sym typeface="Times New Roman"/>
              </a:rPr>
              <a:t> Stratégie d’</a:t>
            </a:r>
            <a:r>
              <a:rPr lang="fr-FR" sz="1000" u="sng">
                <a:solidFill>
                  <a:schemeClr val="hlink"/>
                </a:solidFill>
                <a:latin typeface="Times New Roman"/>
                <a:ea typeface="Times New Roman"/>
                <a:cs typeface="Times New Roman"/>
                <a:sym typeface="Times New Roman"/>
                <a:hlinkClick r:id="rId4"/>
              </a:rPr>
              <a:t>innovation</a:t>
            </a:r>
            <a:r>
              <a:rPr lang="fr-FR" sz="1000">
                <a:latin typeface="Times New Roman"/>
                <a:ea typeface="Times New Roman"/>
                <a:cs typeface="Times New Roman"/>
                <a:sym typeface="Times New Roman"/>
              </a:rPr>
              <a:t> par la remise en question des formes généralement pratiquées sur un marché, pour accoucher d’une « vision », créatrice de produits ou de services radicalement innovants.</a:t>
            </a:r>
            <a:endParaRPr/>
          </a:p>
          <a:p>
            <a:pPr marL="457200" lvl="1" indent="0" algn="l" rtl="0">
              <a:spcBef>
                <a:spcPts val="0"/>
              </a:spcBef>
              <a:spcAft>
                <a:spcPts val="0"/>
              </a:spcAft>
              <a:buNone/>
            </a:pPr>
            <a:r>
              <a:rPr lang="fr-FR" sz="1000" i="1">
                <a:latin typeface="Times New Roman"/>
                <a:ea typeface="Times New Roman"/>
                <a:cs typeface="Times New Roman"/>
                <a:sym typeface="Times New Roman"/>
              </a:rPr>
              <a:t>L’humanité vit désormais au rythme de la </a:t>
            </a:r>
            <a:r>
              <a:rPr lang="fr-FR" sz="1000" b="1" i="1">
                <a:latin typeface="Times New Roman"/>
                <a:ea typeface="Times New Roman"/>
                <a:cs typeface="Times New Roman"/>
                <a:sym typeface="Times New Roman"/>
              </a:rPr>
              <a:t>disruption</a:t>
            </a:r>
            <a:r>
              <a:rPr lang="fr-FR" sz="1000" i="1">
                <a:latin typeface="Times New Roman"/>
                <a:ea typeface="Times New Roman"/>
                <a:cs typeface="Times New Roman"/>
                <a:sym typeface="Times New Roman"/>
              </a:rPr>
              <a:t>. La </a:t>
            </a:r>
            <a:r>
              <a:rPr lang="fr-FR" sz="1000" b="1" i="1">
                <a:latin typeface="Times New Roman"/>
                <a:ea typeface="Times New Roman"/>
                <a:cs typeface="Times New Roman"/>
                <a:sym typeface="Times New Roman"/>
              </a:rPr>
              <a:t>disruption</a:t>
            </a:r>
            <a:r>
              <a:rPr lang="fr-FR" sz="1000" i="1">
                <a:latin typeface="Times New Roman"/>
                <a:ea typeface="Times New Roman"/>
                <a:cs typeface="Times New Roman"/>
                <a:sym typeface="Times New Roman"/>
              </a:rPr>
              <a:t>, c’est une innovation qui place son inventeur dans une situation de monopole quasi absolu du marché qu’il vient de créer - ce qui lui permet de rafler la mise, sans crainte de concurrent.</a:t>
            </a:r>
            <a:r>
              <a:rPr lang="fr-FR" sz="1000">
                <a:latin typeface="Times New Roman"/>
                <a:ea typeface="Times New Roman"/>
                <a:cs typeface="Times New Roman"/>
                <a:sym typeface="Times New Roman"/>
              </a:rPr>
              <a:t> — (Pascal Chabot, interview dans </a:t>
            </a:r>
            <a:r>
              <a:rPr lang="fr-FR" sz="1000" u="sng">
                <a:solidFill>
                  <a:schemeClr val="hlink"/>
                </a:solidFill>
                <a:latin typeface="Times New Roman"/>
                <a:ea typeface="Times New Roman"/>
                <a:cs typeface="Times New Roman"/>
                <a:sym typeface="Times New Roman"/>
                <a:hlinkClick r:id="rId5"/>
              </a:rPr>
              <a:t>Télérama</a:t>
            </a:r>
            <a:r>
              <a:rPr lang="fr-FR" sz="1000">
                <a:latin typeface="Times New Roman"/>
                <a:ea typeface="Times New Roman"/>
                <a:cs typeface="Times New Roman"/>
                <a:sym typeface="Times New Roman"/>
              </a:rPr>
              <a:t> n° 3558, 21 mars 2018, page 6.)</a:t>
            </a:r>
            <a:endParaRPr/>
          </a:p>
          <a:p>
            <a:pPr marL="457200" lvl="1" indent="0" algn="l" rtl="0">
              <a:spcBef>
                <a:spcPts val="0"/>
              </a:spcBef>
              <a:spcAft>
                <a:spcPts val="0"/>
              </a:spcAft>
              <a:buNone/>
            </a:pPr>
            <a:r>
              <a:rPr lang="fr-FR" sz="1000" i="1">
                <a:latin typeface="Times New Roman"/>
                <a:ea typeface="Times New Roman"/>
                <a:cs typeface="Times New Roman"/>
                <a:sym typeface="Times New Roman"/>
              </a:rPr>
              <a:t>La </a:t>
            </a:r>
            <a:r>
              <a:rPr lang="fr-FR" sz="1000" b="1" i="1">
                <a:latin typeface="Times New Roman"/>
                <a:ea typeface="Times New Roman"/>
                <a:cs typeface="Times New Roman"/>
                <a:sym typeface="Times New Roman"/>
              </a:rPr>
              <a:t>disruption</a:t>
            </a:r>
            <a:r>
              <a:rPr lang="fr-FR" sz="1000" i="1">
                <a:latin typeface="Times New Roman"/>
                <a:ea typeface="Times New Roman"/>
                <a:cs typeface="Times New Roman"/>
                <a:sym typeface="Times New Roman"/>
              </a:rPr>
              <a:t> est une rupture, une innovation radicale qui rebat totalement les cartes d’un marché établi. Sa recette commence à être connue : un astucieux mélange d’esprit entrepreneurial et de nouvelles technologies « de rupture ».</a:t>
            </a:r>
            <a:r>
              <a:rPr lang="fr-FR" sz="1000">
                <a:latin typeface="Times New Roman"/>
                <a:ea typeface="Times New Roman"/>
                <a:cs typeface="Times New Roman"/>
                <a:sym typeface="Times New Roman"/>
              </a:rPr>
              <a:t> — (Irénée Régnauld, « La démocratie à l’épreuve de la "disruption" », </a:t>
            </a:r>
            <a:r>
              <a:rPr lang="fr-FR" sz="1000" i="1">
                <a:latin typeface="Times New Roman"/>
                <a:ea typeface="Times New Roman"/>
                <a:cs typeface="Times New Roman"/>
                <a:sym typeface="Times New Roman"/>
              </a:rPr>
              <a:t>Socialter</a:t>
            </a:r>
            <a:r>
              <a:rPr lang="fr-FR" sz="1000">
                <a:latin typeface="Times New Roman"/>
                <a:ea typeface="Times New Roman"/>
                <a:cs typeface="Times New Roman"/>
                <a:sym typeface="Times New Roman"/>
              </a:rPr>
              <a:t>, numéro 29, juin-juillet 2018, page 68.)</a:t>
            </a:r>
            <a:endParaRPr/>
          </a:p>
          <a:p>
            <a:pPr marL="0" lvl="0" indent="0" algn="l" rtl="0">
              <a:spcBef>
                <a:spcPts val="0"/>
              </a:spcBef>
              <a:spcAft>
                <a:spcPts val="0"/>
              </a:spcAft>
              <a:buNone/>
            </a:pPr>
            <a:r>
              <a:rPr lang="fr-FR" sz="1000">
                <a:latin typeface="Times New Roman"/>
                <a:ea typeface="Times New Roman"/>
                <a:cs typeface="Times New Roman"/>
                <a:sym typeface="Times New Roman"/>
              </a:rPr>
              <a:t>(</a:t>
            </a:r>
            <a:r>
              <a:rPr lang="fr-FR" sz="1000" i="1">
                <a:latin typeface="Times New Roman"/>
                <a:ea typeface="Times New Roman"/>
                <a:cs typeface="Times New Roman"/>
                <a:sym typeface="Times New Roman"/>
              </a:rPr>
              <a:t>Psychologie</a:t>
            </a:r>
            <a:r>
              <a:rPr lang="fr-FR" sz="1000">
                <a:latin typeface="Times New Roman"/>
                <a:ea typeface="Times New Roman"/>
                <a:cs typeface="Times New Roman"/>
                <a:sym typeface="Times New Roman"/>
              </a:rPr>
              <a:t>) Accélération de la </a:t>
            </a:r>
            <a:r>
              <a:rPr lang="fr-FR" sz="1000" u="sng">
                <a:solidFill>
                  <a:schemeClr val="hlink"/>
                </a:solidFill>
                <a:latin typeface="Times New Roman"/>
                <a:ea typeface="Times New Roman"/>
                <a:cs typeface="Times New Roman"/>
                <a:sym typeface="Times New Roman"/>
                <a:hlinkClick r:id="rId6"/>
              </a:rPr>
              <a:t>société</a:t>
            </a:r>
            <a:r>
              <a:rPr lang="fr-FR" sz="1000">
                <a:latin typeface="Times New Roman"/>
                <a:ea typeface="Times New Roman"/>
                <a:cs typeface="Times New Roman"/>
                <a:sym typeface="Times New Roman"/>
              </a:rPr>
              <a:t> qui génère une perte de repères chez l’</a:t>
            </a:r>
            <a:r>
              <a:rPr lang="fr-FR" sz="1000" u="sng">
                <a:solidFill>
                  <a:schemeClr val="hlink"/>
                </a:solidFill>
                <a:latin typeface="Times New Roman"/>
                <a:ea typeface="Times New Roman"/>
                <a:cs typeface="Times New Roman"/>
                <a:sym typeface="Times New Roman"/>
                <a:hlinkClick r:id="rId7"/>
              </a:rPr>
              <a:t>individu</a:t>
            </a:r>
            <a:r>
              <a:rPr lang="fr-FR" sz="1000">
                <a:latin typeface="Times New Roman"/>
                <a:ea typeface="Times New Roman"/>
                <a:cs typeface="Times New Roman"/>
                <a:sym typeface="Times New Roman"/>
              </a:rPr>
              <a:t>.</a:t>
            </a:r>
            <a:endParaRPr/>
          </a:p>
          <a:p>
            <a:pPr marL="0" lvl="0" indent="0" algn="l" rtl="0">
              <a:spcBef>
                <a:spcPts val="0"/>
              </a:spcBef>
              <a:spcAft>
                <a:spcPts val="0"/>
              </a:spcAft>
              <a:buNone/>
            </a:pPr>
            <a:r>
              <a:rPr lang="fr-FR" sz="1000">
                <a:latin typeface="Times New Roman"/>
                <a:ea typeface="Times New Roman"/>
                <a:cs typeface="Times New Roman"/>
                <a:sym typeface="Times New Roman"/>
              </a:rPr>
              <a:t>Elle fait que, tout à coup, l’innovation va tellement vite que lorsqu’on veut la réguler. Le pacte social est toujours pris de cours. L’innovation prend de vitesse les solutions juridiques et sociales pour en réguler les conséquences.</a:t>
            </a:r>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r>
              <a:rPr lang="fr-FR" sz="1000">
                <a:latin typeface="Times New Roman"/>
                <a:ea typeface="Times New Roman"/>
                <a:cs typeface="Times New Roman"/>
                <a:sym typeface="Times New Roman"/>
              </a:rPr>
              <a:t>La pensée est prise de vitesse par l’innovation. Mark Zuckerberg n’avait pas l’intention, au départ, de créer un réseau social. Cela a provoqué une réaction en chaîne. Aux États-Unis, on sait un piloter un processus qu’on ne contrôle pas.</a:t>
            </a:r>
            <a:endParaRPr/>
          </a:p>
          <a:p>
            <a:pPr marL="0" lvl="0" indent="0" algn="l" rtl="0">
              <a:spcBef>
                <a:spcPts val="0"/>
              </a:spcBef>
              <a:spcAft>
                <a:spcPts val="0"/>
              </a:spcAft>
              <a:buNone/>
            </a:pPr>
            <a:r>
              <a:rPr lang="fr-FR" sz="1000">
                <a:latin typeface="Times New Roman"/>
                <a:ea typeface="Times New Roman"/>
                <a:cs typeface="Times New Roman"/>
                <a:sym typeface="Times New Roman"/>
              </a:rPr>
              <a:t>Maintenant, cette innovation disruptive se produit au détriment des systèmes sociaux. Les relations individuelles, familiales, sociales, éducatives. Il n’y a plus d’intelligibilité collective. Toute le monde est discrédité : grandes entreprises, parents, enseignants. Il n’y pas encore de pensée élaborée sur le sujet. </a:t>
            </a:r>
            <a:endParaRPr/>
          </a:p>
          <a:p>
            <a:pPr marL="0" lvl="0" indent="0" algn="l" rtl="0">
              <a:spcBef>
                <a:spcPts val="0"/>
              </a:spcBef>
              <a:spcAft>
                <a:spcPts val="0"/>
              </a:spcAft>
              <a:buNone/>
            </a:pPr>
            <a:r>
              <a:rPr lang="fr-FR" sz="1000">
                <a:latin typeface="Times New Roman"/>
                <a:ea typeface="Times New Roman"/>
                <a:cs typeface="Times New Roman"/>
                <a:sym typeface="Times New Roman"/>
              </a:rPr>
              <a:t>L’effondrement des systèmes de pensée est provoqué par la disruption, terme inventé en 1993 par Jean-Marie Dru. C’est l’année de création du World Wide Web. Aujourd’hui, il y a eu une considérable accélération.</a:t>
            </a:r>
            <a:endParaRPr/>
          </a:p>
          <a:p>
            <a:pPr marL="0" lvl="0" indent="0" algn="l" rtl="0">
              <a:spcBef>
                <a:spcPts val="0"/>
              </a:spcBef>
              <a:spcAft>
                <a:spcPts val="0"/>
              </a:spcAft>
              <a:buNone/>
            </a:pPr>
            <a:r>
              <a:rPr lang="fr-FR" sz="1000">
                <a:latin typeface="Times New Roman"/>
                <a:ea typeface="Times New Roman"/>
                <a:cs typeface="Times New Roman"/>
                <a:sym typeface="Times New Roman"/>
              </a:rPr>
              <a:t>En Occident, depuis l’origine de la philosophie, la technique est refoulée ; elle est associée aux sophistes par Platon. Il y a peu de gens qui disent que la technique est un facteur fondamental. Nous sommes démunis face à cette carence.</a:t>
            </a:r>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r>
              <a:rPr lang="fr-FR" sz="1000">
                <a:latin typeface="Times New Roman"/>
                <a:ea typeface="Times New Roman"/>
                <a:cs typeface="Times New Roman"/>
                <a:sym typeface="Times New Roman"/>
              </a:rPr>
              <a:t>2)</a:t>
            </a:r>
            <a:endParaRPr/>
          </a:p>
          <a:p>
            <a:pPr marL="0" lvl="0" indent="0" algn="l" rtl="0">
              <a:spcBef>
                <a:spcPts val="0"/>
              </a:spcBef>
              <a:spcAft>
                <a:spcPts val="0"/>
              </a:spcAft>
              <a:buNone/>
            </a:pPr>
            <a:r>
              <a:rPr lang="fr-FR" sz="1800"/>
              <a:t>Wikipedia : “</a:t>
            </a:r>
            <a:r>
              <a:rPr lang="fr-FR" sz="1800" b="0" i="0">
                <a:solidFill>
                  <a:srgbClr val="202122"/>
                </a:solidFill>
                <a:latin typeface="Arial"/>
                <a:ea typeface="Arial"/>
                <a:cs typeface="Arial"/>
                <a:sym typeface="Arial"/>
              </a:rPr>
              <a:t>Rosa propose de distinguer trois catégories d'accélération sociale :</a:t>
            </a:r>
            <a:endParaRPr/>
          </a:p>
          <a:p>
            <a:pPr marL="0" lvl="0" indent="0" algn="l" rtl="0">
              <a:spcBef>
                <a:spcPts val="0"/>
              </a:spcBef>
              <a:spcAft>
                <a:spcPts val="0"/>
              </a:spcAft>
              <a:buNone/>
            </a:pPr>
            <a:r>
              <a:rPr lang="fr-FR" sz="1800" b="0" i="1">
                <a:solidFill>
                  <a:srgbClr val="202122"/>
                </a:solidFill>
                <a:latin typeface="Arial"/>
                <a:ea typeface="Arial"/>
                <a:cs typeface="Arial"/>
                <a:sym typeface="Arial"/>
              </a:rPr>
              <a:t>L'accélération technique</a:t>
            </a:r>
            <a:r>
              <a:rPr lang="fr-FR" sz="1800" b="0" i="0">
                <a:solidFill>
                  <a:srgbClr val="202122"/>
                </a:solidFill>
                <a:latin typeface="Arial"/>
                <a:ea typeface="Arial"/>
                <a:cs typeface="Arial"/>
                <a:sym typeface="Arial"/>
              </a:rPr>
              <a:t>, c'est-à-dire une accélération intentionnelle de processus orientés vers un but, dans les domaines des transports, de la communication et de la production, dont l'effet est la compression de l'espace par le temps (par exemple : plus de kilomètres parcourus en moins de temps).</a:t>
            </a:r>
            <a:endParaRPr/>
          </a:p>
          <a:p>
            <a:pPr marL="0" lvl="0" indent="0" algn="l" rtl="0">
              <a:spcBef>
                <a:spcPts val="0"/>
              </a:spcBef>
              <a:spcAft>
                <a:spcPts val="0"/>
              </a:spcAft>
              <a:buNone/>
            </a:pPr>
            <a:r>
              <a:rPr lang="fr-FR" sz="1800" b="0" i="0">
                <a:solidFill>
                  <a:srgbClr val="202122"/>
                </a:solidFill>
                <a:latin typeface="Arial"/>
                <a:ea typeface="Arial"/>
                <a:cs typeface="Arial"/>
                <a:sym typeface="Arial"/>
              </a:rPr>
              <a:t>L'</a:t>
            </a:r>
            <a:r>
              <a:rPr lang="fr-FR" sz="1800" b="0" i="1">
                <a:solidFill>
                  <a:srgbClr val="202122"/>
                </a:solidFill>
                <a:latin typeface="Arial"/>
                <a:ea typeface="Arial"/>
                <a:cs typeface="Arial"/>
                <a:sym typeface="Arial"/>
              </a:rPr>
              <a:t>accélération du changement social</a:t>
            </a:r>
            <a:r>
              <a:rPr lang="fr-FR" sz="1800" b="0" i="0">
                <a:solidFill>
                  <a:srgbClr val="202122"/>
                </a:solidFill>
                <a:latin typeface="Arial"/>
                <a:ea typeface="Arial"/>
                <a:cs typeface="Arial"/>
                <a:sym typeface="Arial"/>
              </a:rPr>
              <a:t> (attitudes, valeurs, modes, relations et obligations, groupes, etc.) caractérisée par une compression du présent, en particulier dans le travail (plusieurs métiers en une vie) et dans la famille (divorces).</a:t>
            </a:r>
            <a:endParaRPr/>
          </a:p>
          <a:p>
            <a:pPr marL="0" lvl="0" indent="0" algn="l" rtl="0">
              <a:spcBef>
                <a:spcPts val="0"/>
              </a:spcBef>
              <a:spcAft>
                <a:spcPts val="0"/>
              </a:spcAft>
              <a:buNone/>
            </a:pPr>
            <a:r>
              <a:rPr lang="fr-FR" sz="1800" b="0" i="0">
                <a:solidFill>
                  <a:srgbClr val="202122"/>
                </a:solidFill>
                <a:latin typeface="Arial"/>
                <a:ea typeface="Arial"/>
                <a:cs typeface="Arial"/>
                <a:sym typeface="Arial"/>
              </a:rPr>
              <a:t>L'</a:t>
            </a:r>
            <a:r>
              <a:rPr lang="fr-FR" sz="1800" b="0" i="1">
                <a:solidFill>
                  <a:srgbClr val="202122"/>
                </a:solidFill>
                <a:latin typeface="Arial"/>
                <a:ea typeface="Arial"/>
                <a:cs typeface="Arial"/>
                <a:sym typeface="Arial"/>
              </a:rPr>
              <a:t>accélération du rythme de vie</a:t>
            </a:r>
            <a:r>
              <a:rPr lang="fr-FR" sz="1800" b="0" i="0">
                <a:solidFill>
                  <a:srgbClr val="202122"/>
                </a:solidFill>
                <a:latin typeface="Arial"/>
                <a:ea typeface="Arial"/>
                <a:cs typeface="Arial"/>
                <a:sym typeface="Arial"/>
              </a:rPr>
              <a:t>, manifestée par la famine temporelle qui se dévoile par l'augmentation du nombre d'actions ou d'épisodes par unité de temps, conséquence du désir de faire plus en moins de temps. Le paradoxe est que l'accélération technique devrait augmenter le temps libre (courriel, voiture, lave-linge) mais les activités ainsi rendues possibles croissent plus, d'où l'impression de manquer de temps.”</a:t>
            </a:r>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284" name="Google Shape;1284;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150</a:t>
            </a:fld>
            <a:endParaRPr/>
          </a:p>
        </p:txBody>
      </p:sp>
    </p:spTree>
    <p:extLst>
      <p:ext uri="{BB962C8B-B14F-4D97-AF65-F5344CB8AC3E}">
        <p14:creationId xmlns:p14="http://schemas.microsoft.com/office/powerpoint/2010/main" val="12229490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800" u="sng">
                <a:latin typeface="Times New Roman"/>
                <a:ea typeface="Times New Roman"/>
                <a:cs typeface="Times New Roman"/>
                <a:sym typeface="Times New Roman"/>
              </a:rPr>
              <a:t>Pour aller plus loin </a:t>
            </a:r>
            <a:r>
              <a:rPr lang="fr-FR" sz="1800">
                <a:latin typeface="Times New Roman"/>
                <a:ea typeface="Times New Roman"/>
                <a:cs typeface="Times New Roman"/>
                <a:sym typeface="Times New Roman"/>
              </a:rPr>
              <a:t>:</a:t>
            </a:r>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fr-FR" sz="1800">
                <a:latin typeface="Times New Roman"/>
                <a:ea typeface="Times New Roman"/>
                <a:cs typeface="Times New Roman"/>
                <a:sym typeface="Times New Roman"/>
              </a:rPr>
              <a:t>1)</a:t>
            </a:r>
            <a:endParaRPr/>
          </a:p>
          <a:p>
            <a:pPr marL="0" lvl="0" indent="0" algn="l" rtl="0">
              <a:spcBef>
                <a:spcPts val="0"/>
              </a:spcBef>
              <a:spcAft>
                <a:spcPts val="0"/>
              </a:spcAft>
              <a:buNone/>
            </a:pPr>
            <a:r>
              <a:rPr lang="fr-FR" sz="1800">
                <a:latin typeface="Times New Roman"/>
                <a:ea typeface="Times New Roman"/>
                <a:cs typeface="Times New Roman"/>
                <a:sym typeface="Times New Roman"/>
              </a:rPr>
              <a:t>Bernard Stiegler établit des corrélations entre le malaise social et l’innovation. Il reprend des idées à Bertrand Gille, historien des techniques. Toute société humaine est basée sur un « </a:t>
            </a:r>
            <a:r>
              <a:rPr lang="fr-FR" sz="1800" b="1">
                <a:latin typeface="Times New Roman"/>
                <a:ea typeface="Times New Roman"/>
                <a:cs typeface="Times New Roman"/>
                <a:sym typeface="Times New Roman"/>
              </a:rPr>
              <a:t>système technique »</a:t>
            </a:r>
            <a:r>
              <a:rPr lang="fr-FR" sz="1800">
                <a:latin typeface="Times New Roman"/>
                <a:ea typeface="Times New Roman"/>
                <a:cs typeface="Times New Roman"/>
                <a:sym typeface="Times New Roman"/>
              </a:rPr>
              <a:t> autour duquel s’articulent des systèmes sociaux.</a:t>
            </a:r>
            <a:endParaRPr/>
          </a:p>
          <a:p>
            <a:pPr marL="0" lvl="0" indent="0" algn="l" rtl="0">
              <a:spcBef>
                <a:spcPts val="0"/>
              </a:spcBef>
              <a:spcAft>
                <a:spcPts val="0"/>
              </a:spcAft>
              <a:buNone/>
            </a:pPr>
            <a:r>
              <a:rPr lang="fr-FR" sz="1800">
                <a:latin typeface="Times New Roman"/>
                <a:ea typeface="Times New Roman"/>
                <a:cs typeface="Times New Roman"/>
                <a:sym typeface="Times New Roman"/>
              </a:rPr>
              <a:t>Si on « consulte l’article « système technique » de Wikipédia, on a :</a:t>
            </a:r>
            <a:endParaRPr/>
          </a:p>
          <a:p>
            <a:pPr marL="0" lvl="0" indent="0" algn="l" rtl="0">
              <a:spcBef>
                <a:spcPts val="0"/>
              </a:spcBef>
              <a:spcAft>
                <a:spcPts val="0"/>
              </a:spcAft>
              <a:buNone/>
            </a:pPr>
            <a:r>
              <a:rPr lang="fr-FR" sz="1800">
                <a:latin typeface="Times New Roman"/>
                <a:ea typeface="Times New Roman"/>
                <a:cs typeface="Times New Roman"/>
                <a:sym typeface="Times New Roman"/>
              </a:rPr>
              <a:t>« Un système technique est un grand ensemble de cohérences qui se tissent à une époque donnée entre différentes techniques et qui constituent un stade plus ou moins durable de l’évolution des techniques. Ainsi chaque époque serait caractérisée par une synergie entre quelques techniques fondamentales créant ainsi une économie spécifique, avec un ensemble de techniques affluentes qui sont complémentaires et cohérentes les unes avec les autres.</a:t>
            </a:r>
            <a:endParaRPr/>
          </a:p>
          <a:p>
            <a:pPr marL="0" lvl="0" indent="0" algn="l" rtl="0">
              <a:spcBef>
                <a:spcPts val="0"/>
              </a:spcBef>
              <a:spcAft>
                <a:spcPts val="0"/>
              </a:spcAft>
              <a:buNone/>
            </a:pPr>
            <a:r>
              <a:rPr lang="fr-FR" sz="1800">
                <a:latin typeface="Times New Roman"/>
                <a:ea typeface="Times New Roman"/>
                <a:cs typeface="Times New Roman"/>
                <a:sym typeface="Times New Roman"/>
              </a:rPr>
              <a:t>François Caron définit le système technique ainsi :</a:t>
            </a:r>
            <a:endParaRPr/>
          </a:p>
          <a:p>
            <a:pPr marL="0" lvl="0" indent="0" algn="l" rtl="0">
              <a:spcBef>
                <a:spcPts val="0"/>
              </a:spcBef>
              <a:spcAft>
                <a:spcPts val="0"/>
              </a:spcAft>
              <a:buNone/>
            </a:pPr>
            <a:r>
              <a:rPr lang="fr-FR" sz="1800">
                <a:latin typeface="Times New Roman"/>
                <a:ea typeface="Times New Roman"/>
                <a:cs typeface="Times New Roman"/>
                <a:sym typeface="Times New Roman"/>
              </a:rPr>
              <a:t>« [il s'agit d'une notion qui] a pour ambition d'exprimer l'interdépendance étroite qui relie entre elles les différentes composantes de la technologie à un moment donné de l'histoire1. »</a:t>
            </a:r>
            <a:endParaRPr/>
          </a:p>
          <a:p>
            <a:pPr marL="0" lvl="0" indent="0" algn="l" rtl="0">
              <a:spcBef>
                <a:spcPts val="0"/>
              </a:spcBef>
              <a:spcAft>
                <a:spcPts val="0"/>
              </a:spcAft>
              <a:buNone/>
            </a:pPr>
            <a:r>
              <a:rPr lang="fr-FR" sz="1800">
                <a:latin typeface="Times New Roman"/>
                <a:ea typeface="Times New Roman"/>
                <a:cs typeface="Times New Roman"/>
                <a:sym typeface="Times New Roman"/>
              </a:rPr>
              <a:t>Ce concept est développé par Bertrand Gille dans Histoire des techniques. </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fr-FR" sz="1000">
                <a:latin typeface="Times New Roman"/>
                <a:ea typeface="Times New Roman"/>
                <a:cs typeface="Times New Roman"/>
                <a:sym typeface="Times New Roman"/>
              </a:rPr>
              <a:t>Le système technique est en général commun à plusieurs sociétés. Chaque société tend à se l’approprier culturellement à sa manière. Ce que montre Bertrand Gille, au début du XIX</a:t>
            </a:r>
            <a:r>
              <a:rPr lang="fr-FR" sz="1000" baseline="30000">
                <a:latin typeface="Times New Roman"/>
                <a:ea typeface="Times New Roman"/>
                <a:cs typeface="Times New Roman"/>
                <a:sym typeface="Times New Roman"/>
              </a:rPr>
              <a:t>e </a:t>
            </a:r>
            <a:r>
              <a:rPr lang="fr-FR" sz="1000">
                <a:latin typeface="Times New Roman"/>
                <a:ea typeface="Times New Roman"/>
                <a:cs typeface="Times New Roman"/>
                <a:sym typeface="Times New Roman"/>
              </a:rPr>
              <a:t>siècle provoque une transformation du système technique, étant donné qu’il évoluait extrêmement lentement. Ce n’est qu’à partir du XIX</a:t>
            </a:r>
            <a:r>
              <a:rPr lang="fr-FR" sz="1000" baseline="30000">
                <a:latin typeface="Times New Roman"/>
                <a:ea typeface="Times New Roman"/>
                <a:cs typeface="Times New Roman"/>
                <a:sym typeface="Times New Roman"/>
              </a:rPr>
              <a:t>e </a:t>
            </a:r>
            <a:r>
              <a:rPr lang="fr-FR" sz="1000">
                <a:latin typeface="Times New Roman"/>
                <a:ea typeface="Times New Roman"/>
                <a:cs typeface="Times New Roman"/>
                <a:sym typeface="Times New Roman"/>
              </a:rPr>
              <a:t>siècle que la technique se met à évoluer en permanence.</a:t>
            </a:r>
            <a:endParaRPr/>
          </a:p>
          <a:p>
            <a:pPr marL="0" lvl="0" indent="0" algn="l" rtl="0">
              <a:spcBef>
                <a:spcPts val="0"/>
              </a:spcBef>
              <a:spcAft>
                <a:spcPts val="0"/>
              </a:spcAft>
              <a:buNone/>
            </a:pPr>
            <a:r>
              <a:rPr lang="fr-FR" sz="1000">
                <a:latin typeface="Times New Roman"/>
                <a:ea typeface="Times New Roman"/>
                <a:cs typeface="Times New Roman"/>
                <a:sym typeface="Times New Roman"/>
              </a:rPr>
              <a:t>Ce qu’il appelle la « disruption », c’est une accélération de l’évolution technique, qui est provoquée par les réseaux numériques.</a:t>
            </a:r>
            <a:endParaRPr/>
          </a:p>
          <a:p>
            <a:pPr marL="0" lvl="0" indent="0" algn="l" rtl="0">
              <a:spcBef>
                <a:spcPts val="0"/>
              </a:spcBef>
              <a:spcAft>
                <a:spcPts val="0"/>
              </a:spcAft>
              <a:buNone/>
            </a:pPr>
            <a:r>
              <a:rPr lang="fr-FR" sz="1000">
                <a:latin typeface="Times New Roman"/>
                <a:ea typeface="Times New Roman"/>
                <a:cs typeface="Times New Roman"/>
                <a:sym typeface="Times New Roman"/>
              </a:rPr>
              <a:t>Quand on regarde le terme de « disruption » dans le dictionnaire, il y a différents sens. Deux de ces sens retiennent notre attention : </a:t>
            </a:r>
            <a:endParaRPr/>
          </a:p>
          <a:p>
            <a:pPr marL="0" lvl="0" indent="0" algn="l" rtl="0">
              <a:spcBef>
                <a:spcPts val="0"/>
              </a:spcBef>
              <a:spcAft>
                <a:spcPts val="0"/>
              </a:spcAft>
              <a:buNone/>
            </a:pPr>
            <a:r>
              <a:rPr lang="fr-FR" sz="1000" i="1">
                <a:latin typeface="Times New Roman"/>
                <a:ea typeface="Times New Roman"/>
                <a:cs typeface="Times New Roman"/>
                <a:sym typeface="Times New Roman"/>
              </a:rPr>
              <a:t>Marketing</a:t>
            </a:r>
            <a:r>
              <a:rPr lang="fr-FR" sz="1000">
                <a:latin typeface="Times New Roman"/>
                <a:ea typeface="Times New Roman"/>
                <a:cs typeface="Times New Roman"/>
                <a:sym typeface="Times New Roman"/>
              </a:rPr>
              <a:t>) </a:t>
            </a:r>
            <a:r>
              <a:rPr lang="fr-FR" sz="1000" i="1">
                <a:latin typeface="Times New Roman"/>
                <a:ea typeface="Times New Roman"/>
                <a:cs typeface="Times New Roman"/>
                <a:sym typeface="Times New Roman"/>
              </a:rPr>
              <a:t>(</a:t>
            </a:r>
            <a:r>
              <a:rPr lang="fr-FR" sz="1000" i="1" u="sng">
                <a:solidFill>
                  <a:schemeClr val="hlink"/>
                </a:solidFill>
                <a:latin typeface="Times New Roman"/>
                <a:ea typeface="Times New Roman"/>
                <a:cs typeface="Times New Roman"/>
                <a:sym typeface="Times New Roman"/>
                <a:hlinkClick r:id="rId3"/>
              </a:rPr>
              <a:t>Anglicisme</a:t>
            </a:r>
            <a:r>
              <a:rPr lang="fr-FR" sz="1000" i="1">
                <a:latin typeface="Times New Roman"/>
                <a:ea typeface="Times New Roman"/>
                <a:cs typeface="Times New Roman"/>
                <a:sym typeface="Times New Roman"/>
              </a:rPr>
              <a:t>)</a:t>
            </a:r>
            <a:r>
              <a:rPr lang="fr-FR" sz="1000">
                <a:latin typeface="Times New Roman"/>
                <a:ea typeface="Times New Roman"/>
                <a:cs typeface="Times New Roman"/>
                <a:sym typeface="Times New Roman"/>
              </a:rPr>
              <a:t> Stratégie d’</a:t>
            </a:r>
            <a:r>
              <a:rPr lang="fr-FR" sz="1000" u="sng">
                <a:solidFill>
                  <a:schemeClr val="hlink"/>
                </a:solidFill>
                <a:latin typeface="Times New Roman"/>
                <a:ea typeface="Times New Roman"/>
                <a:cs typeface="Times New Roman"/>
                <a:sym typeface="Times New Roman"/>
                <a:hlinkClick r:id="rId4"/>
              </a:rPr>
              <a:t>innovation</a:t>
            </a:r>
            <a:r>
              <a:rPr lang="fr-FR" sz="1000">
                <a:latin typeface="Times New Roman"/>
                <a:ea typeface="Times New Roman"/>
                <a:cs typeface="Times New Roman"/>
                <a:sym typeface="Times New Roman"/>
              </a:rPr>
              <a:t> par la remise en question des formes généralement pratiquées sur un marché, pour accoucher d’une « vision », créatrice de produits ou de services radicalement innovants.</a:t>
            </a:r>
            <a:endParaRPr/>
          </a:p>
          <a:p>
            <a:pPr marL="457200" lvl="1" indent="0" algn="l" rtl="0">
              <a:spcBef>
                <a:spcPts val="0"/>
              </a:spcBef>
              <a:spcAft>
                <a:spcPts val="0"/>
              </a:spcAft>
              <a:buNone/>
            </a:pPr>
            <a:r>
              <a:rPr lang="fr-FR" sz="1000" i="1">
                <a:latin typeface="Times New Roman"/>
                <a:ea typeface="Times New Roman"/>
                <a:cs typeface="Times New Roman"/>
                <a:sym typeface="Times New Roman"/>
              </a:rPr>
              <a:t>L’humanité vit désormais au rythme de la </a:t>
            </a:r>
            <a:r>
              <a:rPr lang="fr-FR" sz="1000" b="1" i="1">
                <a:latin typeface="Times New Roman"/>
                <a:ea typeface="Times New Roman"/>
                <a:cs typeface="Times New Roman"/>
                <a:sym typeface="Times New Roman"/>
              </a:rPr>
              <a:t>disruption</a:t>
            </a:r>
            <a:r>
              <a:rPr lang="fr-FR" sz="1000" i="1">
                <a:latin typeface="Times New Roman"/>
                <a:ea typeface="Times New Roman"/>
                <a:cs typeface="Times New Roman"/>
                <a:sym typeface="Times New Roman"/>
              </a:rPr>
              <a:t>. La </a:t>
            </a:r>
            <a:r>
              <a:rPr lang="fr-FR" sz="1000" b="1" i="1">
                <a:latin typeface="Times New Roman"/>
                <a:ea typeface="Times New Roman"/>
                <a:cs typeface="Times New Roman"/>
                <a:sym typeface="Times New Roman"/>
              </a:rPr>
              <a:t>disruption</a:t>
            </a:r>
            <a:r>
              <a:rPr lang="fr-FR" sz="1000" i="1">
                <a:latin typeface="Times New Roman"/>
                <a:ea typeface="Times New Roman"/>
                <a:cs typeface="Times New Roman"/>
                <a:sym typeface="Times New Roman"/>
              </a:rPr>
              <a:t>, c’est une innovation qui place son inventeur dans une situation de monopole quasi absolu du marché qu’il vient de créer - ce qui lui permet de rafler la mise, sans crainte de concurrent.</a:t>
            </a:r>
            <a:r>
              <a:rPr lang="fr-FR" sz="1000">
                <a:latin typeface="Times New Roman"/>
                <a:ea typeface="Times New Roman"/>
                <a:cs typeface="Times New Roman"/>
                <a:sym typeface="Times New Roman"/>
              </a:rPr>
              <a:t> — (Pascal Chabot, interview dans </a:t>
            </a:r>
            <a:r>
              <a:rPr lang="fr-FR" sz="1000" u="sng">
                <a:solidFill>
                  <a:schemeClr val="hlink"/>
                </a:solidFill>
                <a:latin typeface="Times New Roman"/>
                <a:ea typeface="Times New Roman"/>
                <a:cs typeface="Times New Roman"/>
                <a:sym typeface="Times New Roman"/>
                <a:hlinkClick r:id="rId5"/>
              </a:rPr>
              <a:t>Télérama</a:t>
            </a:r>
            <a:r>
              <a:rPr lang="fr-FR" sz="1000">
                <a:latin typeface="Times New Roman"/>
                <a:ea typeface="Times New Roman"/>
                <a:cs typeface="Times New Roman"/>
                <a:sym typeface="Times New Roman"/>
              </a:rPr>
              <a:t> n° 3558, 21 mars 2018, page 6.)</a:t>
            </a:r>
            <a:endParaRPr/>
          </a:p>
          <a:p>
            <a:pPr marL="457200" lvl="1" indent="0" algn="l" rtl="0">
              <a:spcBef>
                <a:spcPts val="0"/>
              </a:spcBef>
              <a:spcAft>
                <a:spcPts val="0"/>
              </a:spcAft>
              <a:buNone/>
            </a:pPr>
            <a:r>
              <a:rPr lang="fr-FR" sz="1000" i="1">
                <a:latin typeface="Times New Roman"/>
                <a:ea typeface="Times New Roman"/>
                <a:cs typeface="Times New Roman"/>
                <a:sym typeface="Times New Roman"/>
              </a:rPr>
              <a:t>La </a:t>
            </a:r>
            <a:r>
              <a:rPr lang="fr-FR" sz="1000" b="1" i="1">
                <a:latin typeface="Times New Roman"/>
                <a:ea typeface="Times New Roman"/>
                <a:cs typeface="Times New Roman"/>
                <a:sym typeface="Times New Roman"/>
              </a:rPr>
              <a:t>disruption</a:t>
            </a:r>
            <a:r>
              <a:rPr lang="fr-FR" sz="1000" i="1">
                <a:latin typeface="Times New Roman"/>
                <a:ea typeface="Times New Roman"/>
                <a:cs typeface="Times New Roman"/>
                <a:sym typeface="Times New Roman"/>
              </a:rPr>
              <a:t> est une rupture, une innovation radicale qui rebat totalement les cartes d’un marché établi. Sa recette commence à être connue : un astucieux mélange d’esprit entrepreneurial et de nouvelles technologies « de rupture ».</a:t>
            </a:r>
            <a:r>
              <a:rPr lang="fr-FR" sz="1000">
                <a:latin typeface="Times New Roman"/>
                <a:ea typeface="Times New Roman"/>
                <a:cs typeface="Times New Roman"/>
                <a:sym typeface="Times New Roman"/>
              </a:rPr>
              <a:t> — (Irénée Régnauld, « La démocratie à l’épreuve de la "disruption" », </a:t>
            </a:r>
            <a:r>
              <a:rPr lang="fr-FR" sz="1000" i="1">
                <a:latin typeface="Times New Roman"/>
                <a:ea typeface="Times New Roman"/>
                <a:cs typeface="Times New Roman"/>
                <a:sym typeface="Times New Roman"/>
              </a:rPr>
              <a:t>Socialter</a:t>
            </a:r>
            <a:r>
              <a:rPr lang="fr-FR" sz="1000">
                <a:latin typeface="Times New Roman"/>
                <a:ea typeface="Times New Roman"/>
                <a:cs typeface="Times New Roman"/>
                <a:sym typeface="Times New Roman"/>
              </a:rPr>
              <a:t>, numéro 29, juin-juillet 2018, page 68.)</a:t>
            </a:r>
            <a:endParaRPr/>
          </a:p>
          <a:p>
            <a:pPr marL="0" lvl="0" indent="0" algn="l" rtl="0">
              <a:spcBef>
                <a:spcPts val="0"/>
              </a:spcBef>
              <a:spcAft>
                <a:spcPts val="0"/>
              </a:spcAft>
              <a:buNone/>
            </a:pPr>
            <a:r>
              <a:rPr lang="fr-FR" sz="1000">
                <a:latin typeface="Times New Roman"/>
                <a:ea typeface="Times New Roman"/>
                <a:cs typeface="Times New Roman"/>
                <a:sym typeface="Times New Roman"/>
              </a:rPr>
              <a:t>(</a:t>
            </a:r>
            <a:r>
              <a:rPr lang="fr-FR" sz="1000" i="1">
                <a:latin typeface="Times New Roman"/>
                <a:ea typeface="Times New Roman"/>
                <a:cs typeface="Times New Roman"/>
                <a:sym typeface="Times New Roman"/>
              </a:rPr>
              <a:t>Psychologie</a:t>
            </a:r>
            <a:r>
              <a:rPr lang="fr-FR" sz="1000">
                <a:latin typeface="Times New Roman"/>
                <a:ea typeface="Times New Roman"/>
                <a:cs typeface="Times New Roman"/>
                <a:sym typeface="Times New Roman"/>
              </a:rPr>
              <a:t>) Accélération de la </a:t>
            </a:r>
            <a:r>
              <a:rPr lang="fr-FR" sz="1000" u="sng">
                <a:solidFill>
                  <a:schemeClr val="hlink"/>
                </a:solidFill>
                <a:latin typeface="Times New Roman"/>
                <a:ea typeface="Times New Roman"/>
                <a:cs typeface="Times New Roman"/>
                <a:sym typeface="Times New Roman"/>
                <a:hlinkClick r:id="rId6"/>
              </a:rPr>
              <a:t>société</a:t>
            </a:r>
            <a:r>
              <a:rPr lang="fr-FR" sz="1000">
                <a:latin typeface="Times New Roman"/>
                <a:ea typeface="Times New Roman"/>
                <a:cs typeface="Times New Roman"/>
                <a:sym typeface="Times New Roman"/>
              </a:rPr>
              <a:t> qui génère une perte de repères chez l’</a:t>
            </a:r>
            <a:r>
              <a:rPr lang="fr-FR" sz="1000" u="sng">
                <a:solidFill>
                  <a:schemeClr val="hlink"/>
                </a:solidFill>
                <a:latin typeface="Times New Roman"/>
                <a:ea typeface="Times New Roman"/>
                <a:cs typeface="Times New Roman"/>
                <a:sym typeface="Times New Roman"/>
                <a:hlinkClick r:id="rId7"/>
              </a:rPr>
              <a:t>individu</a:t>
            </a:r>
            <a:r>
              <a:rPr lang="fr-FR" sz="1000">
                <a:latin typeface="Times New Roman"/>
                <a:ea typeface="Times New Roman"/>
                <a:cs typeface="Times New Roman"/>
                <a:sym typeface="Times New Roman"/>
              </a:rPr>
              <a:t>.</a:t>
            </a:r>
            <a:endParaRPr/>
          </a:p>
          <a:p>
            <a:pPr marL="0" lvl="0" indent="0" algn="l" rtl="0">
              <a:spcBef>
                <a:spcPts val="0"/>
              </a:spcBef>
              <a:spcAft>
                <a:spcPts val="0"/>
              </a:spcAft>
              <a:buNone/>
            </a:pPr>
            <a:r>
              <a:rPr lang="fr-FR" sz="1000">
                <a:latin typeface="Times New Roman"/>
                <a:ea typeface="Times New Roman"/>
                <a:cs typeface="Times New Roman"/>
                <a:sym typeface="Times New Roman"/>
              </a:rPr>
              <a:t>Elle fait que, tout à coup, l’innovation va tellement vite que lorsqu’on veut la réguler. Le pacte social est toujours pris de cours. L’innovation prend de vitesse les solutions juridiques et sociales pour en réguler les conséquences.</a:t>
            </a:r>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r>
              <a:rPr lang="fr-FR" sz="1000">
                <a:latin typeface="Times New Roman"/>
                <a:ea typeface="Times New Roman"/>
                <a:cs typeface="Times New Roman"/>
                <a:sym typeface="Times New Roman"/>
              </a:rPr>
              <a:t>La pensée est prise de vitesse par l’innovation. Mark Zuckerberg n’avait pas l’intention, au départ, de créer un réseau social. Cela a provoqué une réaction en chaîne. Aux États-Unis, on sait un piloter un processus qu’on ne contrôle pas.</a:t>
            </a:r>
            <a:endParaRPr/>
          </a:p>
          <a:p>
            <a:pPr marL="0" lvl="0" indent="0" algn="l" rtl="0">
              <a:spcBef>
                <a:spcPts val="0"/>
              </a:spcBef>
              <a:spcAft>
                <a:spcPts val="0"/>
              </a:spcAft>
              <a:buNone/>
            </a:pPr>
            <a:r>
              <a:rPr lang="fr-FR" sz="1000">
                <a:latin typeface="Times New Roman"/>
                <a:ea typeface="Times New Roman"/>
                <a:cs typeface="Times New Roman"/>
                <a:sym typeface="Times New Roman"/>
              </a:rPr>
              <a:t>Maintenant, cette innovation disruptive se produit au détriment des systèmes sociaux. Les relations individuelles, familiales, sociales, éducatives. Il n’y a plus d’intelligibilité collective. Toute le monde est discrédité : grandes entreprises, parents, enseignants. Il n’y pas encore de pensée élaborée sur le sujet. </a:t>
            </a:r>
            <a:endParaRPr/>
          </a:p>
          <a:p>
            <a:pPr marL="0" lvl="0" indent="0" algn="l" rtl="0">
              <a:spcBef>
                <a:spcPts val="0"/>
              </a:spcBef>
              <a:spcAft>
                <a:spcPts val="0"/>
              </a:spcAft>
              <a:buNone/>
            </a:pPr>
            <a:r>
              <a:rPr lang="fr-FR" sz="1000">
                <a:latin typeface="Times New Roman"/>
                <a:ea typeface="Times New Roman"/>
                <a:cs typeface="Times New Roman"/>
                <a:sym typeface="Times New Roman"/>
              </a:rPr>
              <a:t>L’effondrement des systèmes de pensée est provoqué par la disruption, terme inventé en 1993 par Jean-Marie Dru. C’est l’année de création du World Wide Web. Aujourd’hui, il y a eu une considérable accélération.</a:t>
            </a:r>
            <a:endParaRPr/>
          </a:p>
          <a:p>
            <a:pPr marL="0" lvl="0" indent="0" algn="l" rtl="0">
              <a:spcBef>
                <a:spcPts val="0"/>
              </a:spcBef>
              <a:spcAft>
                <a:spcPts val="0"/>
              </a:spcAft>
              <a:buNone/>
            </a:pPr>
            <a:r>
              <a:rPr lang="fr-FR" sz="1000">
                <a:latin typeface="Times New Roman"/>
                <a:ea typeface="Times New Roman"/>
                <a:cs typeface="Times New Roman"/>
                <a:sym typeface="Times New Roman"/>
              </a:rPr>
              <a:t>En Occident, depuis l’origine de la philosophie, la technique est refoulée ; elle est associée aux sophistes par Platon. Il y a peu de gens qui disent que la technique est un facteur fondamental. Nous sommes démunis face à cette carence.</a:t>
            </a:r>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r>
              <a:rPr lang="fr-FR" sz="1000">
                <a:latin typeface="Times New Roman"/>
                <a:ea typeface="Times New Roman"/>
                <a:cs typeface="Times New Roman"/>
                <a:sym typeface="Times New Roman"/>
              </a:rPr>
              <a:t>2)</a:t>
            </a:r>
            <a:endParaRPr/>
          </a:p>
          <a:p>
            <a:pPr marL="0" lvl="0" indent="0" algn="l" rtl="0">
              <a:spcBef>
                <a:spcPts val="0"/>
              </a:spcBef>
              <a:spcAft>
                <a:spcPts val="0"/>
              </a:spcAft>
              <a:buNone/>
            </a:pPr>
            <a:r>
              <a:rPr lang="fr-FR" sz="1800"/>
              <a:t>Wikipedia : “</a:t>
            </a:r>
            <a:r>
              <a:rPr lang="fr-FR" sz="1800" b="0" i="0">
                <a:solidFill>
                  <a:srgbClr val="202122"/>
                </a:solidFill>
                <a:latin typeface="Arial"/>
                <a:ea typeface="Arial"/>
                <a:cs typeface="Arial"/>
                <a:sym typeface="Arial"/>
              </a:rPr>
              <a:t>Rosa propose de distinguer trois catégories d'accélération sociale :</a:t>
            </a:r>
            <a:endParaRPr/>
          </a:p>
          <a:p>
            <a:pPr marL="0" lvl="0" indent="0" algn="l" rtl="0">
              <a:spcBef>
                <a:spcPts val="0"/>
              </a:spcBef>
              <a:spcAft>
                <a:spcPts val="0"/>
              </a:spcAft>
              <a:buNone/>
            </a:pPr>
            <a:r>
              <a:rPr lang="fr-FR" sz="1800" b="0" i="1">
                <a:solidFill>
                  <a:srgbClr val="202122"/>
                </a:solidFill>
                <a:latin typeface="Arial"/>
                <a:ea typeface="Arial"/>
                <a:cs typeface="Arial"/>
                <a:sym typeface="Arial"/>
              </a:rPr>
              <a:t>L'accélération technique</a:t>
            </a:r>
            <a:r>
              <a:rPr lang="fr-FR" sz="1800" b="0" i="0">
                <a:solidFill>
                  <a:srgbClr val="202122"/>
                </a:solidFill>
                <a:latin typeface="Arial"/>
                <a:ea typeface="Arial"/>
                <a:cs typeface="Arial"/>
                <a:sym typeface="Arial"/>
              </a:rPr>
              <a:t>, c'est-à-dire une accélération intentionnelle de processus orientés vers un but, dans les domaines des transports, de la communication et de la production, dont l'effet est la compression de l'espace par le temps (par exemple : plus de kilomètres parcourus en moins de temps).</a:t>
            </a:r>
            <a:endParaRPr/>
          </a:p>
          <a:p>
            <a:pPr marL="0" lvl="0" indent="0" algn="l" rtl="0">
              <a:spcBef>
                <a:spcPts val="0"/>
              </a:spcBef>
              <a:spcAft>
                <a:spcPts val="0"/>
              </a:spcAft>
              <a:buNone/>
            </a:pPr>
            <a:r>
              <a:rPr lang="fr-FR" sz="1800" b="0" i="0">
                <a:solidFill>
                  <a:srgbClr val="202122"/>
                </a:solidFill>
                <a:latin typeface="Arial"/>
                <a:ea typeface="Arial"/>
                <a:cs typeface="Arial"/>
                <a:sym typeface="Arial"/>
              </a:rPr>
              <a:t>L'</a:t>
            </a:r>
            <a:r>
              <a:rPr lang="fr-FR" sz="1800" b="0" i="1">
                <a:solidFill>
                  <a:srgbClr val="202122"/>
                </a:solidFill>
                <a:latin typeface="Arial"/>
                <a:ea typeface="Arial"/>
                <a:cs typeface="Arial"/>
                <a:sym typeface="Arial"/>
              </a:rPr>
              <a:t>accélération du changement social</a:t>
            </a:r>
            <a:r>
              <a:rPr lang="fr-FR" sz="1800" b="0" i="0">
                <a:solidFill>
                  <a:srgbClr val="202122"/>
                </a:solidFill>
                <a:latin typeface="Arial"/>
                <a:ea typeface="Arial"/>
                <a:cs typeface="Arial"/>
                <a:sym typeface="Arial"/>
              </a:rPr>
              <a:t> (attitudes, valeurs, modes, relations et obligations, groupes, etc.) caractérisée par une compression du présent, en particulier dans le travail (plusieurs métiers en une vie) et dans la famille (divorces).</a:t>
            </a:r>
            <a:endParaRPr/>
          </a:p>
          <a:p>
            <a:pPr marL="0" lvl="0" indent="0" algn="l" rtl="0">
              <a:spcBef>
                <a:spcPts val="0"/>
              </a:spcBef>
              <a:spcAft>
                <a:spcPts val="0"/>
              </a:spcAft>
              <a:buNone/>
            </a:pPr>
            <a:r>
              <a:rPr lang="fr-FR" sz="1800" b="0" i="0">
                <a:solidFill>
                  <a:srgbClr val="202122"/>
                </a:solidFill>
                <a:latin typeface="Arial"/>
                <a:ea typeface="Arial"/>
                <a:cs typeface="Arial"/>
                <a:sym typeface="Arial"/>
              </a:rPr>
              <a:t>L'</a:t>
            </a:r>
            <a:r>
              <a:rPr lang="fr-FR" sz="1800" b="0" i="1">
                <a:solidFill>
                  <a:srgbClr val="202122"/>
                </a:solidFill>
                <a:latin typeface="Arial"/>
                <a:ea typeface="Arial"/>
                <a:cs typeface="Arial"/>
                <a:sym typeface="Arial"/>
              </a:rPr>
              <a:t>accélération du rythme de vie</a:t>
            </a:r>
            <a:r>
              <a:rPr lang="fr-FR" sz="1800" b="0" i="0">
                <a:solidFill>
                  <a:srgbClr val="202122"/>
                </a:solidFill>
                <a:latin typeface="Arial"/>
                <a:ea typeface="Arial"/>
                <a:cs typeface="Arial"/>
                <a:sym typeface="Arial"/>
              </a:rPr>
              <a:t>, manifestée par la famine temporelle qui se dévoile par l'augmentation du nombre d'actions ou d'épisodes par unité de temps, conséquence du désir de faire plus en moins de temps. Le paradoxe est que l'accélération technique devrait augmenter le temps libre (courriel, voiture, lave-linge) mais les activités ainsi rendues possibles croissent plus, d'où l'impression de manquer de temps.”</a:t>
            </a:r>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284" name="Google Shape;1284;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151</a:t>
            </a:fld>
            <a:endParaRPr/>
          </a:p>
        </p:txBody>
      </p:sp>
    </p:spTree>
    <p:extLst>
      <p:ext uri="{BB962C8B-B14F-4D97-AF65-F5344CB8AC3E}">
        <p14:creationId xmlns:p14="http://schemas.microsoft.com/office/powerpoint/2010/main" val="28552374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1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2" name="Google Shape;1292;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BF4A97-8435-48D1-ABE0-3F76F063B12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4430850-93FA-4C32-9347-A36E863D5B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86E9207-1349-4846-A891-731032C8CF9F}"/>
              </a:ext>
            </a:extLst>
          </p:cNvPr>
          <p:cNvSpPr>
            <a:spLocks noGrp="1"/>
          </p:cNvSpPr>
          <p:nvPr>
            <p:ph type="dt" sz="half" idx="10"/>
          </p:nvPr>
        </p:nvSpPr>
        <p:spPr/>
        <p:txBody>
          <a:bodyPr/>
          <a:lstStyle/>
          <a:p>
            <a:fld id="{4C7B6D50-6359-45C6-9EDB-4727E501C1C9}" type="datetime1">
              <a:rPr lang="fr-FR" smtClean="0"/>
              <a:t>16/11/2023</a:t>
            </a:fld>
            <a:endParaRPr lang="fr-FR"/>
          </a:p>
        </p:txBody>
      </p:sp>
      <p:sp>
        <p:nvSpPr>
          <p:cNvPr id="5" name="Espace réservé du pied de page 4">
            <a:extLst>
              <a:ext uri="{FF2B5EF4-FFF2-40B4-BE49-F238E27FC236}">
                <a16:creationId xmlns:a16="http://schemas.microsoft.com/office/drawing/2014/main" id="{32841F4A-505F-4557-863B-A2AFE730773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D5D5A00E-6BC2-4400-8665-3841AEFD5910}"/>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298466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2FC80B-9663-4C7C-B8F7-09C2F90D00B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64EF64E-B35A-4EBE-BFE9-1DB3B195509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7C613F7-7332-4FA7-AA4E-0486D8DAF8A0}"/>
              </a:ext>
            </a:extLst>
          </p:cNvPr>
          <p:cNvSpPr>
            <a:spLocks noGrp="1"/>
          </p:cNvSpPr>
          <p:nvPr>
            <p:ph type="dt" sz="half" idx="10"/>
          </p:nvPr>
        </p:nvSpPr>
        <p:spPr/>
        <p:txBody>
          <a:bodyPr/>
          <a:lstStyle/>
          <a:p>
            <a:fld id="{996CE572-3038-4E6E-90A9-C11547CD6FEB}" type="datetime1">
              <a:rPr lang="fr-FR" smtClean="0"/>
              <a:t>16/11/2023</a:t>
            </a:fld>
            <a:endParaRPr lang="fr-FR"/>
          </a:p>
        </p:txBody>
      </p:sp>
      <p:sp>
        <p:nvSpPr>
          <p:cNvPr id="5" name="Espace réservé du pied de page 4">
            <a:extLst>
              <a:ext uri="{FF2B5EF4-FFF2-40B4-BE49-F238E27FC236}">
                <a16:creationId xmlns:a16="http://schemas.microsoft.com/office/drawing/2014/main" id="{FCEF4A99-D637-4E18-9F3F-83559BFB883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BD30D712-D24F-43A5-B909-B78CB6E09A35}"/>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318214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6368B2B-E11D-40DC-A8BA-01FBFA96971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76B98A6-496D-4CF1-887D-2153535E324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8D212D1-B890-4C1D-8A94-F78400434AAB}"/>
              </a:ext>
            </a:extLst>
          </p:cNvPr>
          <p:cNvSpPr>
            <a:spLocks noGrp="1"/>
          </p:cNvSpPr>
          <p:nvPr>
            <p:ph type="dt" sz="half" idx="10"/>
          </p:nvPr>
        </p:nvSpPr>
        <p:spPr/>
        <p:txBody>
          <a:bodyPr/>
          <a:lstStyle/>
          <a:p>
            <a:fld id="{E115B340-3DC7-4D8D-AEEC-60B65532A14C}" type="datetime1">
              <a:rPr lang="fr-FR" smtClean="0"/>
              <a:t>16/11/2023</a:t>
            </a:fld>
            <a:endParaRPr lang="fr-FR"/>
          </a:p>
        </p:txBody>
      </p:sp>
      <p:sp>
        <p:nvSpPr>
          <p:cNvPr id="5" name="Espace réservé du pied de page 4">
            <a:extLst>
              <a:ext uri="{FF2B5EF4-FFF2-40B4-BE49-F238E27FC236}">
                <a16:creationId xmlns:a16="http://schemas.microsoft.com/office/drawing/2014/main" id="{302E66FA-3826-4CCC-B508-7DD0208F156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6A016CEC-EDD8-41C7-A86F-30CCF47E03D5}"/>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3428250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E48D55-E60A-4D3B-A24C-A52C1116BA5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892CF29-9521-4431-81C4-AED9D1D74EB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6C4EF28-448C-4CAB-84C7-61C43BFDEB37}"/>
              </a:ext>
            </a:extLst>
          </p:cNvPr>
          <p:cNvSpPr>
            <a:spLocks noGrp="1"/>
          </p:cNvSpPr>
          <p:nvPr>
            <p:ph type="dt" sz="half" idx="10"/>
          </p:nvPr>
        </p:nvSpPr>
        <p:spPr/>
        <p:txBody>
          <a:bodyPr/>
          <a:lstStyle/>
          <a:p>
            <a:fld id="{DA51CB38-E528-4D7A-BE50-6F3B9ED07880}" type="datetime1">
              <a:rPr lang="fr-FR" smtClean="0"/>
              <a:t>16/11/2023</a:t>
            </a:fld>
            <a:endParaRPr lang="fr-FR"/>
          </a:p>
        </p:txBody>
      </p:sp>
      <p:sp>
        <p:nvSpPr>
          <p:cNvPr id="5" name="Espace réservé du pied de page 4">
            <a:extLst>
              <a:ext uri="{FF2B5EF4-FFF2-40B4-BE49-F238E27FC236}">
                <a16:creationId xmlns:a16="http://schemas.microsoft.com/office/drawing/2014/main" id="{8E549406-76FD-47FC-83E6-C3D0E90922EA}"/>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505B9EDA-BAB5-4933-B3F7-702DC3D7E4BC}"/>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1724380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DB55EF-8C16-48CA-ACE1-D6CE6887A43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BE97BF4-4E32-47C8-A593-FEC801512D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C909A54-D311-419E-9222-FBE8DAF90FAC}"/>
              </a:ext>
            </a:extLst>
          </p:cNvPr>
          <p:cNvSpPr>
            <a:spLocks noGrp="1"/>
          </p:cNvSpPr>
          <p:nvPr>
            <p:ph type="dt" sz="half" idx="10"/>
          </p:nvPr>
        </p:nvSpPr>
        <p:spPr/>
        <p:txBody>
          <a:bodyPr/>
          <a:lstStyle/>
          <a:p>
            <a:fld id="{CC05837F-7469-4E12-94DA-1695CD73B585}" type="datetime1">
              <a:rPr lang="fr-FR" smtClean="0"/>
              <a:t>16/11/2023</a:t>
            </a:fld>
            <a:endParaRPr lang="fr-FR"/>
          </a:p>
        </p:txBody>
      </p:sp>
      <p:sp>
        <p:nvSpPr>
          <p:cNvPr id="5" name="Espace réservé du pied de page 4">
            <a:extLst>
              <a:ext uri="{FF2B5EF4-FFF2-40B4-BE49-F238E27FC236}">
                <a16:creationId xmlns:a16="http://schemas.microsoft.com/office/drawing/2014/main" id="{7A61CA7D-D045-426B-B542-DDA948418EB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974202EA-FEB5-4AF8-8085-D64957A3BEA0}"/>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53588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D7824-411B-48E7-98D3-26B4874316C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4266089-8D1A-4811-93A0-5F823877417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7FF6451-2EC6-4EBD-9EBB-B6B382974AF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F49A741-330F-49D4-9103-BD1C97F94456}"/>
              </a:ext>
            </a:extLst>
          </p:cNvPr>
          <p:cNvSpPr>
            <a:spLocks noGrp="1"/>
          </p:cNvSpPr>
          <p:nvPr>
            <p:ph type="dt" sz="half" idx="10"/>
          </p:nvPr>
        </p:nvSpPr>
        <p:spPr/>
        <p:txBody>
          <a:bodyPr/>
          <a:lstStyle/>
          <a:p>
            <a:fld id="{D6E524E9-D138-4B0E-BA80-3FBCEEC3993C}" type="datetime1">
              <a:rPr lang="fr-FR" smtClean="0"/>
              <a:t>16/11/2023</a:t>
            </a:fld>
            <a:endParaRPr lang="fr-FR"/>
          </a:p>
        </p:txBody>
      </p:sp>
      <p:sp>
        <p:nvSpPr>
          <p:cNvPr id="6" name="Espace réservé du pied de page 5">
            <a:extLst>
              <a:ext uri="{FF2B5EF4-FFF2-40B4-BE49-F238E27FC236}">
                <a16:creationId xmlns:a16="http://schemas.microsoft.com/office/drawing/2014/main" id="{B7E4973F-78EE-4783-92DF-81B82EF4498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E98A1403-9966-4956-BA23-93DA1CECDE6D}"/>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129762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B013EA-D083-4765-B088-7706423409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3E89345-14EF-4060-A430-2F22A6B60D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02363E6-1B3D-49AA-8A5D-D651EA5CD71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269C2B2-E57B-428C-96DD-73B2078B7B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C2A80C4-ECF5-4405-BA2E-B7AA17124E3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0937921-E344-42D3-84BB-FA87E3427C2C}"/>
              </a:ext>
            </a:extLst>
          </p:cNvPr>
          <p:cNvSpPr>
            <a:spLocks noGrp="1"/>
          </p:cNvSpPr>
          <p:nvPr>
            <p:ph type="dt" sz="half" idx="10"/>
          </p:nvPr>
        </p:nvSpPr>
        <p:spPr/>
        <p:txBody>
          <a:bodyPr/>
          <a:lstStyle/>
          <a:p>
            <a:fld id="{29EDA484-E34C-4247-B468-95B3CA07D362}" type="datetime1">
              <a:rPr lang="fr-FR" smtClean="0"/>
              <a:t>16/11/2023</a:t>
            </a:fld>
            <a:endParaRPr lang="fr-FR"/>
          </a:p>
        </p:txBody>
      </p:sp>
      <p:sp>
        <p:nvSpPr>
          <p:cNvPr id="8" name="Espace réservé du pied de page 7">
            <a:extLst>
              <a:ext uri="{FF2B5EF4-FFF2-40B4-BE49-F238E27FC236}">
                <a16:creationId xmlns:a16="http://schemas.microsoft.com/office/drawing/2014/main" id="{507EF127-7378-406F-8089-630EB5564337}"/>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9" name="Espace réservé du numéro de diapositive 8">
            <a:extLst>
              <a:ext uri="{FF2B5EF4-FFF2-40B4-BE49-F238E27FC236}">
                <a16:creationId xmlns:a16="http://schemas.microsoft.com/office/drawing/2014/main" id="{BF0A8FB1-C83B-427D-AC7A-AC35BD25162A}"/>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2006488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7108BF-DED9-4C66-9250-74F48FC39F8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A4D04CB-C76D-4E5B-8E85-BDAAA118653E}"/>
              </a:ext>
            </a:extLst>
          </p:cNvPr>
          <p:cNvSpPr>
            <a:spLocks noGrp="1"/>
          </p:cNvSpPr>
          <p:nvPr>
            <p:ph type="dt" sz="half" idx="10"/>
          </p:nvPr>
        </p:nvSpPr>
        <p:spPr/>
        <p:txBody>
          <a:bodyPr/>
          <a:lstStyle/>
          <a:p>
            <a:fld id="{C63AD456-7E5F-4222-9A9E-1339A195BBA8}" type="datetime1">
              <a:rPr lang="fr-FR" smtClean="0"/>
              <a:t>16/11/2023</a:t>
            </a:fld>
            <a:endParaRPr lang="fr-FR"/>
          </a:p>
        </p:txBody>
      </p:sp>
      <p:sp>
        <p:nvSpPr>
          <p:cNvPr id="4" name="Espace réservé du pied de page 3">
            <a:extLst>
              <a:ext uri="{FF2B5EF4-FFF2-40B4-BE49-F238E27FC236}">
                <a16:creationId xmlns:a16="http://schemas.microsoft.com/office/drawing/2014/main" id="{D08FDCBE-7F08-406C-8AAD-CBD7E12F9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BEFDCF13-FA5E-4787-99A1-227CD78DBCE8}"/>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187042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2B59E21-FAF6-4B05-B955-78AE14BB886B}"/>
              </a:ext>
            </a:extLst>
          </p:cNvPr>
          <p:cNvSpPr>
            <a:spLocks noGrp="1"/>
          </p:cNvSpPr>
          <p:nvPr>
            <p:ph type="dt" sz="half" idx="10"/>
          </p:nvPr>
        </p:nvSpPr>
        <p:spPr/>
        <p:txBody>
          <a:bodyPr/>
          <a:lstStyle/>
          <a:p>
            <a:fld id="{D3820115-F0FA-4647-9F14-AEDDADF2CDDF}" type="datetime1">
              <a:rPr lang="fr-FR" smtClean="0"/>
              <a:t>16/11/2023</a:t>
            </a:fld>
            <a:endParaRPr lang="fr-FR"/>
          </a:p>
        </p:txBody>
      </p:sp>
      <p:sp>
        <p:nvSpPr>
          <p:cNvPr id="3" name="Espace réservé du pied de page 2">
            <a:extLst>
              <a:ext uri="{FF2B5EF4-FFF2-40B4-BE49-F238E27FC236}">
                <a16:creationId xmlns:a16="http://schemas.microsoft.com/office/drawing/2014/main" id="{FEC77C58-7EDD-41E6-A01E-74E9781E77E4}"/>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4" name="Espace réservé du numéro de diapositive 3">
            <a:extLst>
              <a:ext uri="{FF2B5EF4-FFF2-40B4-BE49-F238E27FC236}">
                <a16:creationId xmlns:a16="http://schemas.microsoft.com/office/drawing/2014/main" id="{DF3A0824-9DB7-4FED-AD7C-50369B5DDACE}"/>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222326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592A75-4413-425C-8084-1A221B83B33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181C174-A7E1-4649-BD39-240462FF6F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F0E5883-4EA1-4176-BB85-CD34BD147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3F14EF1-E6E9-4ACD-AD14-CADAE3B650C6}"/>
              </a:ext>
            </a:extLst>
          </p:cNvPr>
          <p:cNvSpPr>
            <a:spLocks noGrp="1"/>
          </p:cNvSpPr>
          <p:nvPr>
            <p:ph type="dt" sz="half" idx="10"/>
          </p:nvPr>
        </p:nvSpPr>
        <p:spPr/>
        <p:txBody>
          <a:bodyPr/>
          <a:lstStyle/>
          <a:p>
            <a:fld id="{5FBBB80B-EEF2-49CC-B0D8-4B23F5E75DD9}" type="datetime1">
              <a:rPr lang="fr-FR" smtClean="0"/>
              <a:t>16/11/2023</a:t>
            </a:fld>
            <a:endParaRPr lang="fr-FR"/>
          </a:p>
        </p:txBody>
      </p:sp>
      <p:sp>
        <p:nvSpPr>
          <p:cNvPr id="6" name="Espace réservé du pied de page 5">
            <a:extLst>
              <a:ext uri="{FF2B5EF4-FFF2-40B4-BE49-F238E27FC236}">
                <a16:creationId xmlns:a16="http://schemas.microsoft.com/office/drawing/2014/main" id="{7441A56C-BA14-4191-B67A-E09F02D095C3}"/>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A7263BFF-C866-4205-B2D9-EF652D892D8B}"/>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2354430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F266DA-FD56-4872-BF20-8BE6A6BA355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727E638-AC10-47C8-88A4-CEE3F9A43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24CE49D-67C4-43A9-AEDA-4DF6FFC1E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D479862-4FCE-440F-90C5-296067AA12AF}"/>
              </a:ext>
            </a:extLst>
          </p:cNvPr>
          <p:cNvSpPr>
            <a:spLocks noGrp="1"/>
          </p:cNvSpPr>
          <p:nvPr>
            <p:ph type="dt" sz="half" idx="10"/>
          </p:nvPr>
        </p:nvSpPr>
        <p:spPr/>
        <p:txBody>
          <a:bodyPr/>
          <a:lstStyle/>
          <a:p>
            <a:fld id="{FD7DEB7E-AD51-4767-BD66-CCA51D20B4DE}" type="datetime1">
              <a:rPr lang="fr-FR" smtClean="0"/>
              <a:t>16/11/2023</a:t>
            </a:fld>
            <a:endParaRPr lang="fr-FR"/>
          </a:p>
        </p:txBody>
      </p:sp>
      <p:sp>
        <p:nvSpPr>
          <p:cNvPr id="6" name="Espace réservé du pied de page 5">
            <a:extLst>
              <a:ext uri="{FF2B5EF4-FFF2-40B4-BE49-F238E27FC236}">
                <a16:creationId xmlns:a16="http://schemas.microsoft.com/office/drawing/2014/main" id="{F5CAB2A4-9ED9-4DAD-940B-24A91A1097C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A7F408D8-B3FC-49B1-BB13-B16485218CE4}"/>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30073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3270E2D-58DA-4C77-AAF2-D0C8705281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ED3755-213C-46E4-880F-6D8B3D0348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36AFC58-DD84-44EA-985A-CF0FD0394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149387-A4ED-4591-AB28-BB8A2EFF2F70}" type="datetime1">
              <a:rPr lang="fr-FR" smtClean="0"/>
              <a:t>16/11/2023</a:t>
            </a:fld>
            <a:endParaRPr lang="fr-FR"/>
          </a:p>
        </p:txBody>
      </p:sp>
      <p:sp>
        <p:nvSpPr>
          <p:cNvPr id="5" name="Espace réservé du pied de page 4">
            <a:extLst>
              <a:ext uri="{FF2B5EF4-FFF2-40B4-BE49-F238E27FC236}">
                <a16:creationId xmlns:a16="http://schemas.microsoft.com/office/drawing/2014/main" id="{F80F8C83-49E0-47BB-9F84-C7C30EA2C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F931C790-B178-41B6-863A-F7A39D10EB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82F94-2435-4CE9-9E19-C85AE8AA3B0C}" type="slidenum">
              <a:rPr lang="fr-FR" smtClean="0"/>
              <a:t>‹N°›</a:t>
            </a:fld>
            <a:endParaRPr lang="fr-FR"/>
          </a:p>
        </p:txBody>
      </p:sp>
    </p:spTree>
    <p:extLst>
      <p:ext uri="{BB962C8B-B14F-4D97-AF65-F5344CB8AC3E}">
        <p14:creationId xmlns:p14="http://schemas.microsoft.com/office/powerpoint/2010/main" val="2058193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cnil.fr/en/node/24408"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45.xml"/><Relationship Id="rId4" Type="http://schemas.openxmlformats.org/officeDocument/2006/relationships/slide" Target="slide2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1.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www.economie.gouv.fr/entreprises/reglement-general-sur-protection-des-donnees-rgpd"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6.png"/><Relationship Id="rId4" Type="http://schemas.openxmlformats.org/officeDocument/2006/relationships/image" Target="../media/image2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hyperlink" Target="https://www.letemps.ch/opinions/bernard-stiegler-toute-technologie-porteuse-pire-autant-meilleur"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 Target="slide18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www.futura-sciences.com/planete/questions-reponses/eco-consommation-empreinte-carbone-e-mail-10840/"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slide" Target="slide20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slide" Target="slide20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hyperlink" Target="https://www.wired.com/2008/06/pb-theory/"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hyperlink" Target="https://www.iesf.fr/offres/doc_inline_src/752/150731_Charte_ethique.pdf" TargetMode="External"/><Relationship Id="rId7" Type="http://schemas.openxmlformats.org/officeDocument/2006/relationships/hyperlink" Target="https://www.franceinter.fr/societe/qosmos-la-pme-habilitee-confidentiel-defense" TargetMode="External"/><Relationship Id="rId2" Type="http://schemas.openxmlformats.org/officeDocument/2006/relationships/hyperlink" Target="https://fr.wikipedia.org/wiki/Loi_relative_%C3%A0_la_transparence,_%C3%A0_la_lutte_contre_la_corruption_et_%C3%A0_la_modernisation_de_la_vie_%C3%A9conomique#:~:text=La%20loi%20relative%20%C3%A0%20la,grand%20nombre%20d'autres%20probl%C3%A9matiques" TargetMode="External"/><Relationship Id="rId1" Type="http://schemas.openxmlformats.org/officeDocument/2006/relationships/slideLayout" Target="../slideLayouts/slideLayout2.xml"/><Relationship Id="rId6" Type="http://schemas.openxmlformats.org/officeDocument/2006/relationships/hyperlink" Target="https://www.20minutes.fr/high-tech/2194931-20171230-lanceur-alerte-james-dunne-raconte-calvaire-vit-depuis-5-ans" TargetMode="External"/><Relationship Id="rId5" Type="http://schemas.openxmlformats.org/officeDocument/2006/relationships/hyperlink" Target="https://www.youtube.com/watch?v=fTnxL4i3_DM" TargetMode="External"/><Relationship Id="rId4" Type="http://schemas.openxmlformats.org/officeDocument/2006/relationships/hyperlink" Target="https://www.rfi.fr/fr/emission/20180825-dunne-james-citoyen-lanceur-alerte-qosmos"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233.xml"/><Relationship Id="rId5" Type="http://schemas.openxmlformats.org/officeDocument/2006/relationships/slide" Target="slide223.xml"/><Relationship Id="rId4" Type="http://schemas.openxmlformats.org/officeDocument/2006/relationships/slide" Target="slide2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slide" Target="slide118.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slide" Target="slide165.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8" Type="http://schemas.openxmlformats.org/officeDocument/2006/relationships/hyperlink" Target="https://fr.wikipedia.org/wiki/Domain_Name_System" TargetMode="External"/><Relationship Id="rId13" Type="http://schemas.openxmlformats.org/officeDocument/2006/relationships/hyperlink" Target="https://fr.wikipedia.org/wiki/NCSA_Mosaic" TargetMode="External"/><Relationship Id="rId3" Type="http://schemas.openxmlformats.org/officeDocument/2006/relationships/hyperlink" Target="https://fr.wikipedia.org/wiki/TCP/IP" TargetMode="External"/><Relationship Id="rId7" Type="http://schemas.openxmlformats.org/officeDocument/2006/relationships/hyperlink" Target="https://fr.wikipedia.org/wiki/Internet" TargetMode="External"/><Relationship Id="rId12" Type="http://schemas.openxmlformats.org/officeDocument/2006/relationships/hyperlink" Target="https://fr.wikipedia.org/wiki/Navigateur_web"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hyperlink" Target="https://fr.wikipedia.org/wiki/Usenet" TargetMode="External"/><Relationship Id="rId11" Type="http://schemas.openxmlformats.org/officeDocument/2006/relationships/hyperlink" Target="https://fr.wikipedia.org/wiki/Tim_Berners-Lee" TargetMode="External"/><Relationship Id="rId5" Type="http://schemas.openxmlformats.org/officeDocument/2006/relationships/hyperlink" Target="https://fr.wikipedia.org/wiki/Internet_Protocol" TargetMode="External"/><Relationship Id="rId10" Type="http://schemas.openxmlformats.org/officeDocument/2006/relationships/hyperlink" Target="https://fr.wikipedia.org/wiki/World_Wide_Web" TargetMode="External"/><Relationship Id="rId4" Type="http://schemas.openxmlformats.org/officeDocument/2006/relationships/hyperlink" Target="https://fr.wikipedia.org/wiki/Transmission_Control_Protocol" TargetMode="External"/><Relationship Id="rId9" Type="http://schemas.openxmlformats.org/officeDocument/2006/relationships/hyperlink" Target="https://fr.wikipedia.org/wiki/ARPANET" TargetMode="External"/><Relationship Id="rId14" Type="http://schemas.openxmlformats.org/officeDocument/2006/relationships/hyperlink" Target="https://fr.wikipedia.org/wiki/Bulle_Internet"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seuil.com/ouvrage/a-quoi-revent-les-algorithmes-dominique-cardon/9782021279962" TargetMode="External"/></Relationships>
</file>

<file path=ppt/slides/_rels/slide2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13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13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23.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2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15.xm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slide" Target="slide216.xml"/><Relationship Id="rId4" Type="http://schemas.openxmlformats.org/officeDocument/2006/relationships/slide" Target="slide2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lelivrescolaire.fr/page/6660286"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89.xml"/><Relationship Id="rId7" Type="http://schemas.openxmlformats.org/officeDocument/2006/relationships/slide" Target="slide10.xml"/><Relationship Id="rId2" Type="http://schemas.openxmlformats.org/officeDocument/2006/relationships/slide" Target="slide189.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173.xml"/><Relationship Id="rId10" Type="http://schemas.openxmlformats.org/officeDocument/2006/relationships/slide" Target="slide56.xml"/><Relationship Id="rId4" Type="http://schemas.openxmlformats.org/officeDocument/2006/relationships/slide" Target="slide131.xml"/><Relationship Id="rId9" Type="http://schemas.openxmlformats.org/officeDocument/2006/relationships/slide" Target="slide15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211.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212.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213.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hermes.hypotheses.org/5348"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4000" y="598107"/>
            <a:ext cx="9144000" cy="2387600"/>
          </a:xfrm>
        </p:spPr>
        <p:txBody>
          <a:bodyPr>
            <a:normAutofit/>
          </a:bodyPr>
          <a:lstStyle/>
          <a:p>
            <a:r>
              <a:rPr lang="fr-FR" spc="-240" dirty="0">
                <a:solidFill>
                  <a:schemeClr val="accent5">
                    <a:lumMod val="75000"/>
                  </a:schemeClr>
                </a:solidFill>
                <a:latin typeface="Gotham Medium" pitchFamily="50" charset="0"/>
                <a:cs typeface="Gotham Medium" pitchFamily="50" charset="0"/>
              </a:rPr>
              <a:t>Ethique et sciences</a:t>
            </a:r>
            <a:endParaRPr lang="fr-FR" dirty="0"/>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a:xfrm>
            <a:off x="962526" y="3429000"/>
            <a:ext cx="10089521" cy="2069432"/>
          </a:xfrm>
        </p:spPr>
        <p:txBody>
          <a:bodyPr>
            <a:normAutofit/>
          </a:bodyPr>
          <a:lstStyle/>
          <a:p>
            <a:pPr>
              <a:spcBef>
                <a:spcPts val="0"/>
              </a:spcBef>
            </a:pPr>
            <a:r>
              <a:rPr lang="fr-FR" sz="4700" dirty="0"/>
              <a:t>Séance 4</a:t>
            </a:r>
          </a:p>
          <a:p>
            <a:pPr>
              <a:spcBef>
                <a:spcPts val="0"/>
              </a:spcBef>
            </a:pPr>
            <a:r>
              <a:rPr lang="fr-FR" sz="3600" dirty="0"/>
              <a:t>Quelques enjeux éthico-politiques de la « révolution numérique »</a:t>
            </a:r>
          </a:p>
          <a:p>
            <a:pPr>
              <a:spcBef>
                <a:spcPts val="0"/>
              </a:spcBef>
            </a:pPr>
            <a:endParaRPr lang="fr-FR" sz="40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9978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10</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4126523"/>
            <a:ext cx="4378816" cy="1100559"/>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875763" y="5423913"/>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La surveillance numérique, dans les démocraties et les autres pays</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6895563" y="1339175"/>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745571" y="2855759"/>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21307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695538" y="5401550"/>
            <a:ext cx="4620699"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La privatisation des connaissances</a:t>
            </a:r>
          </a:p>
        </p:txBody>
      </p:sp>
      <p:sp>
        <p:nvSpPr>
          <p:cNvPr id="14" name="Bouton d’action : accueil 13">
            <a:hlinkClick r:id="" action="ppaction://hlinkshowjump?jump=firstslide" highlightClick="1"/>
            <a:extLst>
              <a:ext uri="{FF2B5EF4-FFF2-40B4-BE49-F238E27FC236}">
                <a16:creationId xmlns:a16="http://schemas.microsoft.com/office/drawing/2014/main" id="{1EE4D06B-807F-4C52-89C9-EAE1394ACABF}"/>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5756856" y="4010313"/>
            <a:ext cx="6229082"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b="1" dirty="0"/>
              <a:t>Les </a:t>
            </a:r>
            <a:r>
              <a:rPr lang="fr-FR" b="1" i="1" dirty="0"/>
              <a:t>fake news </a:t>
            </a:r>
            <a:r>
              <a:rPr lang="fr-FR" b="1" dirty="0"/>
              <a:t>et la désinformation vs l’approfondissement de l’espace public : les réseaux sociaux et la démocratie</a:t>
            </a:r>
          </a:p>
        </p:txBody>
      </p:sp>
      <p:sp>
        <p:nvSpPr>
          <p:cNvPr id="2" name="Espace réservé de la date 1">
            <a:extLst>
              <a:ext uri="{FF2B5EF4-FFF2-40B4-BE49-F238E27FC236}">
                <a16:creationId xmlns:a16="http://schemas.microsoft.com/office/drawing/2014/main" id="{862B57FC-65EC-4CDF-9A96-B60FE1EEE734}"/>
              </a:ext>
            </a:extLst>
          </p:cNvPr>
          <p:cNvSpPr>
            <a:spLocks noGrp="1"/>
          </p:cNvSpPr>
          <p:nvPr>
            <p:ph type="dt" sz="half" idx="10"/>
          </p:nvPr>
        </p:nvSpPr>
        <p:spPr/>
        <p:txBody>
          <a:bodyPr/>
          <a:lstStyle/>
          <a:p>
            <a:fld id="{53B94D1A-1089-41BE-93FE-7C7A797E5080}" type="datetime1">
              <a:rPr lang="fr-FR" smtClean="0"/>
              <a:t>16/11/2023</a:t>
            </a:fld>
            <a:endParaRPr lang="fr-FR"/>
          </a:p>
        </p:txBody>
      </p:sp>
    </p:spTree>
    <p:extLst>
      <p:ext uri="{BB962C8B-B14F-4D97-AF65-F5344CB8AC3E}">
        <p14:creationId xmlns:p14="http://schemas.microsoft.com/office/powerpoint/2010/main" val="374291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5850EAC-7800-4E19-95CB-0CFF17F6095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55E6A14-13B8-4A04-AEAF-5C39F68B6722}"/>
              </a:ext>
            </a:extLst>
          </p:cNvPr>
          <p:cNvSpPr>
            <a:spLocks noGrp="1"/>
          </p:cNvSpPr>
          <p:nvPr>
            <p:ph type="sldNum" sz="quarter" idx="12"/>
          </p:nvPr>
        </p:nvSpPr>
        <p:spPr/>
        <p:txBody>
          <a:bodyPr/>
          <a:lstStyle/>
          <a:p>
            <a:fld id="{E1E82F94-2435-4CE9-9E19-C85AE8AA3B0C}" type="slidenum">
              <a:rPr lang="fr-FR" smtClean="0"/>
              <a:t>100</a:t>
            </a:fld>
            <a:endParaRPr lang="fr-FR"/>
          </a:p>
        </p:txBody>
      </p:sp>
      <p:sp>
        <p:nvSpPr>
          <p:cNvPr id="6" name="Espace réservé du contenu 2">
            <a:extLst>
              <a:ext uri="{FF2B5EF4-FFF2-40B4-BE49-F238E27FC236}">
                <a16:creationId xmlns:a16="http://schemas.microsoft.com/office/drawing/2014/main" id="{B5F11E31-8763-48ED-85AC-EB5C5CEB618A}"/>
              </a:ext>
            </a:extLst>
          </p:cNvPr>
          <p:cNvSpPr txBox="1">
            <a:spLocks/>
          </p:cNvSpPr>
          <p:nvPr/>
        </p:nvSpPr>
        <p:spPr>
          <a:xfrm>
            <a:off x="770586" y="500644"/>
            <a:ext cx="10650828" cy="12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Les biais algorithmiques, reproducteurs des biais sociaux</a:t>
            </a:r>
          </a:p>
        </p:txBody>
      </p:sp>
      <p:sp>
        <p:nvSpPr>
          <p:cNvPr id="7" name="Titre 1">
            <a:extLst>
              <a:ext uri="{FF2B5EF4-FFF2-40B4-BE49-F238E27FC236}">
                <a16:creationId xmlns:a16="http://schemas.microsoft.com/office/drawing/2014/main" id="{035EA090-B205-419F-B4CA-556026589D26}"/>
              </a:ext>
            </a:extLst>
          </p:cNvPr>
          <p:cNvSpPr txBox="1">
            <a:spLocks/>
          </p:cNvSpPr>
          <p:nvPr/>
        </p:nvSpPr>
        <p:spPr>
          <a:xfrm>
            <a:off x="770586" y="2299685"/>
            <a:ext cx="10650828"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chemeClr val="accent1">
                    <a:lumMod val="20000"/>
                    <a:lumOff val="80000"/>
                  </a:schemeClr>
                </a:solidFill>
                <a:latin typeface="Gotham Medium" pitchFamily="50" charset="0"/>
                <a:cs typeface="Gotham Medium" pitchFamily="50" charset="0"/>
              </a:rPr>
              <a:t>Les biais algorithmiques et les biais sociaux</a:t>
            </a:r>
            <a:endParaRPr lang="fr-FR" sz="3600" dirty="0">
              <a:solidFill>
                <a:schemeClr val="accent1">
                  <a:lumMod val="20000"/>
                  <a:lumOff val="80000"/>
                </a:schemeClr>
              </a:solidFill>
            </a:endParaRPr>
          </a:p>
        </p:txBody>
      </p:sp>
      <p:sp>
        <p:nvSpPr>
          <p:cNvPr id="8" name="Titre 1">
            <a:extLst>
              <a:ext uri="{FF2B5EF4-FFF2-40B4-BE49-F238E27FC236}">
                <a16:creationId xmlns:a16="http://schemas.microsoft.com/office/drawing/2014/main" id="{FB9D403B-4A25-423C-9589-A17AA7002EDD}"/>
              </a:ext>
            </a:extLst>
          </p:cNvPr>
          <p:cNvSpPr txBox="1">
            <a:spLocks/>
          </p:cNvSpPr>
          <p:nvPr/>
        </p:nvSpPr>
        <p:spPr>
          <a:xfrm>
            <a:off x="770587" y="3261574"/>
            <a:ext cx="10650827"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rgbClr val="0070C0"/>
                </a:solidFill>
                <a:latin typeface="Gotham Medium" pitchFamily="50" charset="0"/>
                <a:cs typeface="Gotham Medium" pitchFamily="50" charset="0"/>
              </a:rPr>
              <a:t>Prévenir les biais algorithmiques</a:t>
            </a:r>
            <a:endParaRPr lang="fr-FR" sz="3600" dirty="0">
              <a:solidFill>
                <a:srgbClr val="0070C0"/>
              </a:solidFill>
            </a:endParaRPr>
          </a:p>
        </p:txBody>
      </p:sp>
      <p:sp>
        <p:nvSpPr>
          <p:cNvPr id="2" name="Rectangle 1">
            <a:extLst>
              <a:ext uri="{FF2B5EF4-FFF2-40B4-BE49-F238E27FC236}">
                <a16:creationId xmlns:a16="http://schemas.microsoft.com/office/drawing/2014/main" id="{1FB0B6FC-4806-41B1-A690-1909D9C005E1}"/>
              </a:ext>
            </a:extLst>
          </p:cNvPr>
          <p:cNvSpPr/>
          <p:nvPr/>
        </p:nvSpPr>
        <p:spPr>
          <a:xfrm>
            <a:off x="1506828" y="3145455"/>
            <a:ext cx="9633397" cy="8886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AC52DF58-83B8-4564-9775-1552853E2D25}"/>
              </a:ext>
            </a:extLst>
          </p:cNvPr>
          <p:cNvSpPr/>
          <p:nvPr/>
        </p:nvSpPr>
        <p:spPr>
          <a:xfrm>
            <a:off x="770586" y="3145455"/>
            <a:ext cx="736242" cy="88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a:extLst>
              <a:ext uri="{FF2B5EF4-FFF2-40B4-BE49-F238E27FC236}">
                <a16:creationId xmlns:a16="http://schemas.microsoft.com/office/drawing/2014/main" id="{B5E20B6E-AA35-4ECF-9D05-8EDAE10E7C5F}"/>
              </a:ext>
            </a:extLst>
          </p:cNvPr>
          <p:cNvSpPr>
            <a:spLocks noGrp="1"/>
          </p:cNvSpPr>
          <p:nvPr>
            <p:ph type="dt" sz="half" idx="10"/>
          </p:nvPr>
        </p:nvSpPr>
        <p:spPr/>
        <p:txBody>
          <a:bodyPr/>
          <a:lstStyle/>
          <a:p>
            <a:fld id="{84656316-79F5-43EB-B631-2DBE2C196559}" type="datetime1">
              <a:rPr lang="fr-FR" smtClean="0"/>
              <a:t>16/11/2023</a:t>
            </a:fld>
            <a:endParaRPr lang="fr-FR"/>
          </a:p>
        </p:txBody>
      </p:sp>
    </p:spTree>
    <p:extLst>
      <p:ext uri="{BB962C8B-B14F-4D97-AF65-F5344CB8AC3E}">
        <p14:creationId xmlns:p14="http://schemas.microsoft.com/office/powerpoint/2010/main" val="1396792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91"/>
          <p:cNvSpPr txBox="1">
            <a:spLocks noGrp="1"/>
          </p:cNvSpPr>
          <p:nvPr>
            <p:ph type="title"/>
          </p:nvPr>
        </p:nvSpPr>
        <p:spPr>
          <a:xfrm>
            <a:off x="838200" y="71683"/>
            <a:ext cx="10515600" cy="114129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Prévenir les biais algorithmiques</a:t>
            </a:r>
            <a:endParaRPr/>
          </a:p>
        </p:txBody>
      </p:sp>
      <p:sp>
        <p:nvSpPr>
          <p:cNvPr id="806" name="Google Shape;806;p91"/>
          <p:cNvSpPr txBox="1">
            <a:spLocks noGrp="1"/>
          </p:cNvSpPr>
          <p:nvPr>
            <p:ph type="body" idx="1"/>
          </p:nvPr>
        </p:nvSpPr>
        <p:spPr>
          <a:xfrm>
            <a:off x="378177" y="1460377"/>
            <a:ext cx="11435645" cy="507853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fr-FR" dirty="0"/>
              <a:t>Les biais les plus pernicieux, plus difficiles à rectifier avec </a:t>
            </a:r>
            <a:r>
              <a:rPr lang="fr-FR" b="1" dirty="0"/>
              <a:t>l’apprentissage profond</a:t>
            </a:r>
            <a:r>
              <a:rPr lang="fr-FR" dirty="0"/>
              <a:t>, ce qui peut nécessiter d’abandonner un algorithme qu’on ne peut pas corriger.</a:t>
            </a:r>
            <a:endParaRPr dirty="0"/>
          </a:p>
          <a:p>
            <a:pPr marL="228600" lvl="0" indent="-228600" algn="l" rtl="0">
              <a:lnSpc>
                <a:spcPct val="90000"/>
              </a:lnSpc>
              <a:spcBef>
                <a:spcPts val="1000"/>
              </a:spcBef>
              <a:spcAft>
                <a:spcPts val="0"/>
              </a:spcAft>
              <a:buClr>
                <a:schemeClr val="dk1"/>
              </a:buClr>
              <a:buSzPts val="2400"/>
              <a:buChar char="•"/>
            </a:pPr>
            <a:r>
              <a:rPr lang="fr-FR" dirty="0"/>
              <a:t>L’importance de </a:t>
            </a:r>
            <a:r>
              <a:rPr lang="fr-FR" b="1" dirty="0"/>
              <a:t>l’audit des algorithmes et du débat public</a:t>
            </a:r>
            <a:r>
              <a:rPr lang="fr-FR" dirty="0"/>
              <a:t>.</a:t>
            </a:r>
            <a:endParaRPr dirty="0"/>
          </a:p>
          <a:p>
            <a:pPr marL="685800" lvl="1" indent="-228600" algn="l" rtl="0">
              <a:lnSpc>
                <a:spcPct val="90000"/>
              </a:lnSpc>
              <a:spcBef>
                <a:spcPts val="500"/>
              </a:spcBef>
              <a:spcAft>
                <a:spcPts val="0"/>
              </a:spcAft>
              <a:buClr>
                <a:schemeClr val="dk1"/>
              </a:buClr>
              <a:buSzPts val="2400"/>
              <a:buFont typeface="Calibri"/>
              <a:buChar char="­"/>
            </a:pPr>
            <a:r>
              <a:rPr lang="fr-FR" sz="2800" dirty="0"/>
              <a:t>Importance de la « </a:t>
            </a:r>
            <a:r>
              <a:rPr lang="fr-FR" sz="2800" b="1" dirty="0"/>
              <a:t>loyauté »</a:t>
            </a:r>
            <a:r>
              <a:rPr lang="fr-FR" sz="2800" dirty="0"/>
              <a:t> (</a:t>
            </a:r>
            <a:r>
              <a:rPr lang="fr-FR" sz="2800" i="1" dirty="0" err="1"/>
              <a:t>fairness</a:t>
            </a:r>
            <a:r>
              <a:rPr lang="fr-FR" sz="2800" dirty="0"/>
              <a:t>) du service sous-tendu par l’algorithme, c’est-à-dire d’une présentation honnête de ce qu’il fait.</a:t>
            </a:r>
            <a:endParaRPr sz="2800" dirty="0"/>
          </a:p>
          <a:p>
            <a:pPr marL="685800" lvl="1" indent="-228600" algn="l" rtl="0">
              <a:lnSpc>
                <a:spcPct val="90000"/>
              </a:lnSpc>
              <a:spcBef>
                <a:spcPts val="500"/>
              </a:spcBef>
              <a:spcAft>
                <a:spcPts val="0"/>
              </a:spcAft>
              <a:buClr>
                <a:schemeClr val="dk1"/>
              </a:buClr>
              <a:buSzPts val="2400"/>
              <a:buFont typeface="Calibri"/>
              <a:buChar char="­"/>
            </a:pPr>
            <a:r>
              <a:rPr lang="fr-FR" sz="2800" dirty="0"/>
              <a:t>Le nouveau </a:t>
            </a:r>
            <a:r>
              <a:rPr lang="fr-FR" sz="2800" b="1" dirty="0"/>
              <a:t>RGPD</a:t>
            </a:r>
            <a:r>
              <a:rPr lang="fr-FR" sz="2800" dirty="0"/>
              <a:t> (règlement général sur la protection des donnée) exige l’« </a:t>
            </a:r>
            <a:r>
              <a:rPr lang="fr-FR" sz="2800" b="1" dirty="0"/>
              <a:t>explicabilité</a:t>
            </a:r>
            <a:r>
              <a:rPr lang="fr-FR" sz="2800" dirty="0"/>
              <a:t> des décisions algorithmiques », qu’on ne doit pas confondre avec la « </a:t>
            </a:r>
            <a:r>
              <a:rPr lang="fr-FR" sz="2800" b="1" dirty="0"/>
              <a:t>transparence</a:t>
            </a:r>
            <a:r>
              <a:rPr lang="fr-FR" sz="2800" dirty="0"/>
              <a:t> ». </a:t>
            </a:r>
            <a:endParaRPr sz="2800" dirty="0"/>
          </a:p>
          <a:p>
            <a:pPr marL="228600" lvl="0" indent="-76200" algn="l" rtl="0">
              <a:lnSpc>
                <a:spcPct val="90000"/>
              </a:lnSpc>
              <a:spcBef>
                <a:spcPts val="1000"/>
              </a:spcBef>
              <a:spcAft>
                <a:spcPts val="0"/>
              </a:spcAft>
              <a:buClr>
                <a:schemeClr val="dk1"/>
              </a:buClr>
              <a:buSzPts val="2400"/>
              <a:buNone/>
            </a:pPr>
            <a:endParaRPr dirty="0"/>
          </a:p>
        </p:txBody>
      </p:sp>
      <p:sp>
        <p:nvSpPr>
          <p:cNvPr id="807" name="Google Shape;807;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08" name="Google Shape;808;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101</a:t>
            </a:fld>
            <a:endParaRPr/>
          </a:p>
        </p:txBody>
      </p:sp>
      <p:sp>
        <p:nvSpPr>
          <p:cNvPr id="2" name="Espace réservé de la date 1">
            <a:extLst>
              <a:ext uri="{FF2B5EF4-FFF2-40B4-BE49-F238E27FC236}">
                <a16:creationId xmlns:a16="http://schemas.microsoft.com/office/drawing/2014/main" id="{BF6B8563-2FBF-4B11-BBF5-28DA8A853963}"/>
              </a:ext>
            </a:extLst>
          </p:cNvPr>
          <p:cNvSpPr>
            <a:spLocks noGrp="1"/>
          </p:cNvSpPr>
          <p:nvPr>
            <p:ph type="dt" sz="half" idx="10"/>
          </p:nvPr>
        </p:nvSpPr>
        <p:spPr/>
        <p:txBody>
          <a:bodyPr/>
          <a:lstStyle/>
          <a:p>
            <a:fld id="{79AB9A5E-6D80-4426-A1E0-240EBA051740}" type="datetime1">
              <a:rPr lang="fr-FR" smtClean="0"/>
              <a:t>16/11/2023</a:t>
            </a:fld>
            <a:endParaRPr lang="fr-FR"/>
          </a:p>
        </p:txBody>
      </p:sp>
    </p:spTree>
    <p:extLst>
      <p:ext uri="{BB962C8B-B14F-4D97-AF65-F5344CB8AC3E}">
        <p14:creationId xmlns:p14="http://schemas.microsoft.com/office/powerpoint/2010/main" val="28540904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6" name="Google Shape;806;p91"/>
          <p:cNvSpPr txBox="1">
            <a:spLocks noGrp="1"/>
          </p:cNvSpPr>
          <p:nvPr>
            <p:ph type="body" idx="1"/>
          </p:nvPr>
        </p:nvSpPr>
        <p:spPr>
          <a:xfrm>
            <a:off x="378177" y="1105435"/>
            <a:ext cx="11435645" cy="5078535"/>
          </a:xfrm>
          <a:prstGeom prst="rect">
            <a:avLst/>
          </a:prstGeom>
          <a:noFill/>
          <a:ln>
            <a:noFill/>
          </a:ln>
        </p:spPr>
        <p:txBody>
          <a:bodyPr spcFirstLastPara="1" wrap="square" lIns="91425" tIns="45700" rIns="91425" bIns="45700" anchor="t" anchorCtr="0">
            <a:noAutofit/>
          </a:bodyPr>
          <a:lstStyle/>
          <a:p>
            <a:pPr marL="914400" lvl="2" indent="0" algn="l" rtl="0">
              <a:lnSpc>
                <a:spcPct val="90000"/>
              </a:lnSpc>
              <a:spcBef>
                <a:spcPts val="500"/>
              </a:spcBef>
              <a:spcAft>
                <a:spcPts val="0"/>
              </a:spcAft>
              <a:buClr>
                <a:srgbClr val="0070C0"/>
              </a:buClr>
              <a:buSzPts val="2400"/>
              <a:buNone/>
            </a:pPr>
            <a:r>
              <a:rPr lang="fr-FR" sz="2800" dirty="0">
                <a:solidFill>
                  <a:srgbClr val="0070C0"/>
                </a:solidFill>
              </a:rPr>
              <a:t>« L’explicabilité des algorithmes regroupe l’ensemble des méthodes de calcul qui extraient une partie ou la totalité du fonctionnement logique de l’algorithme. […] On applique les méthodes d’explicabilité avant l’entraînement, pendant l’entraînement ou après, une fois que l’algorithme est utilisé »</a:t>
            </a:r>
            <a:endParaRPr sz="2800" dirty="0"/>
          </a:p>
          <a:p>
            <a:pPr marL="685800" lvl="1" indent="-228600" algn="l" rtl="0">
              <a:lnSpc>
                <a:spcPct val="90000"/>
              </a:lnSpc>
              <a:spcBef>
                <a:spcPts val="500"/>
              </a:spcBef>
              <a:spcAft>
                <a:spcPts val="0"/>
              </a:spcAft>
              <a:buClr>
                <a:schemeClr val="dk1"/>
              </a:buClr>
              <a:buSzPts val="2400"/>
              <a:buFont typeface="Calibri"/>
              <a:buChar char="­"/>
            </a:pPr>
            <a:r>
              <a:rPr lang="fr-FR" sz="2800" dirty="0"/>
              <a:t>Importance de la </a:t>
            </a:r>
            <a:r>
              <a:rPr lang="fr-FR" sz="2800" b="1" dirty="0"/>
              <a:t>rétro-ingénierie</a:t>
            </a:r>
            <a:r>
              <a:rPr lang="fr-FR" sz="2800" dirty="0"/>
              <a:t>, du rôle des ONG.</a:t>
            </a:r>
            <a:endParaRPr sz="2800" dirty="0"/>
          </a:p>
          <a:p>
            <a:pPr marL="685800" lvl="1" indent="-228600" algn="l" rtl="0">
              <a:lnSpc>
                <a:spcPct val="90000"/>
              </a:lnSpc>
              <a:spcBef>
                <a:spcPts val="500"/>
              </a:spcBef>
              <a:spcAft>
                <a:spcPts val="0"/>
              </a:spcAft>
              <a:buClr>
                <a:schemeClr val="dk1"/>
              </a:buClr>
              <a:buSzPts val="2400"/>
              <a:buFont typeface="Calibri"/>
              <a:buChar char="­"/>
            </a:pPr>
            <a:r>
              <a:rPr lang="fr-FR" sz="2800" dirty="0"/>
              <a:t>Vérification de </a:t>
            </a:r>
            <a:r>
              <a:rPr lang="fr-FR" sz="2800" b="1" dirty="0"/>
              <a:t>l’intégrité des données</a:t>
            </a:r>
            <a:r>
              <a:rPr lang="fr-FR" sz="2800" dirty="0"/>
              <a:t>, pour vérifier qu’elles ne reflètent pas un historique de préjugés sociaux, raciaux, etc.</a:t>
            </a:r>
            <a:endParaRPr sz="2800" dirty="0"/>
          </a:p>
          <a:p>
            <a:pPr marL="228600" lvl="0" indent="-76200" algn="l" rtl="0">
              <a:lnSpc>
                <a:spcPct val="90000"/>
              </a:lnSpc>
              <a:spcBef>
                <a:spcPts val="1000"/>
              </a:spcBef>
              <a:spcAft>
                <a:spcPts val="0"/>
              </a:spcAft>
              <a:buClr>
                <a:schemeClr val="dk1"/>
              </a:buClr>
              <a:buSzPts val="2400"/>
              <a:buNone/>
            </a:pPr>
            <a:endParaRPr dirty="0"/>
          </a:p>
        </p:txBody>
      </p:sp>
      <p:sp>
        <p:nvSpPr>
          <p:cNvPr id="807" name="Google Shape;807;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08" name="Google Shape;808;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102</a:t>
            </a:fld>
            <a:endParaRPr/>
          </a:p>
        </p:txBody>
      </p:sp>
      <p:sp>
        <p:nvSpPr>
          <p:cNvPr id="4" name="Espace réservé de la date 3">
            <a:extLst>
              <a:ext uri="{FF2B5EF4-FFF2-40B4-BE49-F238E27FC236}">
                <a16:creationId xmlns:a16="http://schemas.microsoft.com/office/drawing/2014/main" id="{9E69009F-2E70-42F6-96EB-83C449C321D8}"/>
              </a:ext>
            </a:extLst>
          </p:cNvPr>
          <p:cNvSpPr>
            <a:spLocks noGrp="1"/>
          </p:cNvSpPr>
          <p:nvPr>
            <p:ph type="dt" sz="half" idx="10"/>
          </p:nvPr>
        </p:nvSpPr>
        <p:spPr/>
        <p:txBody>
          <a:bodyPr/>
          <a:lstStyle/>
          <a:p>
            <a:fld id="{9EA2A81A-1641-4A54-8F65-A9AE51068665}" type="datetime1">
              <a:rPr lang="fr-FR" smtClean="0"/>
              <a:t>16/11/2023</a:t>
            </a:fld>
            <a:endParaRPr lang="fr-FR"/>
          </a:p>
        </p:txBody>
      </p:sp>
    </p:spTree>
    <p:extLst>
      <p:ext uri="{BB962C8B-B14F-4D97-AF65-F5344CB8AC3E}">
        <p14:creationId xmlns:p14="http://schemas.microsoft.com/office/powerpoint/2010/main" val="17039149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92"/>
          <p:cNvSpPr txBox="1">
            <a:spLocks noGrp="1"/>
          </p:cNvSpPr>
          <p:nvPr>
            <p:ph type="body" idx="1"/>
          </p:nvPr>
        </p:nvSpPr>
        <p:spPr>
          <a:xfrm>
            <a:off x="398584" y="814176"/>
            <a:ext cx="11394831" cy="4530726"/>
          </a:xfrm>
          <a:prstGeom prst="rect">
            <a:avLst/>
          </a:prstGeom>
          <a:noFill/>
          <a:ln>
            <a:noFill/>
          </a:ln>
        </p:spPr>
        <p:txBody>
          <a:bodyPr spcFirstLastPara="1" wrap="square" lIns="91425" tIns="45700" rIns="91425" bIns="45700" anchor="t" anchorCtr="0">
            <a:noAutofit/>
          </a:bodyPr>
          <a:lstStyle/>
          <a:p>
            <a:pPr marL="685800" lvl="1" indent="-228600" algn="l" rtl="0">
              <a:lnSpc>
                <a:spcPct val="80000"/>
              </a:lnSpc>
              <a:spcBef>
                <a:spcPts val="0"/>
              </a:spcBef>
              <a:spcAft>
                <a:spcPts val="0"/>
              </a:spcAft>
              <a:buClr>
                <a:schemeClr val="dk1"/>
              </a:buClr>
              <a:buSzPts val="2400"/>
              <a:buFont typeface="Calibri"/>
              <a:buChar char="­"/>
            </a:pPr>
            <a:r>
              <a:rPr lang="fr-FR" sz="2800" b="1" dirty="0"/>
              <a:t>Attention à la définition du critère de « succès » de l’algorithme</a:t>
            </a:r>
            <a:r>
              <a:rPr lang="fr-FR" sz="2800" dirty="0"/>
              <a:t>, qui peut également encoder un préjugé.</a:t>
            </a:r>
          </a:p>
          <a:p>
            <a:pPr marL="685800" lvl="1" indent="-228600" algn="l" rtl="0">
              <a:lnSpc>
                <a:spcPct val="80000"/>
              </a:lnSpc>
              <a:spcBef>
                <a:spcPts val="0"/>
              </a:spcBef>
              <a:spcAft>
                <a:spcPts val="0"/>
              </a:spcAft>
              <a:buClr>
                <a:schemeClr val="dk1"/>
              </a:buClr>
              <a:buSzPts val="2400"/>
              <a:buFont typeface="Calibri"/>
              <a:buChar char="­"/>
            </a:pPr>
            <a:endParaRPr sz="2800" dirty="0"/>
          </a:p>
          <a:p>
            <a:pPr marL="685800" lvl="1" indent="-228600" algn="l" rtl="0">
              <a:lnSpc>
                <a:spcPct val="80000"/>
              </a:lnSpc>
              <a:spcBef>
                <a:spcPts val="1000"/>
              </a:spcBef>
              <a:spcAft>
                <a:spcPts val="0"/>
              </a:spcAft>
              <a:buClr>
                <a:schemeClr val="dk1"/>
              </a:buClr>
              <a:buSzPts val="2400"/>
              <a:buFont typeface="Calibri"/>
              <a:buChar char="­"/>
            </a:pPr>
            <a:r>
              <a:rPr lang="fr-FR" sz="2800" dirty="0"/>
              <a:t>Il faut donc, avec les algorithmes, faire l’équivalent des procédures de recrutement à l’aveugle.  La pertinence du modèle doit être prise en compte, </a:t>
            </a:r>
            <a:r>
              <a:rPr lang="fr-FR" sz="2800" b="1" dirty="0"/>
              <a:t>en confrontant son résultat à la réalité empirique </a:t>
            </a:r>
            <a:r>
              <a:rPr lang="fr-FR" sz="2800" dirty="0"/>
              <a:t>– ce qui met immédiatement en échec l’algorithme du « modèle de la valeur ajoutée » utilisé dans le domaine de l’enseignement.</a:t>
            </a:r>
          </a:p>
          <a:p>
            <a:pPr marL="685800" lvl="1" indent="-228600" algn="l" rtl="0">
              <a:lnSpc>
                <a:spcPct val="80000"/>
              </a:lnSpc>
              <a:spcBef>
                <a:spcPts val="1000"/>
              </a:spcBef>
              <a:spcAft>
                <a:spcPts val="0"/>
              </a:spcAft>
              <a:buClr>
                <a:schemeClr val="dk1"/>
              </a:buClr>
              <a:buSzPts val="2400"/>
              <a:buFont typeface="Calibri"/>
              <a:buChar char="­"/>
            </a:pPr>
            <a:endParaRPr sz="2800" dirty="0"/>
          </a:p>
          <a:p>
            <a:pPr marL="685800" lvl="1" indent="-228600" algn="l" rtl="0">
              <a:lnSpc>
                <a:spcPct val="80000"/>
              </a:lnSpc>
              <a:spcBef>
                <a:spcPts val="1000"/>
              </a:spcBef>
              <a:spcAft>
                <a:spcPts val="0"/>
              </a:spcAft>
              <a:buClr>
                <a:schemeClr val="dk1"/>
              </a:buClr>
              <a:buSzPts val="2400"/>
              <a:buFont typeface="Calibri"/>
              <a:buChar char="­"/>
            </a:pPr>
            <a:r>
              <a:rPr lang="fr-FR" sz="2800" b="1" dirty="0"/>
              <a:t>Les effets à long-terme et boucles de rétroaction doivent être pris en compt</a:t>
            </a:r>
            <a:r>
              <a:rPr lang="fr-FR" sz="2800" dirty="0"/>
              <a:t>e. Ce sont les boucles de rétroaction qui expliquent les effets de biais dans la prise en compte de l’information sur Facebook, du fait que nous prenions connaissance que des publications de nos « amis ».</a:t>
            </a:r>
            <a:endParaRPr sz="2800" dirty="0"/>
          </a:p>
          <a:p>
            <a:pPr marL="228600" lvl="0" indent="-76200" algn="l" rtl="0">
              <a:lnSpc>
                <a:spcPct val="80000"/>
              </a:lnSpc>
              <a:spcBef>
                <a:spcPts val="1000"/>
              </a:spcBef>
              <a:spcAft>
                <a:spcPts val="0"/>
              </a:spcAft>
              <a:buClr>
                <a:schemeClr val="dk1"/>
              </a:buClr>
              <a:buSzPts val="2400"/>
              <a:buNone/>
            </a:pPr>
            <a:endParaRPr sz="2400" dirty="0"/>
          </a:p>
        </p:txBody>
      </p:sp>
      <p:sp>
        <p:nvSpPr>
          <p:cNvPr id="816" name="Google Shape;816;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17" name="Google Shape;817;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103</a:t>
            </a:fld>
            <a:endParaRPr/>
          </a:p>
        </p:txBody>
      </p:sp>
      <p:sp>
        <p:nvSpPr>
          <p:cNvPr id="4" name="Espace réservé de la date 3">
            <a:extLst>
              <a:ext uri="{FF2B5EF4-FFF2-40B4-BE49-F238E27FC236}">
                <a16:creationId xmlns:a16="http://schemas.microsoft.com/office/drawing/2014/main" id="{A5FBE6E4-78E1-4AD9-96E5-F0DE2DD149D5}"/>
              </a:ext>
            </a:extLst>
          </p:cNvPr>
          <p:cNvSpPr>
            <a:spLocks noGrp="1"/>
          </p:cNvSpPr>
          <p:nvPr>
            <p:ph type="dt" sz="half" idx="10"/>
          </p:nvPr>
        </p:nvSpPr>
        <p:spPr/>
        <p:txBody>
          <a:bodyPr/>
          <a:lstStyle/>
          <a:p>
            <a:fld id="{40C66A10-D7EB-401B-B215-1762DBB08C4E}" type="datetime1">
              <a:rPr lang="fr-FR" smtClean="0"/>
              <a:t>16/11/2023</a:t>
            </a:fld>
            <a:endParaRPr lang="fr-FR"/>
          </a:p>
        </p:txBody>
      </p:sp>
    </p:spTree>
    <p:extLst>
      <p:ext uri="{BB962C8B-B14F-4D97-AF65-F5344CB8AC3E}">
        <p14:creationId xmlns:p14="http://schemas.microsoft.com/office/powerpoint/2010/main" val="15538730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92"/>
          <p:cNvSpPr txBox="1">
            <a:spLocks noGrp="1"/>
          </p:cNvSpPr>
          <p:nvPr>
            <p:ph type="body" idx="1"/>
          </p:nvPr>
        </p:nvSpPr>
        <p:spPr>
          <a:xfrm>
            <a:off x="398584" y="2372519"/>
            <a:ext cx="11394831" cy="1220686"/>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1000"/>
              </a:spcBef>
              <a:spcAft>
                <a:spcPts val="0"/>
              </a:spcAft>
              <a:buClr>
                <a:schemeClr val="dk1"/>
              </a:buClr>
              <a:buSzPts val="2400"/>
              <a:buNone/>
            </a:pPr>
            <a:r>
              <a:rPr lang="fr-FR" dirty="0">
                <a:solidFill>
                  <a:srgbClr val="0070C0"/>
                </a:solidFill>
                <a:sym typeface="Wingdings" panose="05000000000000000000" pitchFamily="2" charset="2"/>
              </a:rPr>
              <a:t> </a:t>
            </a:r>
            <a:r>
              <a:rPr lang="fr-FR" dirty="0">
                <a:solidFill>
                  <a:srgbClr val="0070C0"/>
                </a:solidFill>
              </a:rPr>
              <a:t>Les </a:t>
            </a:r>
            <a:r>
              <a:rPr lang="fr-FR" i="1" dirty="0">
                <a:solidFill>
                  <a:srgbClr val="0070C0"/>
                </a:solidFill>
              </a:rPr>
              <a:t>data </a:t>
            </a:r>
            <a:r>
              <a:rPr lang="fr-FR" i="1" dirty="0" err="1">
                <a:solidFill>
                  <a:srgbClr val="0070C0"/>
                </a:solidFill>
              </a:rPr>
              <a:t>scientists</a:t>
            </a:r>
            <a:r>
              <a:rPr lang="fr-FR" dirty="0">
                <a:solidFill>
                  <a:srgbClr val="0070C0"/>
                </a:solidFill>
              </a:rPr>
              <a:t> ne doivent pas être les juges de l’équité, les « arbitres de la vérité », mais des traducteurs des discussions d’ordre éthique dans la société à plus grande échelle.</a:t>
            </a:r>
            <a:endParaRPr dirty="0">
              <a:solidFill>
                <a:srgbClr val="0070C0"/>
              </a:solidFill>
            </a:endParaRPr>
          </a:p>
          <a:p>
            <a:pPr marL="228600" lvl="0" indent="-76200" algn="ctr" rtl="0">
              <a:lnSpc>
                <a:spcPct val="80000"/>
              </a:lnSpc>
              <a:spcBef>
                <a:spcPts val="1000"/>
              </a:spcBef>
              <a:spcAft>
                <a:spcPts val="0"/>
              </a:spcAft>
              <a:buClr>
                <a:schemeClr val="dk1"/>
              </a:buClr>
              <a:buSzPts val="2400"/>
              <a:buNone/>
            </a:pPr>
            <a:endParaRPr dirty="0">
              <a:solidFill>
                <a:srgbClr val="0070C0"/>
              </a:solidFill>
            </a:endParaRPr>
          </a:p>
        </p:txBody>
      </p:sp>
      <p:sp>
        <p:nvSpPr>
          <p:cNvPr id="816" name="Google Shape;816;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17" name="Google Shape;817;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104</a:t>
            </a:fld>
            <a:endParaRPr/>
          </a:p>
        </p:txBody>
      </p:sp>
      <p:sp>
        <p:nvSpPr>
          <p:cNvPr id="4" name="Espace réservé de la date 3">
            <a:extLst>
              <a:ext uri="{FF2B5EF4-FFF2-40B4-BE49-F238E27FC236}">
                <a16:creationId xmlns:a16="http://schemas.microsoft.com/office/drawing/2014/main" id="{F26C92AB-D190-438B-969E-74C33C18C533}"/>
              </a:ext>
            </a:extLst>
          </p:cNvPr>
          <p:cNvSpPr>
            <a:spLocks noGrp="1"/>
          </p:cNvSpPr>
          <p:nvPr>
            <p:ph type="dt" sz="half" idx="10"/>
          </p:nvPr>
        </p:nvSpPr>
        <p:spPr/>
        <p:txBody>
          <a:bodyPr/>
          <a:lstStyle/>
          <a:p>
            <a:fld id="{B8FCEB9B-C874-48F6-A1B2-2DD260ADDA9E}" type="datetime1">
              <a:rPr lang="fr-FR" smtClean="0"/>
              <a:t>16/11/2023</a:t>
            </a:fld>
            <a:endParaRPr lang="fr-FR"/>
          </a:p>
        </p:txBody>
      </p:sp>
    </p:spTree>
    <p:extLst>
      <p:ext uri="{BB962C8B-B14F-4D97-AF65-F5344CB8AC3E}">
        <p14:creationId xmlns:p14="http://schemas.microsoft.com/office/powerpoint/2010/main" val="33578589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3"/>
          <p:cNvSpPr txBox="1">
            <a:spLocks noGrp="1"/>
          </p:cNvSpPr>
          <p:nvPr>
            <p:ph type="title"/>
          </p:nvPr>
        </p:nvSpPr>
        <p:spPr>
          <a:xfrm>
            <a:off x="228600" y="0"/>
            <a:ext cx="11734799" cy="115887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prises en charge éthique et/ou juridique</a:t>
            </a:r>
            <a:endParaRPr/>
          </a:p>
        </p:txBody>
      </p:sp>
      <p:sp>
        <p:nvSpPr>
          <p:cNvPr id="823" name="Google Shape;823;p93"/>
          <p:cNvSpPr txBox="1">
            <a:spLocks noGrp="1"/>
          </p:cNvSpPr>
          <p:nvPr>
            <p:ph type="body" idx="1"/>
          </p:nvPr>
        </p:nvSpPr>
        <p:spPr>
          <a:xfrm>
            <a:off x="631065" y="1802817"/>
            <a:ext cx="11177002" cy="2872213"/>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dirty="0"/>
              <a:t>Des initiatives prises à différents niveaux : individuel, institutionnel, étatique, supra-étatiques :</a:t>
            </a:r>
            <a:endParaRPr dirty="0"/>
          </a:p>
          <a:p>
            <a:pPr marL="685800" lvl="1" indent="-228600" algn="l" rtl="0">
              <a:lnSpc>
                <a:spcPct val="80000"/>
              </a:lnSpc>
              <a:spcBef>
                <a:spcPts val="500"/>
              </a:spcBef>
              <a:spcAft>
                <a:spcPts val="0"/>
              </a:spcAft>
              <a:buClr>
                <a:schemeClr val="dk1"/>
              </a:buClr>
              <a:buSzPts val="2400"/>
              <a:buFont typeface="Calibri"/>
              <a:buChar char="­"/>
            </a:pPr>
            <a:r>
              <a:rPr lang="fr-FR" sz="2800" dirty="0"/>
              <a:t>Le Serment </a:t>
            </a:r>
            <a:r>
              <a:rPr lang="fr-FR" sz="2800" dirty="0" err="1"/>
              <a:t>Holberton</a:t>
            </a:r>
            <a:r>
              <a:rPr lang="fr-FR" sz="2800" dirty="0"/>
              <a:t>-Turing, initiative privée.</a:t>
            </a:r>
            <a:endParaRPr sz="2800" dirty="0"/>
          </a:p>
          <a:p>
            <a:pPr marL="685800" lvl="1" indent="-228600" algn="l" rtl="0">
              <a:lnSpc>
                <a:spcPct val="80000"/>
              </a:lnSpc>
              <a:spcBef>
                <a:spcPts val="500"/>
              </a:spcBef>
              <a:spcAft>
                <a:spcPts val="0"/>
              </a:spcAft>
              <a:buClr>
                <a:schemeClr val="dk1"/>
              </a:buClr>
              <a:buSzPts val="2400"/>
              <a:buFont typeface="Calibri"/>
              <a:buChar char="­"/>
            </a:pPr>
            <a:r>
              <a:rPr lang="fr-FR" sz="2800" dirty="0"/>
              <a:t>La Déclaration de Montréal pour un développement responsable de l’intelligence artificielle, 2018.</a:t>
            </a:r>
            <a:endParaRPr sz="2800" dirty="0"/>
          </a:p>
          <a:p>
            <a:pPr marL="685800" lvl="1" indent="-228600" algn="l" rtl="0">
              <a:lnSpc>
                <a:spcPct val="80000"/>
              </a:lnSpc>
              <a:spcBef>
                <a:spcPts val="500"/>
              </a:spcBef>
              <a:spcAft>
                <a:spcPts val="0"/>
              </a:spcAft>
              <a:buClr>
                <a:schemeClr val="dk1"/>
              </a:buClr>
              <a:buSzPts val="2400"/>
              <a:buFont typeface="Calibri"/>
              <a:buChar char="­"/>
            </a:pPr>
            <a:r>
              <a:rPr lang="fr-FR" sz="2800" dirty="0"/>
              <a:t>Charte éthique européenne d’utilisation de l’intelligence artificielle dans les systèmes judiciaires</a:t>
            </a:r>
            <a:endParaRPr sz="2800" dirty="0"/>
          </a:p>
        </p:txBody>
      </p:sp>
      <p:sp>
        <p:nvSpPr>
          <p:cNvPr id="824" name="Google Shape;824;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25" name="Google Shape;825;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105</a:t>
            </a:fld>
            <a:endParaRPr/>
          </a:p>
        </p:txBody>
      </p:sp>
      <p:sp>
        <p:nvSpPr>
          <p:cNvPr id="2" name="Espace réservé de la date 1">
            <a:extLst>
              <a:ext uri="{FF2B5EF4-FFF2-40B4-BE49-F238E27FC236}">
                <a16:creationId xmlns:a16="http://schemas.microsoft.com/office/drawing/2014/main" id="{FEB89532-5B43-48AD-9912-696DAA4663CB}"/>
              </a:ext>
            </a:extLst>
          </p:cNvPr>
          <p:cNvSpPr>
            <a:spLocks noGrp="1"/>
          </p:cNvSpPr>
          <p:nvPr>
            <p:ph type="dt" sz="half" idx="10"/>
          </p:nvPr>
        </p:nvSpPr>
        <p:spPr/>
        <p:txBody>
          <a:bodyPr/>
          <a:lstStyle/>
          <a:p>
            <a:fld id="{A52AF7A3-57DD-4414-807F-0BA53EDB1C6F}" type="datetime1">
              <a:rPr lang="fr-FR" smtClean="0"/>
              <a:t>16/11/2023</a:t>
            </a:fld>
            <a:endParaRPr lang="fr-FR"/>
          </a:p>
        </p:txBody>
      </p:sp>
    </p:spTree>
    <p:extLst>
      <p:ext uri="{BB962C8B-B14F-4D97-AF65-F5344CB8AC3E}">
        <p14:creationId xmlns:p14="http://schemas.microsoft.com/office/powerpoint/2010/main" val="13836267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3" name="Google Shape;823;p93"/>
          <p:cNvSpPr txBox="1">
            <a:spLocks noGrp="1"/>
          </p:cNvSpPr>
          <p:nvPr>
            <p:ph type="body" idx="1"/>
          </p:nvPr>
        </p:nvSpPr>
        <p:spPr>
          <a:xfrm>
            <a:off x="965916" y="901297"/>
            <a:ext cx="10816394" cy="4044191"/>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Clr>
                <a:schemeClr val="dk1"/>
              </a:buClr>
              <a:buSzPts val="2400"/>
              <a:buChar char="•"/>
            </a:pPr>
            <a:r>
              <a:rPr lang="fr-FR" dirty="0"/>
              <a:t>Prise en compte de ces enjeux dans la réglementation européenne (RGPD) (voir fin de la section suivante) :</a:t>
            </a:r>
          </a:p>
          <a:p>
            <a:pPr marL="0" lvl="0" indent="0" algn="l" rtl="0">
              <a:lnSpc>
                <a:spcPct val="80000"/>
              </a:lnSpc>
              <a:spcBef>
                <a:spcPts val="1000"/>
              </a:spcBef>
              <a:spcAft>
                <a:spcPts val="0"/>
              </a:spcAft>
              <a:buClr>
                <a:schemeClr val="dk1"/>
              </a:buClr>
              <a:buSzPts val="2400"/>
              <a:buNone/>
            </a:pPr>
            <a:r>
              <a:rPr lang="fr-FR" dirty="0">
                <a:solidFill>
                  <a:srgbClr val="0070C0"/>
                </a:solidFill>
              </a:rPr>
              <a:t>« La collecte et l’analyse de l’activité des personnes, par exemple sur Internet, les réseaux sociaux ou les sites marchands, permettent de construire des profils pour mieux cerner leur personnalité, leurs habitudes d'achat ou leur comportement. Ces processus sont toutefois susceptibles d’aboutir à des analyses et prédictions inexactes, voire à des refus de services injustifiés ou à d’autres décisions défavorables aux personnes, de perpétuer des stéréotypes et d’enfermer des personnes dans leurs choix. Le RGPD vise à limiter ces risques, en prévoyant des obligations adaptées pour les organismes recourant au profilage et des droits spécifiques pour les personnes à l’égard de tels traitements. » (Site de la CNIL : </a:t>
            </a:r>
            <a:r>
              <a:rPr lang="fr-FR" u="sng" dirty="0">
                <a:solidFill>
                  <a:schemeClr val="hlink"/>
                </a:solidFill>
                <a:hlinkClick r:id="rId3"/>
              </a:rPr>
              <a:t>https://www.cnil.fr/en/node/24408</a:t>
            </a:r>
            <a:r>
              <a:rPr lang="fr-FR" dirty="0">
                <a:solidFill>
                  <a:srgbClr val="0070C0"/>
                </a:solidFill>
              </a:rPr>
              <a:t>)</a:t>
            </a:r>
            <a:endParaRPr dirty="0"/>
          </a:p>
        </p:txBody>
      </p:sp>
      <p:sp>
        <p:nvSpPr>
          <p:cNvPr id="824" name="Google Shape;824;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25" name="Google Shape;825;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106</a:t>
            </a:fld>
            <a:endParaRPr/>
          </a:p>
        </p:txBody>
      </p:sp>
      <p:sp>
        <p:nvSpPr>
          <p:cNvPr id="4" name="Espace réservé de la date 3">
            <a:extLst>
              <a:ext uri="{FF2B5EF4-FFF2-40B4-BE49-F238E27FC236}">
                <a16:creationId xmlns:a16="http://schemas.microsoft.com/office/drawing/2014/main" id="{5748F24C-881B-4402-A995-1A49941892E0}"/>
              </a:ext>
            </a:extLst>
          </p:cNvPr>
          <p:cNvSpPr>
            <a:spLocks noGrp="1"/>
          </p:cNvSpPr>
          <p:nvPr>
            <p:ph type="dt" sz="half" idx="10"/>
          </p:nvPr>
        </p:nvSpPr>
        <p:spPr/>
        <p:txBody>
          <a:bodyPr/>
          <a:lstStyle/>
          <a:p>
            <a:fld id="{E1145F2E-DDAF-4CF0-B4D2-36AFB6EF9B41}" type="datetime1">
              <a:rPr lang="fr-FR" smtClean="0"/>
              <a:t>16/11/2023</a:t>
            </a:fld>
            <a:endParaRPr lang="fr-FR"/>
          </a:p>
        </p:txBody>
      </p:sp>
    </p:spTree>
    <p:extLst>
      <p:ext uri="{BB962C8B-B14F-4D97-AF65-F5344CB8AC3E}">
        <p14:creationId xmlns:p14="http://schemas.microsoft.com/office/powerpoint/2010/main" val="18172605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94"/>
          <p:cNvSpPr txBox="1">
            <a:spLocks noGrp="1"/>
          </p:cNvSpPr>
          <p:nvPr>
            <p:ph type="body" idx="1"/>
          </p:nvPr>
        </p:nvSpPr>
        <p:spPr>
          <a:xfrm>
            <a:off x="533400" y="532179"/>
            <a:ext cx="11125200" cy="5793642"/>
          </a:xfrm>
          <a:prstGeom prst="rect">
            <a:avLst/>
          </a:prstGeom>
          <a:solidFill>
            <a:srgbClr val="D8E2F3"/>
          </a:solid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rgbClr val="0070C0"/>
              </a:buClr>
              <a:buSzPct val="100000"/>
              <a:buNone/>
            </a:pPr>
            <a:r>
              <a:rPr lang="fr-FR" dirty="0">
                <a:solidFill>
                  <a:srgbClr val="0070C0"/>
                </a:solidFill>
                <a:latin typeface="Alegreya"/>
                <a:ea typeface="Alegreya"/>
                <a:cs typeface="Alegreya"/>
                <a:sym typeface="Alegreya"/>
              </a:rPr>
              <a:t>«La CEPEJ [La Commission européenne pour l’efficacité de la justice (CEPEJ) du Conseil de l’Europe] a ainsi identifié les principes essentiels à respecter en matière d’IA et justice :</a:t>
            </a:r>
            <a:endParaRPr dirty="0"/>
          </a:p>
          <a:p>
            <a:pPr marL="228600" lvl="0" indent="-228600" algn="l" rtl="0">
              <a:lnSpc>
                <a:spcPct val="90000"/>
              </a:lnSpc>
              <a:spcBef>
                <a:spcPts val="1000"/>
              </a:spcBef>
              <a:spcAft>
                <a:spcPts val="0"/>
              </a:spcAft>
              <a:buClr>
                <a:srgbClr val="0070C0"/>
              </a:buClr>
              <a:buSzPct val="100000"/>
              <a:buChar char="•"/>
            </a:pPr>
            <a:r>
              <a:rPr lang="fr-FR" b="1" dirty="0">
                <a:solidFill>
                  <a:srgbClr val="0070C0"/>
                </a:solidFill>
                <a:latin typeface="Alegreya"/>
                <a:ea typeface="Alegreya"/>
                <a:cs typeface="Alegreya"/>
                <a:sym typeface="Alegreya"/>
              </a:rPr>
              <a:t>principe de respect des droits fondamentaux </a:t>
            </a:r>
            <a:r>
              <a:rPr lang="fr-FR" dirty="0">
                <a:solidFill>
                  <a:srgbClr val="0070C0"/>
                </a:solidFill>
                <a:latin typeface="Alegreya"/>
                <a:ea typeface="Alegreya"/>
                <a:cs typeface="Alegreya"/>
                <a:sym typeface="Alegreya"/>
              </a:rPr>
              <a:t>: assurer une conception et une mise en œuvre des outils et des services d’intelligence artificielle qui soient compatibles avec les droits fondamentaux ;</a:t>
            </a:r>
            <a:endParaRPr dirty="0"/>
          </a:p>
          <a:p>
            <a:pPr marL="228600" lvl="0" indent="-228600" algn="l" rtl="0">
              <a:lnSpc>
                <a:spcPct val="90000"/>
              </a:lnSpc>
              <a:spcBef>
                <a:spcPts val="1000"/>
              </a:spcBef>
              <a:spcAft>
                <a:spcPts val="0"/>
              </a:spcAft>
              <a:buClr>
                <a:srgbClr val="0070C0"/>
              </a:buClr>
              <a:buSzPct val="100000"/>
              <a:buChar char="•"/>
            </a:pPr>
            <a:r>
              <a:rPr lang="fr-FR" b="1" dirty="0">
                <a:solidFill>
                  <a:srgbClr val="0070C0"/>
                </a:solidFill>
                <a:latin typeface="Alegreya"/>
                <a:ea typeface="Alegreya"/>
                <a:cs typeface="Alegreya"/>
                <a:sym typeface="Alegreya"/>
              </a:rPr>
              <a:t>principe de non-discrimination </a:t>
            </a:r>
            <a:r>
              <a:rPr lang="fr-FR" dirty="0">
                <a:solidFill>
                  <a:srgbClr val="0070C0"/>
                </a:solidFill>
                <a:latin typeface="Alegreya"/>
                <a:ea typeface="Alegreya"/>
                <a:cs typeface="Alegreya"/>
                <a:sym typeface="Alegreya"/>
              </a:rPr>
              <a:t>; prévenir spécifiquement la création ou le renforcement de discriminations entre individus ou groupes d’individus ;</a:t>
            </a:r>
            <a:endParaRPr dirty="0"/>
          </a:p>
          <a:p>
            <a:pPr marL="228600" lvl="0" indent="-228600" algn="l" rtl="0">
              <a:lnSpc>
                <a:spcPct val="90000"/>
              </a:lnSpc>
              <a:spcBef>
                <a:spcPts val="1000"/>
              </a:spcBef>
              <a:spcAft>
                <a:spcPts val="0"/>
              </a:spcAft>
              <a:buClr>
                <a:srgbClr val="0070C0"/>
              </a:buClr>
              <a:buSzPct val="100000"/>
              <a:buChar char="•"/>
            </a:pPr>
            <a:r>
              <a:rPr lang="fr-FR" b="1" dirty="0">
                <a:solidFill>
                  <a:srgbClr val="0070C0"/>
                </a:solidFill>
                <a:latin typeface="Alegreya"/>
                <a:ea typeface="Alegreya"/>
                <a:cs typeface="Alegreya"/>
                <a:sym typeface="Alegreya"/>
              </a:rPr>
              <a:t>principe de qualité et sécurité </a:t>
            </a:r>
            <a:r>
              <a:rPr lang="fr-FR" dirty="0">
                <a:solidFill>
                  <a:srgbClr val="0070C0"/>
                </a:solidFill>
                <a:latin typeface="Alegreya"/>
                <a:ea typeface="Alegreya"/>
                <a:cs typeface="Alegreya"/>
                <a:sym typeface="Alegreya"/>
              </a:rPr>
              <a:t>: en ce qui concerne le traitement des décisions juridictionnelles et des données judiciaires, utiliser des sources certifiées et des données intangibles avec des modèles conçus d’une manière multi disciplinaire, dans un environnement technologique sécurisé ;</a:t>
            </a:r>
            <a:endParaRPr dirty="0"/>
          </a:p>
          <a:p>
            <a:pPr marL="228600" lvl="0" indent="-228600" algn="l" rtl="0">
              <a:lnSpc>
                <a:spcPct val="90000"/>
              </a:lnSpc>
              <a:spcBef>
                <a:spcPts val="1000"/>
              </a:spcBef>
              <a:spcAft>
                <a:spcPts val="0"/>
              </a:spcAft>
              <a:buClr>
                <a:srgbClr val="0070C0"/>
              </a:buClr>
              <a:buSzPct val="100000"/>
              <a:buChar char="•"/>
            </a:pPr>
            <a:r>
              <a:rPr lang="fr-FR" b="1" dirty="0">
                <a:solidFill>
                  <a:srgbClr val="0070C0"/>
                </a:solidFill>
                <a:latin typeface="Alegreya"/>
                <a:ea typeface="Alegreya"/>
                <a:cs typeface="Alegreya"/>
                <a:sym typeface="Alegreya"/>
              </a:rPr>
              <a:t>principe de transparence</a:t>
            </a:r>
            <a:r>
              <a:rPr lang="fr-FR" dirty="0">
                <a:solidFill>
                  <a:srgbClr val="0070C0"/>
                </a:solidFill>
                <a:latin typeface="Alegreya"/>
                <a:ea typeface="Alegreya"/>
                <a:cs typeface="Alegreya"/>
                <a:sym typeface="Alegreya"/>
              </a:rPr>
              <a:t>, neutralité et intégrité intellectuelle : rendre accessibles et compréhensibles les méthodologies de traitement des données, autorisant les audits externes ;</a:t>
            </a:r>
            <a:endParaRPr dirty="0"/>
          </a:p>
          <a:p>
            <a:pPr marL="228600" lvl="0" indent="-228600" algn="l" rtl="0">
              <a:lnSpc>
                <a:spcPct val="90000"/>
              </a:lnSpc>
              <a:spcBef>
                <a:spcPts val="1000"/>
              </a:spcBef>
              <a:spcAft>
                <a:spcPts val="0"/>
              </a:spcAft>
              <a:buClr>
                <a:srgbClr val="0070C0"/>
              </a:buClr>
              <a:buSzPct val="100000"/>
              <a:buChar char="•"/>
            </a:pPr>
            <a:r>
              <a:rPr lang="fr-FR" b="1" dirty="0">
                <a:solidFill>
                  <a:srgbClr val="0070C0"/>
                </a:solidFill>
                <a:latin typeface="Alegreya"/>
                <a:ea typeface="Alegreya"/>
                <a:cs typeface="Alegreya"/>
                <a:sym typeface="Alegreya"/>
              </a:rPr>
              <a:t>principe de maîtrise par l’utilisateur </a:t>
            </a:r>
            <a:r>
              <a:rPr lang="fr-FR" dirty="0">
                <a:solidFill>
                  <a:srgbClr val="0070C0"/>
                </a:solidFill>
                <a:latin typeface="Alegreya"/>
                <a:ea typeface="Alegreya"/>
                <a:cs typeface="Alegreya"/>
                <a:sym typeface="Alegreya"/>
              </a:rPr>
              <a:t>: bannir une approche prescriptive et permettre à l’usager d’être un acteur éclairé et maître de ses choix. » (https://www.coe.int/fr/web/cepej/cepej-european-ethical-charter-on-the-use-of-artificial-intelligence-ai-in-judicial-systems-and-their-environment)</a:t>
            </a:r>
            <a:endParaRPr dirty="0"/>
          </a:p>
        </p:txBody>
      </p:sp>
      <p:sp>
        <p:nvSpPr>
          <p:cNvPr id="831" name="Google Shape;831;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32" name="Google Shape;832;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107</a:t>
            </a:fld>
            <a:endParaRPr/>
          </a:p>
        </p:txBody>
      </p:sp>
      <p:sp>
        <p:nvSpPr>
          <p:cNvPr id="833" name="Google Shape;833;p94"/>
          <p:cNvSpPr/>
          <p:nvPr/>
        </p:nvSpPr>
        <p:spPr>
          <a:xfrm>
            <a:off x="127000" y="-603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Espace réservé de la date 1">
            <a:extLst>
              <a:ext uri="{FF2B5EF4-FFF2-40B4-BE49-F238E27FC236}">
                <a16:creationId xmlns:a16="http://schemas.microsoft.com/office/drawing/2014/main" id="{1165730D-A781-4212-BFD1-0282DFF28DBD}"/>
              </a:ext>
            </a:extLst>
          </p:cNvPr>
          <p:cNvSpPr>
            <a:spLocks noGrp="1"/>
          </p:cNvSpPr>
          <p:nvPr>
            <p:ph type="dt" sz="half" idx="10"/>
          </p:nvPr>
        </p:nvSpPr>
        <p:spPr/>
        <p:txBody>
          <a:bodyPr/>
          <a:lstStyle/>
          <a:p>
            <a:fld id="{0778B701-5B5C-42EC-B391-907DE683DE8E}" type="datetime1">
              <a:rPr lang="fr-FR" smtClean="0"/>
              <a:t>16/11/2023</a:t>
            </a:fld>
            <a:endParaRPr lang="fr-FR"/>
          </a:p>
        </p:txBody>
      </p:sp>
    </p:spTree>
    <p:extLst>
      <p:ext uri="{BB962C8B-B14F-4D97-AF65-F5344CB8AC3E}">
        <p14:creationId xmlns:p14="http://schemas.microsoft.com/office/powerpoint/2010/main" val="28066501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108</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109221"/>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20F5A4E4-9F32-417A-87EE-206E90021081}"/>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D274108C-81BA-48A7-B545-B8FC6EC71033}"/>
              </a:ext>
            </a:extLst>
          </p:cNvPr>
          <p:cNvSpPr>
            <a:spLocks noGrp="1"/>
          </p:cNvSpPr>
          <p:nvPr>
            <p:ph type="dt" sz="half" idx="10"/>
          </p:nvPr>
        </p:nvSpPr>
        <p:spPr/>
        <p:txBody>
          <a:bodyPr/>
          <a:lstStyle/>
          <a:p>
            <a:fld id="{5C5BCB0D-8879-45E0-AD71-8E2C0A1CE4DA}" type="datetime1">
              <a:rPr lang="fr-FR" smtClean="0"/>
              <a:t>16/11/2023</a:t>
            </a:fld>
            <a:endParaRPr lang="fr-FR"/>
          </a:p>
        </p:txBody>
      </p:sp>
    </p:spTree>
    <p:extLst>
      <p:ext uri="{BB962C8B-B14F-4D97-AF65-F5344CB8AC3E}">
        <p14:creationId xmlns:p14="http://schemas.microsoft.com/office/powerpoint/2010/main" val="17034013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68A15A1-884F-46A8-84F4-87C39C1D8B7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5CE3A0D-EB47-43EA-9C60-E58BEF8FF9ED}"/>
              </a:ext>
            </a:extLst>
          </p:cNvPr>
          <p:cNvSpPr>
            <a:spLocks noGrp="1"/>
          </p:cNvSpPr>
          <p:nvPr>
            <p:ph type="sldNum" sz="quarter" idx="12"/>
          </p:nvPr>
        </p:nvSpPr>
        <p:spPr/>
        <p:txBody>
          <a:bodyPr/>
          <a:lstStyle/>
          <a:p>
            <a:fld id="{E1E82F94-2435-4CE9-9E19-C85AE8AA3B0C}" type="slidenum">
              <a:rPr lang="fr-FR" smtClean="0"/>
              <a:t>109</a:t>
            </a:fld>
            <a:endParaRPr lang="fr-FR"/>
          </a:p>
        </p:txBody>
      </p:sp>
      <p:sp>
        <p:nvSpPr>
          <p:cNvPr id="6" name="Espace réservé du contenu 2">
            <a:extLst>
              <a:ext uri="{FF2B5EF4-FFF2-40B4-BE49-F238E27FC236}">
                <a16:creationId xmlns:a16="http://schemas.microsoft.com/office/drawing/2014/main" id="{78AFFDB3-3C74-4ED5-928C-1EA8D9CE80BA}"/>
              </a:ext>
            </a:extLst>
          </p:cNvPr>
          <p:cNvSpPr txBox="1">
            <a:spLocks/>
          </p:cNvSpPr>
          <p:nvPr/>
        </p:nvSpPr>
        <p:spPr>
          <a:xfrm>
            <a:off x="921376" y="431246"/>
            <a:ext cx="10349248" cy="124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surveillance numérique, dans les démocraties et les autres pays</a:t>
            </a:r>
          </a:p>
        </p:txBody>
      </p:sp>
      <p:sp>
        <p:nvSpPr>
          <p:cNvPr id="8" name="Titre 1">
            <a:extLst>
              <a:ext uri="{FF2B5EF4-FFF2-40B4-BE49-F238E27FC236}">
                <a16:creationId xmlns:a16="http://schemas.microsoft.com/office/drawing/2014/main" id="{37B3229F-1E08-476F-9F83-62D305D173F7}"/>
              </a:ext>
            </a:extLst>
          </p:cNvPr>
          <p:cNvSpPr txBox="1">
            <a:spLocks/>
          </p:cNvSpPr>
          <p:nvPr/>
        </p:nvSpPr>
        <p:spPr>
          <a:xfrm>
            <a:off x="921376" y="2443521"/>
            <a:ext cx="10432424" cy="985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La surveillance numérique : quels enjeux ?</a:t>
            </a:r>
            <a:endParaRPr lang="fr-FR" sz="3200" dirty="0">
              <a:latin typeface="+mn-lt"/>
            </a:endParaRPr>
          </a:p>
        </p:txBody>
      </p:sp>
      <p:sp>
        <p:nvSpPr>
          <p:cNvPr id="9" name="Titre 1">
            <a:extLst>
              <a:ext uri="{FF2B5EF4-FFF2-40B4-BE49-F238E27FC236}">
                <a16:creationId xmlns:a16="http://schemas.microsoft.com/office/drawing/2014/main" id="{831076B5-32EC-4C29-A019-BEE6442C59B7}"/>
              </a:ext>
            </a:extLst>
          </p:cNvPr>
          <p:cNvSpPr txBox="1">
            <a:spLocks/>
          </p:cNvSpPr>
          <p:nvPr/>
        </p:nvSpPr>
        <p:spPr>
          <a:xfrm>
            <a:off x="1691425" y="3264796"/>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t>Les tendances sociétales vers la quantification</a:t>
            </a:r>
          </a:p>
        </p:txBody>
      </p:sp>
      <p:sp>
        <p:nvSpPr>
          <p:cNvPr id="10" name="Titre 1">
            <a:extLst>
              <a:ext uri="{FF2B5EF4-FFF2-40B4-BE49-F238E27FC236}">
                <a16:creationId xmlns:a16="http://schemas.microsoft.com/office/drawing/2014/main" id="{E869279F-FBE2-40D6-989F-CF57E155CDDD}"/>
              </a:ext>
            </a:extLst>
          </p:cNvPr>
          <p:cNvSpPr txBox="1">
            <a:spLocks/>
          </p:cNvSpPr>
          <p:nvPr/>
        </p:nvSpPr>
        <p:spPr>
          <a:xfrm>
            <a:off x="1524000" y="4101923"/>
            <a:ext cx="9144000" cy="682581"/>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t>La régulation en France et en Europe</a:t>
            </a:r>
          </a:p>
        </p:txBody>
      </p:sp>
      <p:sp>
        <p:nvSpPr>
          <p:cNvPr id="11" name="Titre 1">
            <a:extLst>
              <a:ext uri="{FF2B5EF4-FFF2-40B4-BE49-F238E27FC236}">
                <a16:creationId xmlns:a16="http://schemas.microsoft.com/office/drawing/2014/main" id="{DFD090B8-2079-4F50-91CE-F570654566F1}"/>
              </a:ext>
            </a:extLst>
          </p:cNvPr>
          <p:cNvSpPr txBox="1">
            <a:spLocks/>
          </p:cNvSpPr>
          <p:nvPr/>
        </p:nvSpPr>
        <p:spPr>
          <a:xfrm>
            <a:off x="1607713" y="4784504"/>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t>La situation de la Chine</a:t>
            </a:r>
          </a:p>
        </p:txBody>
      </p:sp>
      <p:sp>
        <p:nvSpPr>
          <p:cNvPr id="12" name="Espace réservé de la date 11">
            <a:extLst>
              <a:ext uri="{FF2B5EF4-FFF2-40B4-BE49-F238E27FC236}">
                <a16:creationId xmlns:a16="http://schemas.microsoft.com/office/drawing/2014/main" id="{6F113E31-23A8-481F-98DF-64DEB47012B3}"/>
              </a:ext>
            </a:extLst>
          </p:cNvPr>
          <p:cNvSpPr>
            <a:spLocks noGrp="1"/>
          </p:cNvSpPr>
          <p:nvPr>
            <p:ph type="dt" sz="half" idx="10"/>
          </p:nvPr>
        </p:nvSpPr>
        <p:spPr/>
        <p:txBody>
          <a:bodyPr/>
          <a:lstStyle/>
          <a:p>
            <a:fld id="{F6E0CC3B-2CE3-4DAA-8F8F-EDE0ED9DC3A1}" type="datetime1">
              <a:rPr lang="fr-FR" smtClean="0"/>
              <a:t>16/11/2023</a:t>
            </a:fld>
            <a:endParaRPr lang="fr-FR"/>
          </a:p>
        </p:txBody>
      </p:sp>
    </p:spTree>
    <p:extLst>
      <p:ext uri="{BB962C8B-B14F-4D97-AF65-F5344CB8AC3E}">
        <p14:creationId xmlns:p14="http://schemas.microsoft.com/office/powerpoint/2010/main" val="328651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1" name="Google Shape;1041;p119"/>
          <p:cNvSpPr txBox="1">
            <a:spLocks noGrp="1"/>
          </p:cNvSpPr>
          <p:nvPr>
            <p:ph type="ctrTitle"/>
          </p:nvPr>
        </p:nvSpPr>
        <p:spPr>
          <a:xfrm>
            <a:off x="476518" y="1775544"/>
            <a:ext cx="10998558" cy="92615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F7F7F"/>
              </a:buClr>
              <a:buSzPts val="2400"/>
              <a:buFont typeface="Calibri"/>
              <a:buNone/>
            </a:pPr>
            <a:r>
              <a:rPr lang="fr-FR" sz="3200" b="0" i="0" strike="noStrike" cap="none" dirty="0">
                <a:solidFill>
                  <a:srgbClr val="0070C0"/>
                </a:solidFill>
                <a:latin typeface="Calibri"/>
                <a:ea typeface="Calibri"/>
                <a:cs typeface="Calibri"/>
                <a:sym typeface="Calibri"/>
              </a:rPr>
              <a:t>Internet et l’idéal d’approfondissement démocratique</a:t>
            </a:r>
            <a:endParaRPr sz="3200" dirty="0">
              <a:solidFill>
                <a:srgbClr val="0070C0"/>
              </a:solidFill>
              <a:latin typeface="Montserrat Medium"/>
              <a:ea typeface="Montserrat Medium"/>
              <a:cs typeface="Montserrat Medium"/>
              <a:sym typeface="Montserrat Medium"/>
            </a:endParaRPr>
          </a:p>
        </p:txBody>
      </p:sp>
      <p:sp>
        <p:nvSpPr>
          <p:cNvPr id="5" name="Espace réservé du contenu 2">
            <a:extLst>
              <a:ext uri="{FF2B5EF4-FFF2-40B4-BE49-F238E27FC236}">
                <a16:creationId xmlns:a16="http://schemas.microsoft.com/office/drawing/2014/main" id="{E3BA4191-1EF5-48D4-9F35-7A0252B78C91}"/>
              </a:ext>
            </a:extLst>
          </p:cNvPr>
          <p:cNvSpPr txBox="1">
            <a:spLocks/>
          </p:cNvSpPr>
          <p:nvPr/>
        </p:nvSpPr>
        <p:spPr>
          <a:xfrm>
            <a:off x="476518" y="558775"/>
            <a:ext cx="10998558"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b="1" dirty="0"/>
              <a:t>Les </a:t>
            </a:r>
            <a:r>
              <a:rPr lang="fr-FR" sz="3200" b="1" i="1" dirty="0"/>
              <a:t>fake news </a:t>
            </a:r>
            <a:r>
              <a:rPr lang="fr-FR" sz="3200" b="1" dirty="0"/>
              <a:t>et la désinformation vs l’approfondissement de l’espace public : les réseaux sociaux et la démocratie</a:t>
            </a:r>
          </a:p>
        </p:txBody>
      </p:sp>
      <p:sp>
        <p:nvSpPr>
          <p:cNvPr id="6" name="Google Shape;1041;p119">
            <a:extLst>
              <a:ext uri="{FF2B5EF4-FFF2-40B4-BE49-F238E27FC236}">
                <a16:creationId xmlns:a16="http://schemas.microsoft.com/office/drawing/2014/main" id="{98FDDFEA-CC2C-4830-A6E7-96EB0E7652F2}"/>
              </a:ext>
            </a:extLst>
          </p:cNvPr>
          <p:cNvSpPr txBox="1">
            <a:spLocks/>
          </p:cNvSpPr>
          <p:nvPr/>
        </p:nvSpPr>
        <p:spPr>
          <a:xfrm>
            <a:off x="476518" y="2965924"/>
            <a:ext cx="10998558" cy="926152"/>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rgbClr val="0070C0"/>
                </a:solidFill>
                <a:latin typeface="Calibri"/>
                <a:ea typeface="Calibri"/>
                <a:cs typeface="Calibri"/>
                <a:sym typeface="Calibri"/>
                <a:hlinkClick r:id="rId3" action="ppaction://hlinksldjump"/>
              </a:rPr>
              <a:t>Un nouvel espace public implicitement structuré par les algorithmes</a:t>
            </a:r>
            <a:endParaRPr lang="fr-FR" sz="3200" dirty="0">
              <a:solidFill>
                <a:srgbClr val="0070C0"/>
              </a:solidFill>
              <a:latin typeface="Montserrat Medium"/>
              <a:ea typeface="Montserrat Medium"/>
              <a:cs typeface="Montserrat Medium"/>
              <a:sym typeface="Montserrat Medium"/>
            </a:endParaRPr>
          </a:p>
        </p:txBody>
      </p:sp>
      <p:sp>
        <p:nvSpPr>
          <p:cNvPr id="7" name="Google Shape;1041;p119">
            <a:extLst>
              <a:ext uri="{FF2B5EF4-FFF2-40B4-BE49-F238E27FC236}">
                <a16:creationId xmlns:a16="http://schemas.microsoft.com/office/drawing/2014/main" id="{3EBE5EB5-F790-46BD-9297-3AE7F14A4AA9}"/>
              </a:ext>
            </a:extLst>
          </p:cNvPr>
          <p:cNvSpPr txBox="1">
            <a:spLocks/>
          </p:cNvSpPr>
          <p:nvPr/>
        </p:nvSpPr>
        <p:spPr>
          <a:xfrm>
            <a:off x="476518" y="3730833"/>
            <a:ext cx="10998558" cy="726540"/>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rgbClr val="0070C0"/>
                </a:solidFill>
                <a:latin typeface="Calibri"/>
                <a:ea typeface="Calibri"/>
                <a:cs typeface="Calibri"/>
                <a:sym typeface="Calibri"/>
                <a:hlinkClick r:id="rId4" action="ppaction://hlinksldjump"/>
              </a:rPr>
              <a:t>L’impact délétère de certains réseaux sociaux sur la démocratie</a:t>
            </a:r>
            <a:endParaRPr lang="fr-FR" sz="3200" dirty="0">
              <a:solidFill>
                <a:srgbClr val="7F7F7F"/>
              </a:solidFill>
              <a:latin typeface="Montserrat Medium"/>
              <a:ea typeface="Montserrat Medium"/>
              <a:cs typeface="Montserrat Medium"/>
              <a:sym typeface="Montserrat Medium"/>
            </a:endParaRPr>
          </a:p>
        </p:txBody>
      </p:sp>
      <p:sp>
        <p:nvSpPr>
          <p:cNvPr id="8" name="Titre 1">
            <a:extLst>
              <a:ext uri="{FF2B5EF4-FFF2-40B4-BE49-F238E27FC236}">
                <a16:creationId xmlns:a16="http://schemas.microsoft.com/office/drawing/2014/main" id="{DBE03808-FA0E-4013-8182-E356D5300695}"/>
              </a:ext>
            </a:extLst>
          </p:cNvPr>
          <p:cNvSpPr txBox="1">
            <a:spLocks/>
          </p:cNvSpPr>
          <p:nvPr/>
        </p:nvSpPr>
        <p:spPr>
          <a:xfrm>
            <a:off x="596721" y="4536344"/>
            <a:ext cx="10998558" cy="726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solidFill>
                  <a:srgbClr val="0070C0"/>
                </a:solidFill>
                <a:latin typeface="Calibri"/>
                <a:cs typeface="Calibri"/>
                <a:hlinkClick r:id="rId5" action="ppaction://hlinksldjump">
                  <a:extLst>
                    <a:ext uri="{A12FA001-AC4F-418D-AE19-62706E023703}">
                      <ahyp:hlinkClr xmlns:ahyp="http://schemas.microsoft.com/office/drawing/2018/hyperlinkcolor" val="tx"/>
                    </a:ext>
                  </a:extLst>
                </a:hlinkClick>
              </a:rPr>
              <a:t>Deux affaires : l’affaire Cambridge </a:t>
            </a:r>
            <a:r>
              <a:rPr lang="fr-FR" sz="3200" dirty="0" err="1">
                <a:solidFill>
                  <a:srgbClr val="0070C0"/>
                </a:solidFill>
                <a:latin typeface="Calibri"/>
                <a:cs typeface="Calibri"/>
                <a:hlinkClick r:id="rId5" action="ppaction://hlinksldjump">
                  <a:extLst>
                    <a:ext uri="{A12FA001-AC4F-418D-AE19-62706E023703}">
                      <ahyp:hlinkClr xmlns:ahyp="http://schemas.microsoft.com/office/drawing/2018/hyperlinkcolor" val="tx"/>
                    </a:ext>
                  </a:extLst>
                </a:hlinkClick>
              </a:rPr>
              <a:t>Analytica</a:t>
            </a:r>
            <a:r>
              <a:rPr lang="fr-FR" sz="3200" dirty="0">
                <a:solidFill>
                  <a:srgbClr val="0070C0"/>
                </a:solidFill>
                <a:latin typeface="Calibri"/>
                <a:cs typeface="Calibri"/>
                <a:hlinkClick r:id="rId5" action="ppaction://hlinksldjump">
                  <a:extLst>
                    <a:ext uri="{A12FA001-AC4F-418D-AE19-62706E023703}">
                      <ahyp:hlinkClr xmlns:ahyp="http://schemas.microsoft.com/office/drawing/2018/hyperlinkcolor" val="tx"/>
                    </a:ext>
                  </a:extLst>
                </a:hlinkClick>
              </a:rPr>
              <a:t>, les Facebook </a:t>
            </a:r>
            <a:r>
              <a:rPr lang="fr-FR" sz="3200" dirty="0" err="1">
                <a:solidFill>
                  <a:srgbClr val="0070C0"/>
                </a:solidFill>
                <a:latin typeface="Calibri"/>
                <a:cs typeface="Calibri"/>
                <a:hlinkClick r:id="rId5" action="ppaction://hlinksldjump">
                  <a:extLst>
                    <a:ext uri="{A12FA001-AC4F-418D-AE19-62706E023703}">
                      <ahyp:hlinkClr xmlns:ahyp="http://schemas.microsoft.com/office/drawing/2018/hyperlinkcolor" val="tx"/>
                    </a:ext>
                  </a:extLst>
                </a:hlinkClick>
              </a:rPr>
              <a:t>papers</a:t>
            </a:r>
            <a:endParaRPr lang="fr-FR" sz="3200" dirty="0">
              <a:solidFill>
                <a:srgbClr val="0070C0"/>
              </a:solidFill>
              <a:latin typeface="Calibri"/>
              <a:cs typeface="Calibri"/>
            </a:endParaRPr>
          </a:p>
        </p:txBody>
      </p:sp>
    </p:spTree>
    <p:extLst>
      <p:ext uri="{BB962C8B-B14F-4D97-AF65-F5344CB8AC3E}">
        <p14:creationId xmlns:p14="http://schemas.microsoft.com/office/powerpoint/2010/main" val="12527617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68A15A1-884F-46A8-84F4-87C39C1D8B7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5CE3A0D-EB47-43EA-9C60-E58BEF8FF9ED}"/>
              </a:ext>
            </a:extLst>
          </p:cNvPr>
          <p:cNvSpPr>
            <a:spLocks noGrp="1"/>
          </p:cNvSpPr>
          <p:nvPr>
            <p:ph type="sldNum" sz="quarter" idx="12"/>
          </p:nvPr>
        </p:nvSpPr>
        <p:spPr/>
        <p:txBody>
          <a:bodyPr/>
          <a:lstStyle/>
          <a:p>
            <a:fld id="{E1E82F94-2435-4CE9-9E19-C85AE8AA3B0C}" type="slidenum">
              <a:rPr lang="fr-FR" smtClean="0"/>
              <a:t>110</a:t>
            </a:fld>
            <a:endParaRPr lang="fr-FR"/>
          </a:p>
        </p:txBody>
      </p:sp>
      <p:sp>
        <p:nvSpPr>
          <p:cNvPr id="6" name="Espace réservé du contenu 2">
            <a:extLst>
              <a:ext uri="{FF2B5EF4-FFF2-40B4-BE49-F238E27FC236}">
                <a16:creationId xmlns:a16="http://schemas.microsoft.com/office/drawing/2014/main" id="{78AFFDB3-3C74-4ED5-928C-1EA8D9CE80BA}"/>
              </a:ext>
            </a:extLst>
          </p:cNvPr>
          <p:cNvSpPr txBox="1">
            <a:spLocks/>
          </p:cNvSpPr>
          <p:nvPr/>
        </p:nvSpPr>
        <p:spPr>
          <a:xfrm>
            <a:off x="921376" y="431246"/>
            <a:ext cx="10349248" cy="124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surveillance numérique, dans les démocraties et les autres pays</a:t>
            </a:r>
          </a:p>
        </p:txBody>
      </p:sp>
      <p:sp>
        <p:nvSpPr>
          <p:cNvPr id="8" name="Titre 1">
            <a:extLst>
              <a:ext uri="{FF2B5EF4-FFF2-40B4-BE49-F238E27FC236}">
                <a16:creationId xmlns:a16="http://schemas.microsoft.com/office/drawing/2014/main" id="{37B3229F-1E08-476F-9F83-62D305D173F7}"/>
              </a:ext>
            </a:extLst>
          </p:cNvPr>
          <p:cNvSpPr txBox="1">
            <a:spLocks/>
          </p:cNvSpPr>
          <p:nvPr/>
        </p:nvSpPr>
        <p:spPr>
          <a:xfrm>
            <a:off x="1691424" y="2638248"/>
            <a:ext cx="9662376" cy="790752"/>
          </a:xfrm>
          <a:prstGeom prst="rect">
            <a:avLst/>
          </a:prstGeom>
          <a:ln w="38100">
            <a:solidFill>
              <a:srgbClr val="0070C0"/>
            </a:solidFill>
          </a:ln>
        </p:spPr>
        <p:txBody>
          <a:bodyPr vert="horz" lIns="91440" tIns="45720" rIns="91440" bIns="45720" rtlCol="0" anchor="ctr">
            <a:normAutofit/>
          </a:bodyPr>
          <a:lstStyle>
            <a:defPPr>
              <a:defRPr lang="fr-FR"/>
            </a:defPPr>
            <a:lvl1pPr algn="ctr">
              <a:lnSpc>
                <a:spcPct val="90000"/>
              </a:lnSpc>
              <a:spcBef>
                <a:spcPct val="0"/>
              </a:spcBef>
              <a:buNone/>
              <a:defRPr sz="3200" spc="-240">
                <a:solidFill>
                  <a:srgbClr val="0070C0"/>
                </a:solidFill>
                <a:ea typeface="+mj-ea"/>
                <a:cs typeface="Gotham Medium" pitchFamily="50" charset="0"/>
              </a:defRPr>
            </a:lvl1pPr>
          </a:lstStyle>
          <a:p>
            <a:r>
              <a:rPr lang="fr-FR" dirty="0"/>
              <a:t>La surveillance numérique : quels enjeux ?</a:t>
            </a:r>
          </a:p>
        </p:txBody>
      </p:sp>
      <p:sp>
        <p:nvSpPr>
          <p:cNvPr id="9" name="Titre 1">
            <a:extLst>
              <a:ext uri="{FF2B5EF4-FFF2-40B4-BE49-F238E27FC236}">
                <a16:creationId xmlns:a16="http://schemas.microsoft.com/office/drawing/2014/main" id="{831076B5-32EC-4C29-A019-BEE6442C59B7}"/>
              </a:ext>
            </a:extLst>
          </p:cNvPr>
          <p:cNvSpPr txBox="1">
            <a:spLocks/>
          </p:cNvSpPr>
          <p:nvPr/>
        </p:nvSpPr>
        <p:spPr>
          <a:xfrm>
            <a:off x="1691425" y="3264796"/>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Les tendances sociétales vers la quantification</a:t>
            </a:r>
          </a:p>
        </p:txBody>
      </p:sp>
      <p:sp>
        <p:nvSpPr>
          <p:cNvPr id="10" name="Titre 1">
            <a:extLst>
              <a:ext uri="{FF2B5EF4-FFF2-40B4-BE49-F238E27FC236}">
                <a16:creationId xmlns:a16="http://schemas.microsoft.com/office/drawing/2014/main" id="{E869279F-FBE2-40D6-989F-CF57E155CDDD}"/>
              </a:ext>
            </a:extLst>
          </p:cNvPr>
          <p:cNvSpPr txBox="1">
            <a:spLocks/>
          </p:cNvSpPr>
          <p:nvPr/>
        </p:nvSpPr>
        <p:spPr>
          <a:xfrm>
            <a:off x="1524000" y="4101923"/>
            <a:ext cx="9144000" cy="682581"/>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régulation en France et en Europe</a:t>
            </a:r>
          </a:p>
        </p:txBody>
      </p:sp>
      <p:sp>
        <p:nvSpPr>
          <p:cNvPr id="11" name="Titre 1">
            <a:extLst>
              <a:ext uri="{FF2B5EF4-FFF2-40B4-BE49-F238E27FC236}">
                <a16:creationId xmlns:a16="http://schemas.microsoft.com/office/drawing/2014/main" id="{DFD090B8-2079-4F50-91CE-F570654566F1}"/>
              </a:ext>
            </a:extLst>
          </p:cNvPr>
          <p:cNvSpPr txBox="1">
            <a:spLocks/>
          </p:cNvSpPr>
          <p:nvPr/>
        </p:nvSpPr>
        <p:spPr>
          <a:xfrm>
            <a:off x="1607713" y="4784504"/>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situation de la Chine</a:t>
            </a:r>
          </a:p>
        </p:txBody>
      </p:sp>
      <p:sp>
        <p:nvSpPr>
          <p:cNvPr id="2" name="Flèche : droite 1">
            <a:extLst>
              <a:ext uri="{FF2B5EF4-FFF2-40B4-BE49-F238E27FC236}">
                <a16:creationId xmlns:a16="http://schemas.microsoft.com/office/drawing/2014/main" id="{090BCD6C-BC4B-47FF-A9B9-FC7A2C2B34CA}"/>
              </a:ext>
            </a:extLst>
          </p:cNvPr>
          <p:cNvSpPr/>
          <p:nvPr/>
        </p:nvSpPr>
        <p:spPr>
          <a:xfrm>
            <a:off x="1014478" y="2615061"/>
            <a:ext cx="676946" cy="83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41940055-BBB2-4F46-B9E9-0A74610F4351}"/>
              </a:ext>
            </a:extLst>
          </p:cNvPr>
          <p:cNvSpPr>
            <a:spLocks noGrp="1"/>
          </p:cNvSpPr>
          <p:nvPr>
            <p:ph type="dt" sz="half" idx="10"/>
          </p:nvPr>
        </p:nvSpPr>
        <p:spPr/>
        <p:txBody>
          <a:bodyPr/>
          <a:lstStyle/>
          <a:p>
            <a:fld id="{6E653299-9D14-447C-8E1E-C1E6FD83AB4D}" type="datetime1">
              <a:rPr lang="fr-FR" smtClean="0"/>
              <a:t>16/11/2023</a:t>
            </a:fld>
            <a:endParaRPr lang="fr-FR"/>
          </a:p>
        </p:txBody>
      </p:sp>
    </p:spTree>
    <p:extLst>
      <p:ext uri="{BB962C8B-B14F-4D97-AF65-F5344CB8AC3E}">
        <p14:creationId xmlns:p14="http://schemas.microsoft.com/office/powerpoint/2010/main" val="10286484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47" name="Google Shape;847;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111</a:t>
            </a:fld>
            <a:endParaRPr/>
          </a:p>
        </p:txBody>
      </p:sp>
      <p:pic>
        <p:nvPicPr>
          <p:cNvPr id="848" name="Google Shape;848;p96"/>
          <p:cNvPicPr preferRelativeResize="0"/>
          <p:nvPr/>
        </p:nvPicPr>
        <p:blipFill rotWithShape="1">
          <a:blip r:embed="rId3">
            <a:alphaModFix/>
          </a:blip>
          <a:srcRect/>
          <a:stretch/>
        </p:blipFill>
        <p:spPr>
          <a:xfrm>
            <a:off x="1501285" y="437051"/>
            <a:ext cx="3744791" cy="5594763"/>
          </a:xfrm>
          <a:prstGeom prst="rect">
            <a:avLst/>
          </a:prstGeom>
          <a:noFill/>
          <a:ln>
            <a:noFill/>
          </a:ln>
        </p:spPr>
      </p:pic>
      <p:pic>
        <p:nvPicPr>
          <p:cNvPr id="849" name="Google Shape;849;p96"/>
          <p:cNvPicPr preferRelativeResize="0"/>
          <p:nvPr/>
        </p:nvPicPr>
        <p:blipFill rotWithShape="1">
          <a:blip r:embed="rId4">
            <a:alphaModFix/>
          </a:blip>
          <a:srcRect/>
          <a:stretch/>
        </p:blipFill>
        <p:spPr>
          <a:xfrm>
            <a:off x="6072553" y="332313"/>
            <a:ext cx="5594763" cy="5594763"/>
          </a:xfrm>
          <a:prstGeom prst="rect">
            <a:avLst/>
          </a:prstGeom>
          <a:noFill/>
          <a:ln>
            <a:noFill/>
          </a:ln>
        </p:spPr>
      </p:pic>
      <p:sp>
        <p:nvSpPr>
          <p:cNvPr id="2" name="Espace réservé de la date 1">
            <a:extLst>
              <a:ext uri="{FF2B5EF4-FFF2-40B4-BE49-F238E27FC236}">
                <a16:creationId xmlns:a16="http://schemas.microsoft.com/office/drawing/2014/main" id="{5599713B-D033-459C-8FB1-89EE3A6C5DE2}"/>
              </a:ext>
            </a:extLst>
          </p:cNvPr>
          <p:cNvSpPr>
            <a:spLocks noGrp="1"/>
          </p:cNvSpPr>
          <p:nvPr>
            <p:ph type="dt" sz="half" idx="10"/>
          </p:nvPr>
        </p:nvSpPr>
        <p:spPr/>
        <p:txBody>
          <a:bodyPr/>
          <a:lstStyle/>
          <a:p>
            <a:fld id="{34F419FB-F070-4E7F-A159-7947E3DE4493}" type="datetime1">
              <a:rPr lang="fr-FR" smtClean="0"/>
              <a:t>16/11/2023</a:t>
            </a:fld>
            <a:endParaRPr lang="fr-FR"/>
          </a:p>
        </p:txBody>
      </p:sp>
    </p:spTree>
    <p:extLst>
      <p:ext uri="{BB962C8B-B14F-4D97-AF65-F5344CB8AC3E}">
        <p14:creationId xmlns:p14="http://schemas.microsoft.com/office/powerpoint/2010/main" val="27574660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FA2AF84-EDD0-4462-B9CE-3870569E6CC6}"/>
              </a:ext>
            </a:extLst>
          </p:cNvPr>
          <p:cNvSpPr>
            <a:spLocks noGrp="1"/>
          </p:cNvSpPr>
          <p:nvPr>
            <p:ph type="body" idx="1"/>
          </p:nvPr>
        </p:nvSpPr>
        <p:spPr>
          <a:xfrm>
            <a:off x="838200" y="508000"/>
            <a:ext cx="10515600" cy="5668963"/>
          </a:xfrm>
        </p:spPr>
        <p:txBody>
          <a:bodyPr/>
          <a:lstStyle/>
          <a:p>
            <a:endParaRPr lang="fr-FR" dirty="0"/>
          </a:p>
        </p:txBody>
      </p:sp>
      <p:sp>
        <p:nvSpPr>
          <p:cNvPr id="4" name="Espace réservé du numéro de diapositive 3">
            <a:extLst>
              <a:ext uri="{FF2B5EF4-FFF2-40B4-BE49-F238E27FC236}">
                <a16:creationId xmlns:a16="http://schemas.microsoft.com/office/drawing/2014/main" id="{84DAED7C-EF3B-4E0F-8CFE-37B05DC7C8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112</a:t>
            </a:fld>
            <a:endParaRPr lang="fr-FR"/>
          </a:p>
        </p:txBody>
      </p:sp>
      <p:pic>
        <p:nvPicPr>
          <p:cNvPr id="5" name="Vidéo Arte découpée (1)">
            <a:hlinkClick r:id="" action="ppaction://media"/>
            <a:extLst>
              <a:ext uri="{FF2B5EF4-FFF2-40B4-BE49-F238E27FC236}">
                <a16:creationId xmlns:a16="http://schemas.microsoft.com/office/drawing/2014/main" id="{8F35687C-0A53-453D-A088-4E01B0FFE6D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81" t="12963" r="28025" b="12195"/>
          <a:stretch/>
        </p:blipFill>
        <p:spPr>
          <a:xfrm>
            <a:off x="838200" y="136525"/>
            <a:ext cx="10430722" cy="6229205"/>
          </a:xfrm>
          <a:prstGeom prst="rect">
            <a:avLst/>
          </a:prstGeom>
        </p:spPr>
      </p:pic>
      <p:sp>
        <p:nvSpPr>
          <p:cNvPr id="2" name="Espace réservé de la date 1">
            <a:extLst>
              <a:ext uri="{FF2B5EF4-FFF2-40B4-BE49-F238E27FC236}">
                <a16:creationId xmlns:a16="http://schemas.microsoft.com/office/drawing/2014/main" id="{89EB5CDB-89C5-414F-8069-0DD607F1CB58}"/>
              </a:ext>
            </a:extLst>
          </p:cNvPr>
          <p:cNvSpPr>
            <a:spLocks noGrp="1"/>
          </p:cNvSpPr>
          <p:nvPr>
            <p:ph type="dt" sz="half" idx="10"/>
          </p:nvPr>
        </p:nvSpPr>
        <p:spPr/>
        <p:txBody>
          <a:bodyPr/>
          <a:lstStyle/>
          <a:p>
            <a:fld id="{CCF242E6-D226-4CE2-901F-FD3061CE40F8}" type="datetime1">
              <a:rPr lang="fr-FR" smtClean="0"/>
              <a:t>16/11/2023</a:t>
            </a:fld>
            <a:endParaRPr lang="fr-FR"/>
          </a:p>
        </p:txBody>
      </p:sp>
      <p:sp>
        <p:nvSpPr>
          <p:cNvPr id="6" name="Espace réservé du pied de page 5">
            <a:extLst>
              <a:ext uri="{FF2B5EF4-FFF2-40B4-BE49-F238E27FC236}">
                <a16:creationId xmlns:a16="http://schemas.microsoft.com/office/drawing/2014/main" id="{D3DB4FDC-145D-4545-A479-8BDD1B7CA7B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98630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5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97"/>
          <p:cNvSpPr txBox="1">
            <a:spLocks noGrp="1"/>
          </p:cNvSpPr>
          <p:nvPr>
            <p:ph type="body" idx="1"/>
          </p:nvPr>
        </p:nvSpPr>
        <p:spPr>
          <a:xfrm>
            <a:off x="527538" y="307730"/>
            <a:ext cx="11327424" cy="6048619"/>
          </a:xfrm>
          <a:prstGeom prst="rect">
            <a:avLst/>
          </a:prstGeom>
          <a:solidFill>
            <a:srgbClr val="D8E2F3"/>
          </a:solid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rgbClr val="0070C0"/>
              </a:buClr>
              <a:buSzPct val="100000"/>
              <a:buNone/>
            </a:pPr>
            <a:r>
              <a:rPr lang="fr-FR">
                <a:solidFill>
                  <a:srgbClr val="0070C0"/>
                </a:solidFill>
              </a:rPr>
              <a:t>“Le rapprochement de notre société avec le </a:t>
            </a:r>
            <a:r>
              <a:rPr lang="fr-FR" i="1">
                <a:solidFill>
                  <a:srgbClr val="0070C0"/>
                </a:solidFill>
              </a:rPr>
              <a:t>1984</a:t>
            </a:r>
            <a:r>
              <a:rPr lang="fr-FR">
                <a:solidFill>
                  <a:srgbClr val="0070C0"/>
                </a:solidFill>
              </a:rPr>
              <a:t> de Georges Orwell est un sujet aussi ancien que l’invention de l’Internet. Dans un livre qui a fait date, </a:t>
            </a:r>
            <a:r>
              <a:rPr lang="fr-FR" i="1">
                <a:solidFill>
                  <a:srgbClr val="0070C0"/>
                </a:solidFill>
              </a:rPr>
              <a:t>Amusing</a:t>
            </a:r>
            <a:r>
              <a:rPr lang="fr-FR">
                <a:solidFill>
                  <a:srgbClr val="0070C0"/>
                </a:solidFill>
              </a:rPr>
              <a:t> </a:t>
            </a:r>
            <a:r>
              <a:rPr lang="fr-FR" i="1">
                <a:solidFill>
                  <a:srgbClr val="0070C0"/>
                </a:solidFill>
              </a:rPr>
              <a:t>Ourselves to Death </a:t>
            </a:r>
            <a:r>
              <a:rPr lang="fr-FR">
                <a:solidFill>
                  <a:srgbClr val="0070C0"/>
                </a:solidFill>
              </a:rPr>
              <a:t>(</a:t>
            </a:r>
            <a:r>
              <a:rPr lang="fr-FR" i="1">
                <a:solidFill>
                  <a:srgbClr val="0070C0"/>
                </a:solidFill>
              </a:rPr>
              <a:t>Se distraire à en mourir</a:t>
            </a:r>
            <a:r>
              <a:rPr lang="fr-FR">
                <a:solidFill>
                  <a:srgbClr val="0070C0"/>
                </a:solidFill>
              </a:rPr>
              <a:t>), écrit avant même la généralisation du réseau, Neil Postman opposait les récits d’Orwell et d’Aldous Huxley, 1984 et Le Meilleur des mondes, pour conclure à l’actualité du dernier aux dépens du premier.</a:t>
            </a:r>
            <a:endParaRPr/>
          </a:p>
          <a:p>
            <a:pPr marL="0" lvl="0" indent="0" algn="l" rtl="0">
              <a:lnSpc>
                <a:spcPct val="90000"/>
              </a:lnSpc>
              <a:spcBef>
                <a:spcPts val="1000"/>
              </a:spcBef>
              <a:spcAft>
                <a:spcPts val="0"/>
              </a:spcAft>
              <a:buClr>
                <a:srgbClr val="0070C0"/>
              </a:buClr>
              <a:buSzPct val="100000"/>
              <a:buNone/>
            </a:pPr>
            <a:r>
              <a:rPr lang="fr-FR">
                <a:solidFill>
                  <a:srgbClr val="0070C0"/>
                </a:solidFill>
              </a:rPr>
              <a:t>1984 décrivait une oppression imposée par un pouvir extérieur, remplaçant l’information par la propagande, un monde où les livres sont interdits, où la vérité est dissimulée, et la contrainte imposée par la violence. </a:t>
            </a:r>
            <a:endParaRPr/>
          </a:p>
          <a:p>
            <a:pPr marL="0" lvl="0" indent="0" algn="l" rtl="0">
              <a:lnSpc>
                <a:spcPct val="90000"/>
              </a:lnSpc>
              <a:spcBef>
                <a:spcPts val="1000"/>
              </a:spcBef>
              <a:spcAft>
                <a:spcPts val="0"/>
              </a:spcAft>
              <a:buClr>
                <a:srgbClr val="0070C0"/>
              </a:buClr>
              <a:buSzPct val="100000"/>
              <a:buNone/>
            </a:pPr>
            <a:r>
              <a:rPr lang="fr-FR">
                <a:solidFill>
                  <a:srgbClr val="0070C0"/>
                </a:solidFill>
              </a:rPr>
              <a:t>Huxley, quant à lui, annonçait une civilisation séduite, gavée par un torrent de contenus, rendue esclave et comme somnambule par le plaisir qu’elle s’inflige. </a:t>
            </a:r>
            <a:endParaRPr/>
          </a:p>
          <a:p>
            <a:pPr marL="0" lvl="0" indent="0" algn="l" rtl="0">
              <a:lnSpc>
                <a:spcPct val="90000"/>
              </a:lnSpc>
              <a:spcBef>
                <a:spcPts val="1000"/>
              </a:spcBef>
              <a:spcAft>
                <a:spcPts val="0"/>
              </a:spcAft>
              <a:buClr>
                <a:srgbClr val="0070C0"/>
              </a:buClr>
              <a:buSzPct val="100000"/>
              <a:buNone/>
            </a:pPr>
            <a:r>
              <a:rPr lang="fr-FR">
                <a:solidFill>
                  <a:srgbClr val="0070C0"/>
                </a:solidFill>
              </a:rPr>
              <a:t>(…) Près de trente-cinq ans après, l’analyse de Postman garde son caractère prophétique : le flot est bien là, et notre servitude au divertissement s’est transformée en addiction. Mais c’est une prophétie incomplète. Car ce flot, pour débordant qu'il soit, ne nous arrive pas de façon erratique. Il est organisée par une économie prédatrice.</a:t>
            </a:r>
            <a:endParaRPr/>
          </a:p>
          <a:p>
            <a:pPr marL="0" lvl="0" indent="0" algn="l" rtl="0">
              <a:lnSpc>
                <a:spcPct val="90000"/>
              </a:lnSpc>
              <a:spcBef>
                <a:spcPts val="1000"/>
              </a:spcBef>
              <a:spcAft>
                <a:spcPts val="0"/>
              </a:spcAft>
              <a:buClr>
                <a:srgbClr val="0070C0"/>
              </a:buClr>
              <a:buSzPct val="100000"/>
              <a:buNone/>
            </a:pPr>
            <a:r>
              <a:rPr lang="fr-FR">
                <a:solidFill>
                  <a:srgbClr val="0070C0"/>
                </a:solidFill>
              </a:rPr>
              <a:t>Le retour d'Orwell ne s'est pas fait par la politique, mais par l'économique. La jonction avec Huxley est réalisée à l'échelle de chacun. Nous sommes les acteurs de notre propre propagande." (Patino, 2019) </a:t>
            </a:r>
            <a:endParaRPr/>
          </a:p>
          <a:p>
            <a:pPr marL="0" lvl="0" indent="0" algn="l" rtl="0">
              <a:lnSpc>
                <a:spcPct val="90000"/>
              </a:lnSpc>
              <a:spcBef>
                <a:spcPts val="1000"/>
              </a:spcBef>
              <a:spcAft>
                <a:spcPts val="0"/>
              </a:spcAft>
              <a:buClr>
                <a:schemeClr val="dk1"/>
              </a:buClr>
              <a:buSzPct val="100000"/>
              <a:buNone/>
            </a:pPr>
            <a:endParaRPr>
              <a:solidFill>
                <a:srgbClr val="0070C0"/>
              </a:solidFill>
            </a:endParaRPr>
          </a:p>
        </p:txBody>
      </p:sp>
      <p:sp>
        <p:nvSpPr>
          <p:cNvPr id="855" name="Google Shape;855;p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56" name="Google Shape;856;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113</a:t>
            </a:fld>
            <a:endParaRPr/>
          </a:p>
        </p:txBody>
      </p:sp>
      <p:sp>
        <p:nvSpPr>
          <p:cNvPr id="2" name="Espace réservé de la date 1">
            <a:extLst>
              <a:ext uri="{FF2B5EF4-FFF2-40B4-BE49-F238E27FC236}">
                <a16:creationId xmlns:a16="http://schemas.microsoft.com/office/drawing/2014/main" id="{530BBC3B-77EB-476E-B165-BC07778E0323}"/>
              </a:ext>
            </a:extLst>
          </p:cNvPr>
          <p:cNvSpPr>
            <a:spLocks noGrp="1"/>
          </p:cNvSpPr>
          <p:nvPr>
            <p:ph type="dt" sz="half" idx="10"/>
          </p:nvPr>
        </p:nvSpPr>
        <p:spPr/>
        <p:txBody>
          <a:bodyPr/>
          <a:lstStyle/>
          <a:p>
            <a:fld id="{E6889178-7C5C-43D3-A995-99341CBBABD5}" type="datetime1">
              <a:rPr lang="fr-FR" smtClean="0"/>
              <a:t>16/11/2023</a:t>
            </a:fld>
            <a:endParaRPr lang="fr-FR"/>
          </a:p>
        </p:txBody>
      </p:sp>
    </p:spTree>
    <p:extLst>
      <p:ext uri="{BB962C8B-B14F-4D97-AF65-F5344CB8AC3E}">
        <p14:creationId xmlns:p14="http://schemas.microsoft.com/office/powerpoint/2010/main" val="35719112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98"/>
          <p:cNvSpPr txBox="1">
            <a:spLocks noGrp="1"/>
          </p:cNvSpPr>
          <p:nvPr>
            <p:ph type="title"/>
          </p:nvPr>
        </p:nvSpPr>
        <p:spPr>
          <a:xfrm>
            <a:off x="523318" y="356333"/>
            <a:ext cx="10830482" cy="107681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L’enjeu démocratique de la protection de la « vie privée »</a:t>
            </a:r>
            <a:endParaRPr/>
          </a:p>
        </p:txBody>
      </p:sp>
      <p:sp>
        <p:nvSpPr>
          <p:cNvPr id="863" name="Google Shape;863;p98"/>
          <p:cNvSpPr txBox="1">
            <a:spLocks noGrp="1"/>
          </p:cNvSpPr>
          <p:nvPr>
            <p:ph type="body" idx="1"/>
          </p:nvPr>
        </p:nvSpPr>
        <p:spPr>
          <a:xfrm>
            <a:off x="656492" y="1674935"/>
            <a:ext cx="11043139" cy="4439625"/>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400"/>
              <a:buChar char="•"/>
            </a:pPr>
            <a:r>
              <a:rPr lang="fr-FR" sz="2400"/>
              <a:t>Déclaration polémique de </a:t>
            </a:r>
            <a:r>
              <a:rPr lang="fr-FR" sz="2400" b="1"/>
              <a:t>Mark Zuckerberg </a:t>
            </a:r>
            <a:r>
              <a:rPr lang="fr-FR" sz="2400"/>
              <a:t>sur l’évolution de la notion de « </a:t>
            </a:r>
            <a:r>
              <a:rPr lang="fr-FR" sz="2400" b="1"/>
              <a:t>vie privée </a:t>
            </a:r>
            <a:r>
              <a:rPr lang="fr-FR" sz="2400"/>
              <a:t>», en 2010 : </a:t>
            </a:r>
            <a:r>
              <a:rPr lang="fr-FR" sz="2400" i="1">
                <a:solidFill>
                  <a:srgbClr val="0070C0"/>
                </a:solidFill>
              </a:rPr>
              <a:t>« "Les gens sont désormais à l'aise avec l'idée de partager plus d'informations différentes, de manière plus ouverte et avec plus d'internautes. (...) La norme sociale a évolué. » </a:t>
            </a:r>
            <a:r>
              <a:rPr lang="fr-FR" sz="2400">
                <a:solidFill>
                  <a:srgbClr val="0070C0"/>
                </a:solidFill>
              </a:rPr>
              <a:t>(</a:t>
            </a:r>
            <a:r>
              <a:rPr lang="fr-FR" sz="2400" i="1">
                <a:solidFill>
                  <a:srgbClr val="0070C0"/>
                </a:solidFill>
              </a:rPr>
              <a:t>Le Monde</a:t>
            </a:r>
            <a:r>
              <a:rPr lang="fr-FR" sz="2400">
                <a:solidFill>
                  <a:srgbClr val="0070C0"/>
                </a:solidFill>
              </a:rPr>
              <a:t>, 11 janvier 2010).</a:t>
            </a:r>
            <a:endParaRPr/>
          </a:p>
          <a:p>
            <a:pPr marL="228600" lvl="0" indent="-228600" algn="l" rtl="0">
              <a:lnSpc>
                <a:spcPct val="80000"/>
              </a:lnSpc>
              <a:spcBef>
                <a:spcPts val="1000"/>
              </a:spcBef>
              <a:spcAft>
                <a:spcPts val="0"/>
              </a:spcAft>
              <a:buClr>
                <a:schemeClr val="dk1"/>
              </a:buClr>
              <a:buSzPts val="2400"/>
              <a:buChar char="•"/>
            </a:pPr>
            <a:r>
              <a:rPr lang="fr-FR" sz="2400"/>
              <a:t>Pourtant, la </a:t>
            </a:r>
            <a:r>
              <a:rPr lang="fr-FR" sz="2400" b="1"/>
              <a:t>protection de la vie privée sur Internet </a:t>
            </a:r>
            <a:r>
              <a:rPr lang="fr-FR" sz="2400"/>
              <a:t>est un </a:t>
            </a:r>
            <a:r>
              <a:rPr lang="fr-FR" sz="2400" b="1"/>
              <a:t>enjeu démocratique </a:t>
            </a:r>
            <a:r>
              <a:rPr lang="fr-FR" sz="2400"/>
              <a:t>important.  Elle s’inscrit dans une histoire et fait face à des obstacles idéologiques :</a:t>
            </a:r>
            <a:endParaRPr/>
          </a:p>
          <a:p>
            <a:pPr marL="685800" lvl="1" indent="-228600" algn="l" rtl="0">
              <a:lnSpc>
                <a:spcPct val="80000"/>
              </a:lnSpc>
              <a:spcBef>
                <a:spcPts val="1000"/>
              </a:spcBef>
              <a:spcAft>
                <a:spcPts val="0"/>
              </a:spcAft>
              <a:buClr>
                <a:schemeClr val="dk1"/>
              </a:buClr>
              <a:buSzPts val="2400"/>
              <a:buChar char="•"/>
            </a:pPr>
            <a:r>
              <a:rPr lang="fr-FR" b="1"/>
              <a:t>Légitime lutte démocratique </a:t>
            </a:r>
            <a:r>
              <a:rPr lang="fr-FR"/>
              <a:t>contre le « </a:t>
            </a:r>
            <a:r>
              <a:rPr lang="fr-FR" b="1"/>
              <a:t>mauvais secret </a:t>
            </a:r>
            <a:r>
              <a:rPr lang="fr-FR"/>
              <a:t>» : l’arbitraire, les excès de la raison d’Etat, etc.</a:t>
            </a:r>
            <a:endParaRPr/>
          </a:p>
          <a:p>
            <a:pPr marL="685800" lvl="1" indent="-228600" algn="l" rtl="0">
              <a:lnSpc>
                <a:spcPct val="80000"/>
              </a:lnSpc>
              <a:spcBef>
                <a:spcPts val="1000"/>
              </a:spcBef>
              <a:spcAft>
                <a:spcPts val="0"/>
              </a:spcAft>
              <a:buClr>
                <a:schemeClr val="dk1"/>
              </a:buClr>
              <a:buSzPts val="2400"/>
              <a:buChar char="•"/>
            </a:pPr>
            <a:r>
              <a:rPr lang="fr-FR"/>
              <a:t>Mais une obsession contemporaine de la </a:t>
            </a:r>
            <a:r>
              <a:rPr lang="fr-FR" b="1"/>
              <a:t>transparence</a:t>
            </a:r>
            <a:r>
              <a:rPr lang="fr-FR"/>
              <a:t>, délétère quand elle devient excessive.</a:t>
            </a:r>
            <a:endParaRPr/>
          </a:p>
          <a:p>
            <a:pPr marL="685800" lvl="1" indent="-228600" algn="l" rtl="0">
              <a:lnSpc>
                <a:spcPct val="80000"/>
              </a:lnSpc>
              <a:spcBef>
                <a:spcPts val="1000"/>
              </a:spcBef>
              <a:spcAft>
                <a:spcPts val="0"/>
              </a:spcAft>
              <a:buClr>
                <a:schemeClr val="dk1"/>
              </a:buClr>
              <a:buSzPts val="2400"/>
              <a:buChar char="•"/>
            </a:pPr>
            <a:r>
              <a:rPr lang="fr-FR"/>
              <a:t>La méconnaissance du fait qu’une certaine part de « secret » </a:t>
            </a:r>
            <a:r>
              <a:rPr lang="fr-FR" b="1"/>
              <a:t>est indispensable à la subjectivation </a:t>
            </a:r>
            <a:r>
              <a:rPr lang="fr-FR"/>
              <a:t>(pas d’individuation possible sous la surveillance continuelle) </a:t>
            </a:r>
            <a:r>
              <a:rPr lang="fr-FR" b="1"/>
              <a:t>et au fonctionnement d’une démocratie</a:t>
            </a:r>
            <a:r>
              <a:rPr lang="fr-FR"/>
              <a:t>.</a:t>
            </a:r>
            <a:endParaRPr/>
          </a:p>
        </p:txBody>
      </p:sp>
      <p:sp>
        <p:nvSpPr>
          <p:cNvPr id="864" name="Google Shape;864;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114</a:t>
            </a:fld>
            <a:endParaRPr/>
          </a:p>
        </p:txBody>
      </p:sp>
      <p:sp>
        <p:nvSpPr>
          <p:cNvPr id="2" name="Espace réservé de la date 1">
            <a:extLst>
              <a:ext uri="{FF2B5EF4-FFF2-40B4-BE49-F238E27FC236}">
                <a16:creationId xmlns:a16="http://schemas.microsoft.com/office/drawing/2014/main" id="{6DD93E8C-5852-47AA-8B0A-48F9DEC0FE37}"/>
              </a:ext>
            </a:extLst>
          </p:cNvPr>
          <p:cNvSpPr>
            <a:spLocks noGrp="1"/>
          </p:cNvSpPr>
          <p:nvPr>
            <p:ph type="dt" sz="half" idx="10"/>
          </p:nvPr>
        </p:nvSpPr>
        <p:spPr/>
        <p:txBody>
          <a:bodyPr/>
          <a:lstStyle/>
          <a:p>
            <a:fld id="{8D9A64B9-C08D-4FE5-9740-82F3DBA73BDD}" type="datetime1">
              <a:rPr lang="fr-FR" smtClean="0"/>
              <a:t>16/11/2023</a:t>
            </a:fld>
            <a:endParaRPr lang="fr-FR"/>
          </a:p>
        </p:txBody>
      </p:sp>
      <p:sp>
        <p:nvSpPr>
          <p:cNvPr id="3" name="Espace réservé du pied de page 2">
            <a:extLst>
              <a:ext uri="{FF2B5EF4-FFF2-40B4-BE49-F238E27FC236}">
                <a16:creationId xmlns:a16="http://schemas.microsoft.com/office/drawing/2014/main" id="{E4DAEA3C-09D0-403D-ABAC-7BBF76CBC074}"/>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42660034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1"/>
          <p:cNvSpPr txBox="1">
            <a:spLocks noGrp="1"/>
          </p:cNvSpPr>
          <p:nvPr>
            <p:ph type="title"/>
          </p:nvPr>
        </p:nvSpPr>
        <p:spPr>
          <a:xfrm>
            <a:off x="494811" y="8938"/>
            <a:ext cx="11202378" cy="97235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surveillance numérique : une nouvelle donne</a:t>
            </a:r>
            <a:endParaRPr/>
          </a:p>
        </p:txBody>
      </p:sp>
      <p:sp>
        <p:nvSpPr>
          <p:cNvPr id="888" name="Google Shape;888;p101"/>
          <p:cNvSpPr txBox="1">
            <a:spLocks noGrp="1"/>
          </p:cNvSpPr>
          <p:nvPr>
            <p:ph type="body" idx="1"/>
          </p:nvPr>
        </p:nvSpPr>
        <p:spPr>
          <a:xfrm>
            <a:off x="609598" y="996461"/>
            <a:ext cx="11202377" cy="5072647"/>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dirty="0"/>
              <a:t>On parle aujourd’hui de « </a:t>
            </a:r>
            <a:r>
              <a:rPr lang="fr-FR" sz="2400" b="1" dirty="0"/>
              <a:t>capitalisme de surveillance </a:t>
            </a:r>
            <a:r>
              <a:rPr lang="fr-FR" sz="2400" dirty="0"/>
              <a:t>» (</a:t>
            </a:r>
            <a:r>
              <a:rPr lang="fr-FR" sz="2400" dirty="0" err="1"/>
              <a:t>Shoshana</a:t>
            </a:r>
            <a:r>
              <a:rPr lang="fr-FR" sz="2400" dirty="0"/>
              <a:t> </a:t>
            </a:r>
            <a:r>
              <a:rPr lang="fr-FR" sz="2400" dirty="0" err="1"/>
              <a:t>Zuboff</a:t>
            </a:r>
            <a:r>
              <a:rPr lang="fr-FR" sz="2400" dirty="0"/>
              <a:t>)ou de « </a:t>
            </a:r>
            <a:r>
              <a:rPr lang="fr-FR" sz="2400" b="1" dirty="0"/>
              <a:t>société d’exposition </a:t>
            </a:r>
            <a:r>
              <a:rPr lang="fr-FR" sz="2400" dirty="0"/>
              <a:t>» (Bernard E. Harcourt), voir texte page suivante.</a:t>
            </a:r>
            <a:endParaRPr dirty="0"/>
          </a:p>
          <a:p>
            <a:pPr marL="228600" lvl="0" indent="-228600" algn="l" rtl="0">
              <a:lnSpc>
                <a:spcPct val="80000"/>
              </a:lnSpc>
              <a:spcBef>
                <a:spcPts val="600"/>
              </a:spcBef>
              <a:spcAft>
                <a:spcPts val="0"/>
              </a:spcAft>
              <a:buClr>
                <a:schemeClr val="dk1"/>
              </a:buClr>
              <a:buSzPts val="2400"/>
              <a:buChar char="•"/>
            </a:pPr>
            <a:r>
              <a:rPr lang="fr-FR" sz="2400" dirty="0"/>
              <a:t>Surveillance plurielle :</a:t>
            </a:r>
            <a:endParaRPr dirty="0"/>
          </a:p>
          <a:p>
            <a:pPr marL="914400" lvl="1" indent="-457200" algn="l" rtl="0">
              <a:lnSpc>
                <a:spcPct val="80000"/>
              </a:lnSpc>
              <a:spcBef>
                <a:spcPts val="600"/>
              </a:spcBef>
              <a:spcAft>
                <a:spcPts val="0"/>
              </a:spcAft>
              <a:buClr>
                <a:schemeClr val="dk1"/>
              </a:buClr>
              <a:buSzPts val="2400"/>
              <a:buFont typeface="Calibri"/>
              <a:buAutoNum type="arabicPeriod"/>
            </a:pPr>
            <a:r>
              <a:rPr lang="fr-FR" dirty="0"/>
              <a:t>Surveillance </a:t>
            </a:r>
            <a:r>
              <a:rPr lang="fr-FR" b="1" dirty="0"/>
              <a:t>interpersonnelle sur les réseaux sociaux</a:t>
            </a:r>
            <a:r>
              <a:rPr lang="fr-FR" dirty="0"/>
              <a:t>, au niveau individuel.</a:t>
            </a:r>
            <a:endParaRPr dirty="0"/>
          </a:p>
          <a:p>
            <a:pPr marL="914400" lvl="1" indent="-457200" algn="l" rtl="0">
              <a:lnSpc>
                <a:spcPct val="80000"/>
              </a:lnSpc>
              <a:spcBef>
                <a:spcPts val="600"/>
              </a:spcBef>
              <a:spcAft>
                <a:spcPts val="0"/>
              </a:spcAft>
              <a:buClr>
                <a:schemeClr val="dk1"/>
              </a:buClr>
              <a:buSzPts val="2400"/>
              <a:buFont typeface="Calibri"/>
              <a:buAutoNum type="arabicPeriod"/>
            </a:pPr>
            <a:r>
              <a:rPr lang="fr-FR" dirty="0"/>
              <a:t>Surveillance par de </a:t>
            </a:r>
            <a:r>
              <a:rPr lang="fr-FR" b="1" dirty="0"/>
              <a:t>grands acteurs capitalistes</a:t>
            </a:r>
            <a:r>
              <a:rPr lang="fr-FR" dirty="0"/>
              <a:t>.</a:t>
            </a:r>
            <a:endParaRPr dirty="0"/>
          </a:p>
          <a:p>
            <a:pPr marL="1143000" lvl="2" indent="-228600" algn="l" rtl="0">
              <a:lnSpc>
                <a:spcPct val="80000"/>
              </a:lnSpc>
              <a:spcBef>
                <a:spcPts val="600"/>
              </a:spcBef>
              <a:spcAft>
                <a:spcPts val="0"/>
              </a:spcAft>
              <a:buClr>
                <a:schemeClr val="dk1"/>
              </a:buClr>
              <a:buSzPts val="2400"/>
              <a:buFont typeface="Calibri"/>
              <a:buChar char="-"/>
            </a:pPr>
            <a:r>
              <a:rPr lang="fr-FR" sz="2400" dirty="0"/>
              <a:t>Risques d’aliénation citoyenne </a:t>
            </a:r>
            <a:r>
              <a:rPr lang="fr-FR" sz="2400" i="1" dirty="0"/>
              <a:t>vs</a:t>
            </a:r>
            <a:r>
              <a:rPr lang="fr-FR" sz="2400" dirty="0"/>
              <a:t> idéal d’autonomie démocratique : comportements orientés grâce aux données des utilisateurs, campagnes </a:t>
            </a:r>
            <a:r>
              <a:rPr lang="fr-FR" sz="2400" i="1" dirty="0"/>
              <a:t>data-</a:t>
            </a:r>
            <a:r>
              <a:rPr lang="fr-FR" sz="2400" i="1" dirty="0" err="1"/>
              <a:t>driven</a:t>
            </a:r>
            <a:r>
              <a:rPr lang="fr-FR" sz="2400" dirty="0"/>
              <a:t>, manipulations de l’opinion publique, etc.</a:t>
            </a:r>
            <a:endParaRPr dirty="0"/>
          </a:p>
          <a:p>
            <a:pPr marL="1143000" lvl="2" indent="-228600" algn="l" rtl="0">
              <a:lnSpc>
                <a:spcPct val="80000"/>
              </a:lnSpc>
              <a:spcBef>
                <a:spcPts val="600"/>
              </a:spcBef>
              <a:spcAft>
                <a:spcPts val="0"/>
              </a:spcAft>
              <a:buClr>
                <a:schemeClr val="dk1"/>
              </a:buClr>
              <a:buSzPts val="2400"/>
              <a:buFont typeface="Calibri"/>
              <a:buChar char="-"/>
            </a:pPr>
            <a:r>
              <a:rPr lang="fr-FR" sz="2400" dirty="0"/>
              <a:t>Ne pas exagérer la menace : les </a:t>
            </a:r>
            <a:r>
              <a:rPr lang="fr-FR" sz="2400" b="1" dirty="0"/>
              <a:t>réseaux dépendent des utilisateurs ;</a:t>
            </a:r>
            <a:r>
              <a:rPr lang="fr-FR" sz="2400" dirty="0"/>
              <a:t> mais risque d’une certaine </a:t>
            </a:r>
            <a:r>
              <a:rPr lang="fr-FR" sz="2400" b="1" dirty="0"/>
              <a:t>anesthésie civique</a:t>
            </a:r>
            <a:r>
              <a:rPr lang="fr-FR" sz="2400" dirty="0"/>
              <a:t>.</a:t>
            </a:r>
            <a:endParaRPr dirty="0"/>
          </a:p>
          <a:p>
            <a:pPr marL="914400" lvl="1" indent="-457200" algn="l" rtl="0">
              <a:lnSpc>
                <a:spcPct val="80000"/>
              </a:lnSpc>
              <a:spcBef>
                <a:spcPts val="600"/>
              </a:spcBef>
              <a:spcAft>
                <a:spcPts val="0"/>
              </a:spcAft>
              <a:buClr>
                <a:schemeClr val="dk1"/>
              </a:buClr>
              <a:buSzPts val="2400"/>
              <a:buFont typeface="Calibri"/>
              <a:buAutoNum type="arabicPeriod"/>
            </a:pPr>
            <a:r>
              <a:rPr lang="fr-FR" dirty="0"/>
              <a:t>Surveillance </a:t>
            </a:r>
            <a:r>
              <a:rPr lang="fr-FR" b="1" dirty="0"/>
              <a:t>étatique</a:t>
            </a:r>
            <a:r>
              <a:rPr lang="fr-FR" dirty="0"/>
              <a:t> de de masse :</a:t>
            </a:r>
            <a:endParaRPr dirty="0"/>
          </a:p>
          <a:p>
            <a:pPr marL="1143000" lvl="2" indent="-228600" algn="l" rtl="0">
              <a:lnSpc>
                <a:spcPct val="80000"/>
              </a:lnSpc>
              <a:spcBef>
                <a:spcPts val="600"/>
              </a:spcBef>
              <a:spcAft>
                <a:spcPts val="0"/>
              </a:spcAft>
              <a:buClr>
                <a:schemeClr val="dk1"/>
              </a:buClr>
              <a:buSzPts val="2400"/>
              <a:buFont typeface="Calibri"/>
              <a:buChar char="-"/>
            </a:pPr>
            <a:r>
              <a:rPr lang="fr-FR" sz="2400" b="1" dirty="0"/>
              <a:t>En démocratie, par son propre pays ou ses alliés : affaire Snowden</a:t>
            </a:r>
            <a:r>
              <a:rPr lang="fr-FR" sz="2400" dirty="0"/>
              <a:t>. La NSA collecte 200 millions de messages par jour dans le monde, via le programme </a:t>
            </a:r>
            <a:r>
              <a:rPr lang="fr-FR" sz="2400" dirty="0" err="1"/>
              <a:t>Prism</a:t>
            </a:r>
            <a:r>
              <a:rPr lang="fr-FR" sz="2400" dirty="0"/>
              <a:t>. Contexte du contre-terrorisme américain, après le 11 septembre 2001 et le Patriot </a:t>
            </a:r>
            <a:r>
              <a:rPr lang="fr-FR" sz="2400" dirty="0" err="1"/>
              <a:t>Act</a:t>
            </a:r>
            <a:r>
              <a:rPr lang="fr-FR" sz="2400" dirty="0"/>
              <a:t>.</a:t>
            </a:r>
            <a:endParaRPr dirty="0"/>
          </a:p>
          <a:p>
            <a:pPr marL="1143000" lvl="2" indent="-228600" algn="l" rtl="0">
              <a:lnSpc>
                <a:spcPct val="80000"/>
              </a:lnSpc>
              <a:spcBef>
                <a:spcPts val="600"/>
              </a:spcBef>
              <a:spcAft>
                <a:spcPts val="0"/>
              </a:spcAft>
              <a:buClr>
                <a:schemeClr val="dk1"/>
              </a:buClr>
              <a:buSzPts val="2400"/>
              <a:buFont typeface="Calibri"/>
              <a:buChar char="-"/>
            </a:pPr>
            <a:r>
              <a:rPr lang="fr-FR" sz="2400" b="1" dirty="0"/>
              <a:t>Dans les régimes dictatoriaux</a:t>
            </a:r>
            <a:r>
              <a:rPr lang="fr-FR" sz="2400" dirty="0"/>
              <a:t>, grâce à des technologies créées en démocratie : affaire James Dunne.</a:t>
            </a:r>
            <a:endParaRPr dirty="0"/>
          </a:p>
        </p:txBody>
      </p:sp>
      <p:sp>
        <p:nvSpPr>
          <p:cNvPr id="889" name="Google Shape;889;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115</a:t>
            </a:fld>
            <a:endParaRPr/>
          </a:p>
        </p:txBody>
      </p:sp>
      <p:sp>
        <p:nvSpPr>
          <p:cNvPr id="2" name="Espace réservé de la date 1">
            <a:extLst>
              <a:ext uri="{FF2B5EF4-FFF2-40B4-BE49-F238E27FC236}">
                <a16:creationId xmlns:a16="http://schemas.microsoft.com/office/drawing/2014/main" id="{93E62734-6F49-4F72-AA6A-5899DD2EF61B}"/>
              </a:ext>
            </a:extLst>
          </p:cNvPr>
          <p:cNvSpPr>
            <a:spLocks noGrp="1"/>
          </p:cNvSpPr>
          <p:nvPr>
            <p:ph type="dt" sz="half" idx="10"/>
          </p:nvPr>
        </p:nvSpPr>
        <p:spPr/>
        <p:txBody>
          <a:bodyPr/>
          <a:lstStyle/>
          <a:p>
            <a:fld id="{DD3091CD-25AA-41AB-8C60-3070D5C106A1}" type="datetime1">
              <a:rPr lang="fr-FR" smtClean="0"/>
              <a:t>16/11/2023</a:t>
            </a:fld>
            <a:endParaRPr lang="fr-FR" dirty="0"/>
          </a:p>
        </p:txBody>
      </p:sp>
      <p:sp>
        <p:nvSpPr>
          <p:cNvPr id="3" name="Espace réservé du pied de page 2">
            <a:extLst>
              <a:ext uri="{FF2B5EF4-FFF2-40B4-BE49-F238E27FC236}">
                <a16:creationId xmlns:a16="http://schemas.microsoft.com/office/drawing/2014/main" id="{B2160714-B7C7-4013-940D-BDB288C9682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7698921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99"/>
          <p:cNvSpPr txBox="1">
            <a:spLocks noGrp="1"/>
          </p:cNvSpPr>
          <p:nvPr>
            <p:ph type="title"/>
          </p:nvPr>
        </p:nvSpPr>
        <p:spPr>
          <a:xfrm>
            <a:off x="838200" y="365126"/>
            <a:ext cx="10515600" cy="97235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surveillance numérique</a:t>
            </a:r>
            <a:endParaRPr/>
          </a:p>
        </p:txBody>
      </p:sp>
      <p:sp>
        <p:nvSpPr>
          <p:cNvPr id="871" name="Google Shape;871;p99"/>
          <p:cNvSpPr txBox="1">
            <a:spLocks noGrp="1"/>
          </p:cNvSpPr>
          <p:nvPr>
            <p:ph type="body" idx="1"/>
          </p:nvPr>
        </p:nvSpPr>
        <p:spPr>
          <a:xfrm>
            <a:off x="586853" y="1514901"/>
            <a:ext cx="11041039" cy="401722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ts val="2600"/>
              <a:buChar char="•"/>
            </a:pPr>
            <a:r>
              <a:rPr lang="fr-FR" sz="2600"/>
              <a:t>Michel Foucault, </a:t>
            </a:r>
            <a:r>
              <a:rPr lang="fr-FR" sz="2600" i="1"/>
              <a:t>Surveiller et punir</a:t>
            </a:r>
            <a:r>
              <a:rPr lang="fr-FR" sz="2600"/>
              <a:t>, analyse du </a:t>
            </a:r>
            <a:r>
              <a:rPr lang="fr-FR" sz="2600" b="1"/>
              <a:t>panoptique</a:t>
            </a:r>
            <a:r>
              <a:rPr lang="fr-FR" sz="2600"/>
              <a:t> de Bentham. Deleuze, texte célèbre, passage d’une </a:t>
            </a:r>
            <a:r>
              <a:rPr lang="fr-FR" sz="2600" b="1"/>
              <a:t>société de surveillance </a:t>
            </a:r>
            <a:r>
              <a:rPr lang="fr-FR" sz="2600"/>
              <a:t>à une </a:t>
            </a:r>
            <a:r>
              <a:rPr lang="fr-FR" sz="2600" b="1"/>
              <a:t>société de contrôle</a:t>
            </a:r>
            <a:r>
              <a:rPr lang="fr-FR" sz="2600"/>
              <a:t>.</a:t>
            </a:r>
            <a:endParaRPr/>
          </a:p>
          <a:p>
            <a:pPr marL="228600" lvl="0" indent="-228600" algn="l" rtl="0">
              <a:lnSpc>
                <a:spcPct val="90000"/>
              </a:lnSpc>
              <a:spcBef>
                <a:spcPts val="1000"/>
              </a:spcBef>
              <a:spcAft>
                <a:spcPts val="0"/>
              </a:spcAft>
              <a:buClr>
                <a:schemeClr val="dk1"/>
              </a:buClr>
              <a:buSzPts val="2600"/>
              <a:buChar char="•"/>
            </a:pPr>
            <a:r>
              <a:rPr lang="fr-FR" sz="2600"/>
              <a:t>Surveillance du marché et surveillance de l’Etat sur les données personnelles. Projet de guider les comportements grâce aux données des utilisateurs. Surveillance interpersonnelle sur les réseaux sociaux.</a:t>
            </a:r>
            <a:endParaRPr/>
          </a:p>
          <a:p>
            <a:pPr marL="228600" lvl="0" indent="-228600" algn="l" rtl="0">
              <a:lnSpc>
                <a:spcPct val="90000"/>
              </a:lnSpc>
              <a:spcBef>
                <a:spcPts val="1000"/>
              </a:spcBef>
              <a:spcAft>
                <a:spcPts val="0"/>
              </a:spcAft>
              <a:buClr>
                <a:schemeClr val="dk1"/>
              </a:buClr>
              <a:buSzPts val="2600"/>
              <a:buChar char="•"/>
            </a:pPr>
            <a:r>
              <a:rPr lang="fr-FR" sz="2600"/>
              <a:t>Plusieurs scandales liées à la surveillance de masse :</a:t>
            </a:r>
            <a:endParaRPr/>
          </a:p>
          <a:p>
            <a:pPr marL="685800" lvl="1" indent="-228600" algn="l" rtl="0">
              <a:lnSpc>
                <a:spcPct val="90000"/>
              </a:lnSpc>
              <a:spcBef>
                <a:spcPts val="500"/>
              </a:spcBef>
              <a:spcAft>
                <a:spcPts val="0"/>
              </a:spcAft>
              <a:buClr>
                <a:schemeClr val="dk1"/>
              </a:buClr>
              <a:buSzPts val="2600"/>
              <a:buChar char="•"/>
            </a:pPr>
            <a:r>
              <a:rPr lang="fr-FR" sz="2600" b="1"/>
              <a:t>Affaire Snowden</a:t>
            </a:r>
            <a:r>
              <a:rPr lang="fr-FR" sz="2600"/>
              <a:t>. La NSA collecte 200 millions de messages par jour dans le monde. Contexte du contre-terrorisme américain, après le 11 septembre 2001, Patriot Act. Programme de la NSA Prism.</a:t>
            </a:r>
            <a:endParaRPr lang="en-US" sz="2600"/>
          </a:p>
          <a:p>
            <a:pPr marL="685800" lvl="1" indent="-228600" algn="l" rtl="0">
              <a:lnSpc>
                <a:spcPct val="90000"/>
              </a:lnSpc>
              <a:spcBef>
                <a:spcPts val="500"/>
              </a:spcBef>
              <a:spcAft>
                <a:spcPts val="0"/>
              </a:spcAft>
              <a:buClr>
                <a:schemeClr val="dk1"/>
              </a:buClr>
              <a:buSzPts val="2600"/>
              <a:buChar char="•"/>
            </a:pPr>
            <a:r>
              <a:rPr lang="en-US"/>
              <a:t>Plus récemment, </a:t>
            </a:r>
            <a:r>
              <a:rPr lang="en-US" b="1"/>
              <a:t>affaire Pegasus</a:t>
            </a:r>
            <a:r>
              <a:rPr lang="en-US"/>
              <a:t>, avec le logiciel espion de la société NSO utilisé par différents acteurs, pour surveiller journalistes et personnel politique.</a:t>
            </a:r>
            <a:endParaRPr/>
          </a:p>
          <a:p>
            <a:pPr marL="685800" lvl="1" indent="-228600" algn="l" rtl="0">
              <a:lnSpc>
                <a:spcPct val="90000"/>
              </a:lnSpc>
              <a:spcBef>
                <a:spcPts val="500"/>
              </a:spcBef>
              <a:spcAft>
                <a:spcPts val="0"/>
              </a:spcAft>
              <a:buClr>
                <a:schemeClr val="dk1"/>
              </a:buClr>
              <a:buSzPts val="2600"/>
              <a:buChar char="•"/>
            </a:pPr>
            <a:r>
              <a:rPr lang="fr-FR" sz="2600"/>
              <a:t>En France, affaire James Dunne.</a:t>
            </a:r>
            <a:endParaRPr/>
          </a:p>
        </p:txBody>
      </p:sp>
      <p:sp>
        <p:nvSpPr>
          <p:cNvPr id="872" name="Google Shape;872;p9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73" name="Google Shape;873;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116</a:t>
            </a:fld>
            <a:endParaRPr/>
          </a:p>
        </p:txBody>
      </p:sp>
      <p:sp>
        <p:nvSpPr>
          <p:cNvPr id="2" name="Espace réservé de la date 1">
            <a:extLst>
              <a:ext uri="{FF2B5EF4-FFF2-40B4-BE49-F238E27FC236}">
                <a16:creationId xmlns:a16="http://schemas.microsoft.com/office/drawing/2014/main" id="{59D75114-10D6-4460-8252-16BC6F171759}"/>
              </a:ext>
            </a:extLst>
          </p:cNvPr>
          <p:cNvSpPr>
            <a:spLocks noGrp="1"/>
          </p:cNvSpPr>
          <p:nvPr>
            <p:ph type="dt" sz="half" idx="10"/>
          </p:nvPr>
        </p:nvSpPr>
        <p:spPr/>
        <p:txBody>
          <a:bodyPr/>
          <a:lstStyle/>
          <a:p>
            <a:fld id="{6350593B-9F71-49CB-8DDA-2A072D7125A4}" type="datetime1">
              <a:rPr lang="fr-FR" smtClean="0"/>
              <a:t>16/11/2023</a:t>
            </a:fld>
            <a:endParaRPr lang="fr-FR"/>
          </a:p>
        </p:txBody>
      </p:sp>
    </p:spTree>
    <p:extLst>
      <p:ext uri="{BB962C8B-B14F-4D97-AF65-F5344CB8AC3E}">
        <p14:creationId xmlns:p14="http://schemas.microsoft.com/office/powerpoint/2010/main" val="14159876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00"/>
          <p:cNvSpPr txBox="1">
            <a:spLocks noGrp="1"/>
          </p:cNvSpPr>
          <p:nvPr>
            <p:ph type="title"/>
          </p:nvPr>
        </p:nvSpPr>
        <p:spPr>
          <a:xfrm>
            <a:off x="494811" y="120650"/>
            <a:ext cx="11202378" cy="97235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Sociétés de contrôle et surveillance</a:t>
            </a:r>
            <a:endParaRPr/>
          </a:p>
        </p:txBody>
      </p:sp>
      <p:sp>
        <p:nvSpPr>
          <p:cNvPr id="880" name="Google Shape;880;p100"/>
          <p:cNvSpPr txBox="1">
            <a:spLocks noGrp="1"/>
          </p:cNvSpPr>
          <p:nvPr>
            <p:ph type="body" idx="1"/>
          </p:nvPr>
        </p:nvSpPr>
        <p:spPr>
          <a:xfrm>
            <a:off x="269631" y="1093006"/>
            <a:ext cx="11664461" cy="5228492"/>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600"/>
              </a:spcBef>
              <a:spcAft>
                <a:spcPts val="0"/>
              </a:spcAft>
              <a:buClr>
                <a:schemeClr val="dk1"/>
              </a:buClr>
              <a:buSzPts val="2400"/>
              <a:buChar char="•"/>
            </a:pPr>
            <a:r>
              <a:rPr lang="fr-FR" sz="2400" dirty="0"/>
              <a:t>Deleuze, texte célèbre,</a:t>
            </a:r>
            <a:endParaRPr dirty="0"/>
          </a:p>
          <a:p>
            <a:pPr marL="685800" lvl="1" indent="-228600" algn="l" rtl="0">
              <a:lnSpc>
                <a:spcPct val="80000"/>
              </a:lnSpc>
              <a:spcBef>
                <a:spcPts val="600"/>
              </a:spcBef>
              <a:spcAft>
                <a:spcPts val="0"/>
              </a:spcAft>
              <a:buClr>
                <a:schemeClr val="dk1"/>
              </a:buClr>
              <a:buSzPts val="2400"/>
              <a:buChar char="•"/>
            </a:pPr>
            <a:r>
              <a:rPr lang="fr-FR" dirty="0"/>
              <a:t>après </a:t>
            </a:r>
            <a:r>
              <a:rPr lang="fr-FR" b="1" dirty="0"/>
              <a:t>les sociétés de souveraineté </a:t>
            </a:r>
            <a:r>
              <a:rPr lang="fr-FR" dirty="0"/>
              <a:t>(décident de la mort et prélèvent) sous l’Ancien régime, passage d’une </a:t>
            </a:r>
            <a:r>
              <a:rPr lang="fr-FR" b="1" dirty="0"/>
              <a:t>société disciplinaire</a:t>
            </a:r>
            <a:r>
              <a:rPr lang="fr-FR" dirty="0"/>
              <a:t> (dont les institutions avaient pour but de rendre l’homme prévisible, en procédant par grands milieux d’enfermement, école, armée, etc.)</a:t>
            </a:r>
            <a:r>
              <a:rPr lang="fr-FR" b="1" dirty="0"/>
              <a:t>,</a:t>
            </a:r>
            <a:endParaRPr dirty="0"/>
          </a:p>
          <a:p>
            <a:pPr marL="685800" lvl="1" indent="-228600" algn="l" rtl="0">
              <a:lnSpc>
                <a:spcPct val="80000"/>
              </a:lnSpc>
              <a:spcBef>
                <a:spcPts val="600"/>
              </a:spcBef>
              <a:spcAft>
                <a:spcPts val="0"/>
              </a:spcAft>
              <a:buClr>
                <a:schemeClr val="dk1"/>
              </a:buClr>
              <a:buSzPts val="2400"/>
              <a:buChar char="•"/>
            </a:pPr>
            <a:r>
              <a:rPr lang="fr-FR" dirty="0"/>
              <a:t>à une </a:t>
            </a:r>
            <a:r>
              <a:rPr lang="fr-FR" b="1" dirty="0"/>
              <a:t>société de contrôle, </a:t>
            </a:r>
            <a:r>
              <a:rPr lang="fr-FR" i="1" dirty="0">
                <a:solidFill>
                  <a:srgbClr val="0070C0"/>
                </a:solidFill>
              </a:rPr>
              <a:t>« non plus par enfermement, mais par contrôle continu et communication instantanée  (Deleuze, « Post-scriptum sur les sociétés de contrôle », in </a:t>
            </a:r>
            <a:r>
              <a:rPr lang="fr-FR" dirty="0">
                <a:solidFill>
                  <a:srgbClr val="0070C0"/>
                </a:solidFill>
              </a:rPr>
              <a:t>Pourparlers</a:t>
            </a:r>
            <a:r>
              <a:rPr lang="fr-FR" i="1" dirty="0">
                <a:solidFill>
                  <a:srgbClr val="0070C0"/>
                </a:solidFill>
              </a:rPr>
              <a:t> 1972 – 1990)</a:t>
            </a:r>
            <a:endParaRPr dirty="0"/>
          </a:p>
          <a:p>
            <a:pPr marL="228600" lvl="0" indent="-228600" algn="l" rtl="0">
              <a:lnSpc>
                <a:spcPct val="80000"/>
              </a:lnSpc>
              <a:spcBef>
                <a:spcPts val="600"/>
              </a:spcBef>
              <a:spcAft>
                <a:spcPts val="0"/>
              </a:spcAft>
              <a:buClr>
                <a:schemeClr val="dk1"/>
              </a:buClr>
              <a:buSzPts val="2400"/>
              <a:buChar char="•"/>
            </a:pPr>
            <a:r>
              <a:rPr lang="fr-FR" sz="2400" dirty="0"/>
              <a:t>Ces évolutions se manifestent dans la gestion des </a:t>
            </a:r>
            <a:r>
              <a:rPr lang="fr-FR" sz="2400" b="1" dirty="0"/>
              <a:t>pandémies</a:t>
            </a:r>
            <a:r>
              <a:rPr lang="fr-FR" sz="2400" dirty="0"/>
              <a:t> : exclusion des lépreux, isolement des pestiférés, voir aujourd’hui dans les pays non démocratiques la gestion du covid-19. Notion moderne de « </a:t>
            </a:r>
            <a:r>
              <a:rPr lang="fr-FR" sz="2400" b="1" dirty="0"/>
              <a:t>biopouvoir</a:t>
            </a:r>
            <a:r>
              <a:rPr lang="fr-FR" sz="2400" dirty="0"/>
              <a:t> ».</a:t>
            </a:r>
            <a:endParaRPr dirty="0"/>
          </a:p>
          <a:p>
            <a:pPr marL="228600" lvl="0" indent="-228600" algn="l" rtl="0">
              <a:lnSpc>
                <a:spcPct val="80000"/>
              </a:lnSpc>
              <a:spcBef>
                <a:spcPts val="600"/>
              </a:spcBef>
              <a:spcAft>
                <a:spcPts val="0"/>
              </a:spcAft>
              <a:buClr>
                <a:schemeClr val="dk1"/>
              </a:buClr>
              <a:buSzPts val="2400"/>
              <a:buChar char="•"/>
            </a:pPr>
            <a:r>
              <a:rPr lang="fr-FR" sz="2400" dirty="0"/>
              <a:t>Deleuze associait dès 1990 </a:t>
            </a:r>
            <a:r>
              <a:rPr lang="fr-FR" sz="2400" b="1" dirty="0"/>
              <a:t>l’informatique</a:t>
            </a:r>
            <a:r>
              <a:rPr lang="fr-FR" sz="2400" dirty="0"/>
              <a:t> aux sociétés de contrôle. Quelles limites au contrôle en régime démocratique ? Deleuze disait avoir repris le syntagme « société de contrôle » au romancier </a:t>
            </a:r>
            <a:r>
              <a:rPr lang="fr-FR" sz="2400" b="1" dirty="0"/>
              <a:t>W. Burroughs</a:t>
            </a:r>
            <a:r>
              <a:rPr lang="fr-FR" sz="2400" dirty="0"/>
              <a:t>, l’un des principaux représentants de la </a:t>
            </a:r>
            <a:r>
              <a:rPr lang="fr-FR" sz="2400" b="1" dirty="0"/>
              <a:t>contre-culture américaine</a:t>
            </a:r>
            <a:r>
              <a:rPr lang="fr-FR" sz="2400" dirty="0"/>
              <a:t>. </a:t>
            </a:r>
            <a:endParaRPr dirty="0"/>
          </a:p>
        </p:txBody>
      </p:sp>
      <p:sp>
        <p:nvSpPr>
          <p:cNvPr id="881" name="Google Shape;881;p1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117</a:t>
            </a:fld>
            <a:endParaRPr/>
          </a:p>
        </p:txBody>
      </p:sp>
      <p:sp>
        <p:nvSpPr>
          <p:cNvPr id="2" name="Espace réservé de la date 1">
            <a:extLst>
              <a:ext uri="{FF2B5EF4-FFF2-40B4-BE49-F238E27FC236}">
                <a16:creationId xmlns:a16="http://schemas.microsoft.com/office/drawing/2014/main" id="{09504F2F-7B1F-41CD-91D3-DC919CFAA32B}"/>
              </a:ext>
            </a:extLst>
          </p:cNvPr>
          <p:cNvSpPr>
            <a:spLocks noGrp="1"/>
          </p:cNvSpPr>
          <p:nvPr>
            <p:ph type="dt" sz="half" idx="10"/>
          </p:nvPr>
        </p:nvSpPr>
        <p:spPr/>
        <p:txBody>
          <a:bodyPr/>
          <a:lstStyle/>
          <a:p>
            <a:fld id="{0D8281EA-13FD-4479-80C0-50EECE394162}" type="datetime1">
              <a:rPr lang="fr-FR" smtClean="0"/>
              <a:t>16/11/2023</a:t>
            </a:fld>
            <a:endParaRPr lang="fr-FR"/>
          </a:p>
        </p:txBody>
      </p:sp>
      <p:sp>
        <p:nvSpPr>
          <p:cNvPr id="3" name="Espace réservé du pied de page 2">
            <a:extLst>
              <a:ext uri="{FF2B5EF4-FFF2-40B4-BE49-F238E27FC236}">
                <a16:creationId xmlns:a16="http://schemas.microsoft.com/office/drawing/2014/main" id="{3800CA28-A516-44B2-B39E-DD4DB2FF62B6}"/>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620242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02"/>
          <p:cNvSpPr txBox="1">
            <a:spLocks noGrp="1"/>
          </p:cNvSpPr>
          <p:nvPr>
            <p:ph type="body" idx="1"/>
          </p:nvPr>
        </p:nvSpPr>
        <p:spPr>
          <a:xfrm>
            <a:off x="838200" y="863827"/>
            <a:ext cx="10515600" cy="5130346"/>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800"/>
              <a:buNone/>
            </a:pPr>
            <a:r>
              <a:rPr lang="fr-FR" dirty="0">
                <a:solidFill>
                  <a:srgbClr val="0070C0"/>
                </a:solidFill>
              </a:rPr>
              <a:t>« La caractéristique la plus importante [des « sociétés d’exposition »], c’est que nous sommes amenés à </a:t>
            </a:r>
            <a:r>
              <a:rPr lang="fr-FR" b="1" dirty="0">
                <a:solidFill>
                  <a:srgbClr val="0070C0"/>
                </a:solidFill>
              </a:rPr>
              <a:t>divulguer volontairement toutes nos informations privées</a:t>
            </a:r>
            <a:r>
              <a:rPr lang="fr-FR" dirty="0">
                <a:solidFill>
                  <a:srgbClr val="0070C0"/>
                </a:solidFill>
              </a:rPr>
              <a:t>. C’est la différence avec les sociétés de contrôle antérieures. Tout se passe aujourd'hui comme si quelqu’un avait compris que pour avoir accès à nos informations privées, il fallait nous amener à les livrer volontairement, par désir et par plaisir. C’est avec notre pleine et entière participation que la circulation du pouvoir dans la société a complètement changé. Je ne pense pas que l’on ait encore pris toute la mesure des enjeux, de ce que cela signifie pour nos vies privées, pour notre propre subjectivité et pour nos politiques. C’est ce que j’essaye d’exposer dans cet essai. » (Entretien de Bernard E. Harcourt avec Laure </a:t>
            </a:r>
            <a:r>
              <a:rPr lang="fr-FR" dirty="0" err="1">
                <a:solidFill>
                  <a:srgbClr val="0070C0"/>
                </a:solidFill>
              </a:rPr>
              <a:t>Narlian</a:t>
            </a:r>
            <a:r>
              <a:rPr lang="fr-FR" dirty="0">
                <a:solidFill>
                  <a:srgbClr val="0070C0"/>
                </a:solidFill>
              </a:rPr>
              <a:t> pour France Télévisions, publié le 30/01/2020 15:08 mis à jour le 30/01/2020 15:33)</a:t>
            </a:r>
            <a:endParaRPr dirty="0"/>
          </a:p>
        </p:txBody>
      </p:sp>
      <p:sp>
        <p:nvSpPr>
          <p:cNvPr id="2" name="Espace réservé de la date 1">
            <a:extLst>
              <a:ext uri="{FF2B5EF4-FFF2-40B4-BE49-F238E27FC236}">
                <a16:creationId xmlns:a16="http://schemas.microsoft.com/office/drawing/2014/main" id="{51026A11-0010-4F69-B0EC-EED446D86655}"/>
              </a:ext>
            </a:extLst>
          </p:cNvPr>
          <p:cNvSpPr>
            <a:spLocks noGrp="1"/>
          </p:cNvSpPr>
          <p:nvPr>
            <p:ph type="dt" sz="half" idx="10"/>
          </p:nvPr>
        </p:nvSpPr>
        <p:spPr/>
        <p:txBody>
          <a:bodyPr/>
          <a:lstStyle/>
          <a:p>
            <a:fld id="{618C0752-912C-4F12-8491-58535C3CCDAA}" type="datetime1">
              <a:rPr lang="fr-FR" smtClean="0"/>
              <a:t>16/11/2023</a:t>
            </a:fld>
            <a:endParaRPr lang="fr-FR"/>
          </a:p>
        </p:txBody>
      </p:sp>
      <p:sp>
        <p:nvSpPr>
          <p:cNvPr id="3" name="Espace réservé du pied de page 2">
            <a:extLst>
              <a:ext uri="{FF2B5EF4-FFF2-40B4-BE49-F238E27FC236}">
                <a16:creationId xmlns:a16="http://schemas.microsoft.com/office/drawing/2014/main" id="{BDB55E9C-B2E7-44C1-8C71-4A81B296CC3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4" name="Espace réservé du numéro de diapositive 3">
            <a:extLst>
              <a:ext uri="{FF2B5EF4-FFF2-40B4-BE49-F238E27FC236}">
                <a16:creationId xmlns:a16="http://schemas.microsoft.com/office/drawing/2014/main" id="{B376D6F2-D9AE-4025-AC3A-68271DB3C078}"/>
              </a:ext>
            </a:extLst>
          </p:cNvPr>
          <p:cNvSpPr>
            <a:spLocks noGrp="1"/>
          </p:cNvSpPr>
          <p:nvPr>
            <p:ph type="sldNum" sz="quarter" idx="12"/>
          </p:nvPr>
        </p:nvSpPr>
        <p:spPr/>
        <p:txBody>
          <a:bodyPr/>
          <a:lstStyle/>
          <a:p>
            <a:fld id="{E1E82F94-2435-4CE9-9E19-C85AE8AA3B0C}" type="slidenum">
              <a:rPr lang="fr-FR" smtClean="0"/>
              <a:t>118</a:t>
            </a:fld>
            <a:endParaRPr lang="fr-FR"/>
          </a:p>
        </p:txBody>
      </p:sp>
    </p:spTree>
    <p:extLst>
      <p:ext uri="{BB962C8B-B14F-4D97-AF65-F5344CB8AC3E}">
        <p14:creationId xmlns:p14="http://schemas.microsoft.com/office/powerpoint/2010/main" val="14705549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05"/>
          <p:cNvSpPr txBox="1">
            <a:spLocks noGrp="1"/>
          </p:cNvSpPr>
          <p:nvPr>
            <p:ph type="title"/>
          </p:nvPr>
        </p:nvSpPr>
        <p:spPr>
          <a:xfrm>
            <a:off x="480635" y="136525"/>
            <a:ext cx="11276804" cy="124151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La collecte des données inhérentes au modèle publicitaire </a:t>
            </a:r>
            <a:endParaRPr dirty="0"/>
          </a:p>
        </p:txBody>
      </p:sp>
      <p:sp>
        <p:nvSpPr>
          <p:cNvPr id="917" name="Google Shape;917;p105"/>
          <p:cNvSpPr txBox="1">
            <a:spLocks noGrp="1"/>
          </p:cNvSpPr>
          <p:nvPr>
            <p:ph type="body" idx="1"/>
          </p:nvPr>
        </p:nvSpPr>
        <p:spPr>
          <a:xfrm>
            <a:off x="480635" y="1534194"/>
            <a:ext cx="5456526" cy="414401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600"/>
              </a:spcAft>
              <a:buClr>
                <a:schemeClr val="dk1"/>
              </a:buClr>
              <a:buSzPts val="2400"/>
              <a:buChar char="•"/>
            </a:pPr>
            <a:r>
              <a:rPr lang="fr-FR" b="1" dirty="0"/>
              <a:t>Marché publicitaire numérique mondial </a:t>
            </a:r>
            <a:r>
              <a:rPr lang="fr-FR" dirty="0"/>
              <a:t>:</a:t>
            </a:r>
          </a:p>
          <a:p>
            <a:pPr lvl="1">
              <a:spcBef>
                <a:spcPts val="0"/>
              </a:spcBef>
              <a:spcAft>
                <a:spcPts val="600"/>
              </a:spcAft>
              <a:buClr>
                <a:schemeClr val="dk1"/>
              </a:buClr>
              <a:buSzPts val="2400"/>
              <a:buFont typeface="Calibri" panose="020F0502020204030204" pitchFamily="34" charset="0"/>
              <a:buChar char="­"/>
            </a:pPr>
            <a:r>
              <a:rPr lang="fr-FR" dirty="0"/>
              <a:t>80 milliards de dollars ; 4 milliards en France, soit 34% du marché publicitaire contre 27% pour la télévision, en 2017.</a:t>
            </a:r>
          </a:p>
          <a:p>
            <a:pPr lvl="1">
              <a:spcBef>
                <a:spcPts val="0"/>
              </a:spcBef>
              <a:spcAft>
                <a:spcPts val="600"/>
              </a:spcAft>
              <a:buClr>
                <a:schemeClr val="dk1"/>
              </a:buClr>
              <a:buSzPts val="2400"/>
              <a:buFont typeface="Calibri" panose="020F0502020204030204" pitchFamily="34" charset="0"/>
              <a:buChar char="­"/>
            </a:pPr>
            <a:r>
              <a:rPr lang="fr-FR" dirty="0"/>
              <a:t>Google capture 50% de la publicité en ligne.</a:t>
            </a:r>
          </a:p>
          <a:p>
            <a:pPr lvl="1">
              <a:spcBef>
                <a:spcPts val="0"/>
              </a:spcBef>
              <a:spcAft>
                <a:spcPts val="1200"/>
              </a:spcAft>
              <a:buClr>
                <a:schemeClr val="dk1"/>
              </a:buClr>
              <a:buSzPts val="2400"/>
              <a:buFont typeface="Calibri" panose="020F0502020204030204" pitchFamily="34" charset="0"/>
              <a:buChar char="­"/>
            </a:pPr>
            <a:r>
              <a:rPr lang="fr-FR" dirty="0"/>
              <a:t>En 2017, Google et Facebook engrangent 60% de l’ensemble de la publicité digitale et 90% des revenus en ligne.</a:t>
            </a:r>
            <a:endParaRPr lang="fr-FR" b="1" dirty="0"/>
          </a:p>
          <a:p>
            <a:pPr marL="228600" lvl="0" indent="-76200" algn="l" rtl="0">
              <a:lnSpc>
                <a:spcPct val="90000"/>
              </a:lnSpc>
              <a:spcBef>
                <a:spcPts val="1000"/>
              </a:spcBef>
              <a:spcAft>
                <a:spcPts val="0"/>
              </a:spcAft>
              <a:buClr>
                <a:schemeClr val="dk1"/>
              </a:buClr>
              <a:buSzPts val="2400"/>
              <a:buNone/>
            </a:pPr>
            <a:endParaRPr sz="2400" dirty="0"/>
          </a:p>
        </p:txBody>
      </p:sp>
      <p:sp>
        <p:nvSpPr>
          <p:cNvPr id="918" name="Google Shape;918;p10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919" name="Google Shape;919;p10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119</a:t>
            </a:fld>
            <a:endParaRPr/>
          </a:p>
        </p:txBody>
      </p:sp>
      <p:sp>
        <p:nvSpPr>
          <p:cNvPr id="2" name="Espace réservé de la date 1">
            <a:extLst>
              <a:ext uri="{FF2B5EF4-FFF2-40B4-BE49-F238E27FC236}">
                <a16:creationId xmlns:a16="http://schemas.microsoft.com/office/drawing/2014/main" id="{DD73BA60-E51A-4B4B-B16F-8D5473A20797}"/>
              </a:ext>
            </a:extLst>
          </p:cNvPr>
          <p:cNvSpPr>
            <a:spLocks noGrp="1"/>
          </p:cNvSpPr>
          <p:nvPr>
            <p:ph type="dt" sz="half" idx="10"/>
          </p:nvPr>
        </p:nvSpPr>
        <p:spPr/>
        <p:txBody>
          <a:bodyPr/>
          <a:lstStyle/>
          <a:p>
            <a:fld id="{382592E6-041D-47B0-8678-4EB648D80731}" type="datetime1">
              <a:rPr lang="fr-FR" smtClean="0"/>
              <a:t>16/11/2023</a:t>
            </a:fld>
            <a:endParaRPr lang="fr-FR"/>
          </a:p>
        </p:txBody>
      </p:sp>
      <p:sp>
        <p:nvSpPr>
          <p:cNvPr id="9" name="Google Shape;917;p105">
            <a:extLst>
              <a:ext uri="{FF2B5EF4-FFF2-40B4-BE49-F238E27FC236}">
                <a16:creationId xmlns:a16="http://schemas.microsoft.com/office/drawing/2014/main" id="{7D1AB1A2-4BF4-4115-B8A5-387B1F0D8A54}"/>
              </a:ext>
            </a:extLst>
          </p:cNvPr>
          <p:cNvSpPr txBox="1">
            <a:spLocks/>
          </p:cNvSpPr>
          <p:nvPr/>
        </p:nvSpPr>
        <p:spPr>
          <a:xfrm>
            <a:off x="6254839" y="1534194"/>
            <a:ext cx="5456526" cy="414401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buClr>
                <a:schemeClr val="dk1"/>
              </a:buClr>
              <a:buSzPts val="2400"/>
            </a:pPr>
            <a:r>
              <a:rPr lang="fr-FR" b="1" dirty="0"/>
              <a:t>Importance pour Google et Facebook des revenus publicitaires </a:t>
            </a:r>
            <a:r>
              <a:rPr lang="fr-FR" dirty="0"/>
              <a:t>:</a:t>
            </a:r>
          </a:p>
          <a:p>
            <a:pPr lvl="1">
              <a:spcBef>
                <a:spcPts val="0"/>
              </a:spcBef>
              <a:spcAft>
                <a:spcPts val="600"/>
              </a:spcAft>
              <a:buClr>
                <a:schemeClr val="dk1"/>
              </a:buClr>
              <a:buSzPts val="2400"/>
              <a:buFont typeface="Calibri" panose="020F0502020204030204" pitchFamily="34" charset="0"/>
              <a:buChar char="­"/>
            </a:pPr>
            <a:r>
              <a:rPr lang="fr-FR" dirty="0"/>
              <a:t>90% des revenus de Google et 97% des revenus de Facebook viennent de la publicité, ce qui requiert d’avoir l’audience la plus large possible.</a:t>
            </a:r>
          </a:p>
          <a:p>
            <a:pPr lvl="1">
              <a:spcBef>
                <a:spcPts val="0"/>
              </a:spcBef>
              <a:buClr>
                <a:schemeClr val="dk1"/>
              </a:buClr>
              <a:buSzPts val="2400"/>
              <a:buFont typeface="Calibri" panose="020F0502020204030204" pitchFamily="34" charset="0"/>
              <a:buChar char="­"/>
            </a:pPr>
            <a:r>
              <a:rPr lang="fr-FR" dirty="0"/>
              <a:t>44% des revenus publicitaires généras par le numérique en 2018.</a:t>
            </a:r>
          </a:p>
          <a:p>
            <a:pPr indent="-76200">
              <a:buClr>
                <a:schemeClr val="dk1"/>
              </a:buClr>
              <a:buSzPts val="2400"/>
              <a:buFont typeface="Arial" panose="020B0604020202020204" pitchFamily="34" charset="0"/>
              <a:buNone/>
            </a:pPr>
            <a:endParaRPr lang="fr-FR" sz="2400" dirty="0"/>
          </a:p>
        </p:txBody>
      </p:sp>
    </p:spTree>
    <p:extLst>
      <p:ext uri="{BB962C8B-B14F-4D97-AF65-F5344CB8AC3E}">
        <p14:creationId xmlns:p14="http://schemas.microsoft.com/office/powerpoint/2010/main" val="21245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1" name="Google Shape;1041;p119"/>
          <p:cNvSpPr txBox="1">
            <a:spLocks noGrp="1"/>
          </p:cNvSpPr>
          <p:nvPr>
            <p:ph type="ctrTitle"/>
          </p:nvPr>
        </p:nvSpPr>
        <p:spPr>
          <a:xfrm>
            <a:off x="476518" y="1775544"/>
            <a:ext cx="10998558" cy="92615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F7F7F"/>
              </a:buClr>
              <a:buSzPts val="2400"/>
              <a:buFont typeface="Calibri"/>
              <a:buNone/>
            </a:pPr>
            <a:r>
              <a:rPr lang="fr-FR" sz="3200" b="0" i="0" strike="noStrike" cap="none" dirty="0">
                <a:solidFill>
                  <a:srgbClr val="0070C0"/>
                </a:solidFill>
                <a:latin typeface="Calibri"/>
                <a:ea typeface="Calibri"/>
                <a:cs typeface="Calibri"/>
                <a:sym typeface="Calibri"/>
              </a:rPr>
              <a:t>Internet et l’idéal d’approfondissement démocratique</a:t>
            </a:r>
            <a:endParaRPr sz="3200" dirty="0">
              <a:solidFill>
                <a:srgbClr val="0070C0"/>
              </a:solidFill>
              <a:latin typeface="Montserrat Medium"/>
              <a:ea typeface="Montserrat Medium"/>
              <a:cs typeface="Montserrat Medium"/>
              <a:sym typeface="Montserrat Medium"/>
            </a:endParaRPr>
          </a:p>
        </p:txBody>
      </p:sp>
      <p:sp>
        <p:nvSpPr>
          <p:cNvPr id="5" name="Espace réservé du contenu 2">
            <a:extLst>
              <a:ext uri="{FF2B5EF4-FFF2-40B4-BE49-F238E27FC236}">
                <a16:creationId xmlns:a16="http://schemas.microsoft.com/office/drawing/2014/main" id="{E3BA4191-1EF5-48D4-9F35-7A0252B78C91}"/>
              </a:ext>
            </a:extLst>
          </p:cNvPr>
          <p:cNvSpPr txBox="1">
            <a:spLocks/>
          </p:cNvSpPr>
          <p:nvPr/>
        </p:nvSpPr>
        <p:spPr>
          <a:xfrm>
            <a:off x="476518" y="558775"/>
            <a:ext cx="10998558"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b="1" dirty="0"/>
              <a:t>Les </a:t>
            </a:r>
            <a:r>
              <a:rPr lang="fr-FR" sz="3200" b="1" i="1" dirty="0"/>
              <a:t>fake news </a:t>
            </a:r>
            <a:r>
              <a:rPr lang="fr-FR" sz="3200" b="1" dirty="0"/>
              <a:t>et la désinformation vs l’approfondissement de l’espace public : les réseaux sociaux et la démocratie</a:t>
            </a:r>
          </a:p>
        </p:txBody>
      </p:sp>
      <p:sp>
        <p:nvSpPr>
          <p:cNvPr id="6" name="Google Shape;1041;p119">
            <a:extLst>
              <a:ext uri="{FF2B5EF4-FFF2-40B4-BE49-F238E27FC236}">
                <a16:creationId xmlns:a16="http://schemas.microsoft.com/office/drawing/2014/main" id="{98FDDFEA-CC2C-4830-A6E7-96EB0E7652F2}"/>
              </a:ext>
            </a:extLst>
          </p:cNvPr>
          <p:cNvSpPr txBox="1">
            <a:spLocks/>
          </p:cNvSpPr>
          <p:nvPr/>
        </p:nvSpPr>
        <p:spPr>
          <a:xfrm>
            <a:off x="476518" y="2965924"/>
            <a:ext cx="10998558" cy="926152"/>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chemeClr val="tx2">
                    <a:lumMod val="20000"/>
                    <a:lumOff val="80000"/>
                  </a:schemeClr>
                </a:solidFill>
                <a:latin typeface="Calibri"/>
                <a:ea typeface="Calibri"/>
                <a:cs typeface="Calibri"/>
                <a:sym typeface="Calibri"/>
              </a:rPr>
              <a:t>Un nouvel espace public implicitement structuré par les algorithmes</a:t>
            </a:r>
            <a:endParaRPr lang="fr-FR" sz="3200" dirty="0">
              <a:solidFill>
                <a:schemeClr val="tx2">
                  <a:lumMod val="20000"/>
                  <a:lumOff val="80000"/>
                </a:schemeClr>
              </a:solidFill>
              <a:latin typeface="Montserrat Medium"/>
              <a:ea typeface="Montserrat Medium"/>
              <a:cs typeface="Montserrat Medium"/>
              <a:sym typeface="Montserrat Medium"/>
            </a:endParaRPr>
          </a:p>
        </p:txBody>
      </p:sp>
      <p:sp>
        <p:nvSpPr>
          <p:cNvPr id="7" name="Google Shape;1041;p119">
            <a:extLst>
              <a:ext uri="{FF2B5EF4-FFF2-40B4-BE49-F238E27FC236}">
                <a16:creationId xmlns:a16="http://schemas.microsoft.com/office/drawing/2014/main" id="{3EBE5EB5-F790-46BD-9297-3AE7F14A4AA9}"/>
              </a:ext>
            </a:extLst>
          </p:cNvPr>
          <p:cNvSpPr txBox="1">
            <a:spLocks/>
          </p:cNvSpPr>
          <p:nvPr/>
        </p:nvSpPr>
        <p:spPr>
          <a:xfrm>
            <a:off x="476518" y="3730833"/>
            <a:ext cx="10998558" cy="726540"/>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chemeClr val="tx2">
                    <a:lumMod val="20000"/>
                    <a:lumOff val="80000"/>
                  </a:schemeClr>
                </a:solidFill>
                <a:latin typeface="Calibri"/>
                <a:ea typeface="Calibri"/>
                <a:cs typeface="Calibri"/>
                <a:sym typeface="Calibri"/>
              </a:rPr>
              <a:t>L’impact délétère de certains réseaux sociaux sur la démocratie</a:t>
            </a:r>
            <a:endParaRPr lang="fr-FR" sz="3200" dirty="0">
              <a:solidFill>
                <a:schemeClr val="tx2">
                  <a:lumMod val="20000"/>
                  <a:lumOff val="80000"/>
                </a:schemeClr>
              </a:solidFill>
              <a:latin typeface="Montserrat Medium"/>
              <a:ea typeface="Montserrat Medium"/>
              <a:cs typeface="Montserrat Medium"/>
              <a:sym typeface="Montserrat Medium"/>
            </a:endParaRPr>
          </a:p>
        </p:txBody>
      </p:sp>
      <p:sp>
        <p:nvSpPr>
          <p:cNvPr id="8" name="Titre 1">
            <a:extLst>
              <a:ext uri="{FF2B5EF4-FFF2-40B4-BE49-F238E27FC236}">
                <a16:creationId xmlns:a16="http://schemas.microsoft.com/office/drawing/2014/main" id="{DBE03808-FA0E-4013-8182-E356D5300695}"/>
              </a:ext>
            </a:extLst>
          </p:cNvPr>
          <p:cNvSpPr txBox="1">
            <a:spLocks/>
          </p:cNvSpPr>
          <p:nvPr/>
        </p:nvSpPr>
        <p:spPr>
          <a:xfrm>
            <a:off x="596721" y="4536344"/>
            <a:ext cx="10998558" cy="726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tx2">
                    <a:lumMod val="20000"/>
                    <a:lumOff val="80000"/>
                  </a:schemeClr>
                </a:solidFill>
                <a:latin typeface="+mn-lt"/>
                <a:cs typeface="Gotham Medium" pitchFamily="50" charset="0"/>
              </a:rPr>
              <a:t>Deux affaires : l’affaire Cambridge </a:t>
            </a:r>
            <a:r>
              <a:rPr lang="fr-FR" sz="3200" spc="-240" dirty="0" err="1">
                <a:solidFill>
                  <a:schemeClr val="tx2">
                    <a:lumMod val="20000"/>
                    <a:lumOff val="80000"/>
                  </a:schemeClr>
                </a:solidFill>
                <a:latin typeface="+mn-lt"/>
                <a:cs typeface="Gotham Medium" pitchFamily="50" charset="0"/>
              </a:rPr>
              <a:t>Analytica</a:t>
            </a:r>
            <a:r>
              <a:rPr lang="fr-FR" sz="3200" spc="-240" dirty="0">
                <a:solidFill>
                  <a:schemeClr val="tx2">
                    <a:lumMod val="20000"/>
                    <a:lumOff val="80000"/>
                  </a:schemeClr>
                </a:solidFill>
                <a:latin typeface="+mn-lt"/>
                <a:cs typeface="Gotham Medium" pitchFamily="50" charset="0"/>
              </a:rPr>
              <a:t>, l</a:t>
            </a:r>
            <a:r>
              <a:rPr lang="fr-FR" sz="3200" spc="-240" dirty="0">
                <a:solidFill>
                  <a:schemeClr val="tx2">
                    <a:lumMod val="20000"/>
                    <a:lumOff val="80000"/>
                  </a:schemeClr>
                </a:solidFill>
                <a:latin typeface="+mn-lt"/>
              </a:rPr>
              <a:t>es Facebook </a:t>
            </a:r>
            <a:r>
              <a:rPr lang="fr-FR" sz="3200" spc="-240" dirty="0" err="1">
                <a:solidFill>
                  <a:schemeClr val="tx2">
                    <a:lumMod val="20000"/>
                    <a:lumOff val="80000"/>
                  </a:schemeClr>
                </a:solidFill>
                <a:latin typeface="+mn-lt"/>
              </a:rPr>
              <a:t>papers</a:t>
            </a:r>
            <a:endParaRPr lang="fr-FR" sz="3200" dirty="0">
              <a:solidFill>
                <a:schemeClr val="tx2">
                  <a:lumMod val="20000"/>
                  <a:lumOff val="80000"/>
                </a:schemeClr>
              </a:solidFill>
              <a:latin typeface="+mn-lt"/>
            </a:endParaRPr>
          </a:p>
        </p:txBody>
      </p:sp>
      <p:sp>
        <p:nvSpPr>
          <p:cNvPr id="2" name="Flèche : droite 1">
            <a:extLst>
              <a:ext uri="{FF2B5EF4-FFF2-40B4-BE49-F238E27FC236}">
                <a16:creationId xmlns:a16="http://schemas.microsoft.com/office/drawing/2014/main" id="{A701D6D8-C903-46F1-B4DA-2E68B450A075}"/>
              </a:ext>
            </a:extLst>
          </p:cNvPr>
          <p:cNvSpPr/>
          <p:nvPr/>
        </p:nvSpPr>
        <p:spPr>
          <a:xfrm>
            <a:off x="476518" y="2012933"/>
            <a:ext cx="901521" cy="800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847FDD3A-B596-4E75-BA58-9987BBBAF478}"/>
              </a:ext>
            </a:extLst>
          </p:cNvPr>
          <p:cNvSpPr/>
          <p:nvPr/>
        </p:nvSpPr>
        <p:spPr>
          <a:xfrm>
            <a:off x="1378038" y="2012933"/>
            <a:ext cx="10097037" cy="80057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46105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06"/>
          <p:cNvSpPr txBox="1">
            <a:spLocks noGrp="1"/>
          </p:cNvSpPr>
          <p:nvPr>
            <p:ph type="title"/>
          </p:nvPr>
        </p:nvSpPr>
        <p:spPr>
          <a:xfrm>
            <a:off x="861237" y="431528"/>
            <a:ext cx="10515600" cy="82572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La collecte des données inhérentes au modèle publicitaire </a:t>
            </a:r>
            <a:endParaRPr/>
          </a:p>
        </p:txBody>
      </p:sp>
      <p:sp>
        <p:nvSpPr>
          <p:cNvPr id="926" name="Google Shape;926;p106"/>
          <p:cNvSpPr txBox="1">
            <a:spLocks noGrp="1"/>
          </p:cNvSpPr>
          <p:nvPr>
            <p:ph type="body" idx="1"/>
          </p:nvPr>
        </p:nvSpPr>
        <p:spPr>
          <a:xfrm>
            <a:off x="480635" y="1538207"/>
            <a:ext cx="11276804" cy="432030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1000"/>
              </a:spcBef>
              <a:spcAft>
                <a:spcPts val="0"/>
              </a:spcAft>
              <a:buClr>
                <a:schemeClr val="dk1"/>
              </a:buClr>
              <a:buSzPts val="2400"/>
              <a:buChar char="•"/>
            </a:pPr>
            <a:r>
              <a:rPr lang="fr-FR" b="1" dirty="0"/>
              <a:t>Un modèle publicitaire</a:t>
            </a:r>
            <a:r>
              <a:rPr lang="fr-FR" dirty="0"/>
              <a:t> qui s’invente avec Google et se généralise : </a:t>
            </a:r>
            <a:r>
              <a:rPr lang="fr-FR" dirty="0" err="1"/>
              <a:t>Sheryl</a:t>
            </a:r>
            <a:r>
              <a:rPr lang="fr-FR" dirty="0"/>
              <a:t> Sandberg, passée de Google à Facebook en 2008. Google, vente </a:t>
            </a:r>
            <a:r>
              <a:rPr lang="fr-FR" dirty="0" err="1"/>
              <a:t>d’</a:t>
            </a:r>
            <a:r>
              <a:rPr lang="fr-FR" i="1" dirty="0" err="1"/>
              <a:t>adwords</a:t>
            </a:r>
            <a:r>
              <a:rPr lang="fr-FR" dirty="0"/>
              <a:t>, de mots clés.</a:t>
            </a:r>
            <a:endParaRPr dirty="0"/>
          </a:p>
          <a:p>
            <a:pPr marL="228600" lvl="0" indent="-228600" algn="l" rtl="0">
              <a:lnSpc>
                <a:spcPct val="90000"/>
              </a:lnSpc>
              <a:spcBef>
                <a:spcPts val="1000"/>
              </a:spcBef>
              <a:spcAft>
                <a:spcPts val="0"/>
              </a:spcAft>
              <a:buClr>
                <a:schemeClr val="dk1"/>
              </a:buClr>
              <a:buSzPts val="2400"/>
              <a:buChar char="•"/>
            </a:pPr>
            <a:r>
              <a:rPr lang="fr-FR" dirty="0"/>
              <a:t>Invention des </a:t>
            </a:r>
            <a:r>
              <a:rPr lang="fr-FR" b="1" dirty="0"/>
              <a:t>cookies</a:t>
            </a:r>
            <a:r>
              <a:rPr lang="fr-FR" dirty="0"/>
              <a:t> « en première personne » et des cookies « </a:t>
            </a:r>
            <a:r>
              <a:rPr lang="fr-FR" b="1" dirty="0"/>
              <a:t>tiers</a:t>
            </a:r>
            <a:r>
              <a:rPr lang="fr-FR" dirty="0"/>
              <a:t> », propriétés de régies publicitaires en ligne (ad network), tels </a:t>
            </a:r>
            <a:r>
              <a:rPr lang="fr-FR" dirty="0" err="1"/>
              <a:t>Weborama</a:t>
            </a:r>
            <a:r>
              <a:rPr lang="fr-FR" dirty="0"/>
              <a:t>, </a:t>
            </a:r>
            <a:r>
              <a:rPr lang="fr-FR" dirty="0" err="1"/>
              <a:t>Doubleclick</a:t>
            </a:r>
            <a:r>
              <a:rPr lang="fr-FR" dirty="0"/>
              <a:t>, </a:t>
            </a:r>
            <a:r>
              <a:rPr lang="fr-FR" dirty="0" err="1"/>
              <a:t>Critéo</a:t>
            </a:r>
            <a:r>
              <a:rPr lang="fr-FR" dirty="0"/>
              <a:t> ou Google </a:t>
            </a:r>
            <a:r>
              <a:rPr lang="fr-FR" dirty="0" err="1"/>
              <a:t>Ads</a:t>
            </a:r>
            <a:r>
              <a:rPr lang="fr-FR" dirty="0"/>
              <a:t>. Les cookies sont alors mutualisés, pour l’ensemble des sites affiliés à la régie = </a:t>
            </a:r>
            <a:r>
              <a:rPr lang="fr-FR" b="1" dirty="0"/>
              <a:t>automatisation de la publicité en ligne </a:t>
            </a:r>
            <a:r>
              <a:rPr lang="fr-FR" dirty="0"/>
              <a:t>ou</a:t>
            </a:r>
            <a:r>
              <a:rPr lang="fr-FR" b="1" dirty="0"/>
              <a:t> publicité programmatique </a:t>
            </a:r>
            <a:r>
              <a:rPr lang="fr-FR" dirty="0"/>
              <a:t>(real time </a:t>
            </a:r>
            <a:r>
              <a:rPr lang="fr-FR" dirty="0" err="1"/>
              <a:t>bidding</a:t>
            </a:r>
            <a:r>
              <a:rPr lang="fr-FR" dirty="0"/>
              <a:t>), accroissement de l’efficacité de la publicité,</a:t>
            </a:r>
          </a:p>
          <a:p>
            <a:pPr marL="269875" lvl="0" indent="0" algn="l" rtl="0">
              <a:lnSpc>
                <a:spcPct val="90000"/>
              </a:lnSpc>
              <a:spcBef>
                <a:spcPts val="1000"/>
              </a:spcBef>
              <a:spcAft>
                <a:spcPts val="0"/>
              </a:spcAft>
              <a:buClr>
                <a:schemeClr val="dk1"/>
              </a:buClr>
              <a:buSzPts val="2400"/>
              <a:buNone/>
            </a:pPr>
            <a:r>
              <a:rPr lang="fr-FR" dirty="0"/>
              <a:t>avec risque de </a:t>
            </a:r>
            <a:r>
              <a:rPr lang="fr-FR" dirty="0">
                <a:hlinkClick r:id="rId3" action="ppaction://hlinksldjump"/>
              </a:rPr>
              <a:t>financement de sites propagateurs de désinformation</a:t>
            </a:r>
            <a:r>
              <a:rPr lang="fr-FR" dirty="0"/>
              <a:t>.</a:t>
            </a:r>
          </a:p>
          <a:p>
            <a:pPr marL="228600" lvl="0" indent="-228600" algn="l" rtl="0">
              <a:lnSpc>
                <a:spcPct val="90000"/>
              </a:lnSpc>
              <a:spcBef>
                <a:spcPts val="1000"/>
              </a:spcBef>
              <a:spcAft>
                <a:spcPts val="0"/>
              </a:spcAft>
              <a:buClr>
                <a:schemeClr val="dk1"/>
              </a:buClr>
              <a:buSzPts val="2400"/>
              <a:buChar char="•"/>
            </a:pPr>
            <a:r>
              <a:rPr lang="fr-FR" b="1" dirty="0"/>
              <a:t>Nouveaux dispositifs techniques </a:t>
            </a:r>
            <a:r>
              <a:rPr lang="fr-FR" dirty="0"/>
              <a:t>: « atlas » par Facebook.</a:t>
            </a:r>
            <a:endParaRPr dirty="0"/>
          </a:p>
        </p:txBody>
      </p:sp>
      <p:sp>
        <p:nvSpPr>
          <p:cNvPr id="927" name="Google Shape;927;p10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928" name="Google Shape;928;p10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120</a:t>
            </a:fld>
            <a:endParaRPr/>
          </a:p>
        </p:txBody>
      </p:sp>
      <p:sp>
        <p:nvSpPr>
          <p:cNvPr id="2" name="Espace réservé de la date 1">
            <a:extLst>
              <a:ext uri="{FF2B5EF4-FFF2-40B4-BE49-F238E27FC236}">
                <a16:creationId xmlns:a16="http://schemas.microsoft.com/office/drawing/2014/main" id="{418E411B-BB5A-4265-A5DC-CB262522B672}"/>
              </a:ext>
            </a:extLst>
          </p:cNvPr>
          <p:cNvSpPr>
            <a:spLocks noGrp="1"/>
          </p:cNvSpPr>
          <p:nvPr>
            <p:ph type="dt" sz="half" idx="10"/>
          </p:nvPr>
        </p:nvSpPr>
        <p:spPr/>
        <p:txBody>
          <a:bodyPr/>
          <a:lstStyle/>
          <a:p>
            <a:fld id="{E721C352-827C-41E8-86BF-76C5E294424F}" type="datetime1">
              <a:rPr lang="fr-FR" smtClean="0"/>
              <a:t>16/11/2023</a:t>
            </a:fld>
            <a:endParaRPr lang="fr-FR"/>
          </a:p>
        </p:txBody>
      </p:sp>
    </p:spTree>
    <p:extLst>
      <p:ext uri="{BB962C8B-B14F-4D97-AF65-F5344CB8AC3E}">
        <p14:creationId xmlns:p14="http://schemas.microsoft.com/office/powerpoint/2010/main" val="33131271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11"/>
          <p:cNvSpPr txBox="1">
            <a:spLocks noGrp="1"/>
          </p:cNvSpPr>
          <p:nvPr>
            <p:ph type="title"/>
          </p:nvPr>
        </p:nvSpPr>
        <p:spPr>
          <a:xfrm>
            <a:off x="861237" y="171930"/>
            <a:ext cx="10515600" cy="82572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Le modèle économique de la publicité en ligne</a:t>
            </a:r>
            <a:endParaRPr/>
          </a:p>
        </p:txBody>
      </p:sp>
      <p:sp>
        <p:nvSpPr>
          <p:cNvPr id="967" name="Google Shape;967;p111"/>
          <p:cNvSpPr txBox="1">
            <a:spLocks noGrp="1"/>
          </p:cNvSpPr>
          <p:nvPr>
            <p:ph type="body" idx="1"/>
          </p:nvPr>
        </p:nvSpPr>
        <p:spPr>
          <a:xfrm>
            <a:off x="505326" y="1106905"/>
            <a:ext cx="11177337" cy="513748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fr-FR" sz="2400"/>
              <a:t>Courtiers de données : Axciom, Bluekai, Rapleaf et Weborama. Google Ads, système innovant et efficace, régie publicitaire automatisée, où le client ne paie que si l’internaute a cliqué, fondé sur les requêtes dans le moteur de recherche Google. La spécificité de ce modèle est que le traçage par la requête est plus pertinent que celui fondé sur l’historique.</a:t>
            </a:r>
            <a:endParaRPr/>
          </a:p>
          <a:p>
            <a:pPr marL="228600" lvl="0" indent="-228600" algn="l" rtl="0">
              <a:lnSpc>
                <a:spcPct val="90000"/>
              </a:lnSpc>
              <a:spcBef>
                <a:spcPts val="1000"/>
              </a:spcBef>
              <a:spcAft>
                <a:spcPts val="0"/>
              </a:spcAft>
              <a:buClr>
                <a:schemeClr val="dk1"/>
              </a:buClr>
              <a:buSzPts val="2400"/>
              <a:buChar char="•"/>
            </a:pPr>
            <a:r>
              <a:rPr lang="fr-FR" sz="2400"/>
              <a:t>De plus en plus d’internautes utilisent un bloqueur de publicités. En Europe, depuis 2016, le RGPD impose un cadre plus contraignant : il exige une proportionnalité de la collecte d’informations, propose la portabilité des données de l’utilisateur et augmente considérablement les amendes pour les entreprises en infraction.</a:t>
            </a:r>
            <a:endParaRPr/>
          </a:p>
        </p:txBody>
      </p:sp>
      <p:sp>
        <p:nvSpPr>
          <p:cNvPr id="968" name="Google Shape;968;p1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969" name="Google Shape;969;p1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121</a:t>
            </a:fld>
            <a:endParaRPr/>
          </a:p>
        </p:txBody>
      </p:sp>
      <p:sp>
        <p:nvSpPr>
          <p:cNvPr id="2" name="Espace réservé de la date 1">
            <a:extLst>
              <a:ext uri="{FF2B5EF4-FFF2-40B4-BE49-F238E27FC236}">
                <a16:creationId xmlns:a16="http://schemas.microsoft.com/office/drawing/2014/main" id="{383CBB76-9D98-4624-AC15-94F9458C8D7B}"/>
              </a:ext>
            </a:extLst>
          </p:cNvPr>
          <p:cNvSpPr>
            <a:spLocks noGrp="1"/>
          </p:cNvSpPr>
          <p:nvPr>
            <p:ph type="dt" sz="half" idx="10"/>
          </p:nvPr>
        </p:nvSpPr>
        <p:spPr/>
        <p:txBody>
          <a:bodyPr/>
          <a:lstStyle/>
          <a:p>
            <a:fld id="{11B3C862-7D94-4152-9F72-7500692A2538}" type="datetime1">
              <a:rPr lang="fr-FR" smtClean="0"/>
              <a:t>16/11/2023</a:t>
            </a:fld>
            <a:endParaRPr lang="fr-FR"/>
          </a:p>
        </p:txBody>
      </p:sp>
    </p:spTree>
    <p:extLst>
      <p:ext uri="{BB962C8B-B14F-4D97-AF65-F5344CB8AC3E}">
        <p14:creationId xmlns:p14="http://schemas.microsoft.com/office/powerpoint/2010/main" val="39696127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68A15A1-884F-46A8-84F4-87C39C1D8B7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5CE3A0D-EB47-43EA-9C60-E58BEF8FF9ED}"/>
              </a:ext>
            </a:extLst>
          </p:cNvPr>
          <p:cNvSpPr>
            <a:spLocks noGrp="1"/>
          </p:cNvSpPr>
          <p:nvPr>
            <p:ph type="sldNum" sz="quarter" idx="12"/>
          </p:nvPr>
        </p:nvSpPr>
        <p:spPr/>
        <p:txBody>
          <a:bodyPr/>
          <a:lstStyle/>
          <a:p>
            <a:fld id="{E1E82F94-2435-4CE9-9E19-C85AE8AA3B0C}" type="slidenum">
              <a:rPr lang="fr-FR" smtClean="0"/>
              <a:t>122</a:t>
            </a:fld>
            <a:endParaRPr lang="fr-FR"/>
          </a:p>
        </p:txBody>
      </p:sp>
      <p:sp>
        <p:nvSpPr>
          <p:cNvPr id="6" name="Espace réservé du contenu 2">
            <a:extLst>
              <a:ext uri="{FF2B5EF4-FFF2-40B4-BE49-F238E27FC236}">
                <a16:creationId xmlns:a16="http://schemas.microsoft.com/office/drawing/2014/main" id="{78AFFDB3-3C74-4ED5-928C-1EA8D9CE80BA}"/>
              </a:ext>
            </a:extLst>
          </p:cNvPr>
          <p:cNvSpPr txBox="1">
            <a:spLocks/>
          </p:cNvSpPr>
          <p:nvPr/>
        </p:nvSpPr>
        <p:spPr>
          <a:xfrm>
            <a:off x="921376" y="431246"/>
            <a:ext cx="10349248" cy="124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surveillance numérique, dans les démocraties et les autres pays</a:t>
            </a:r>
          </a:p>
        </p:txBody>
      </p:sp>
      <p:sp>
        <p:nvSpPr>
          <p:cNvPr id="7" name="Titre 1">
            <a:extLst>
              <a:ext uri="{FF2B5EF4-FFF2-40B4-BE49-F238E27FC236}">
                <a16:creationId xmlns:a16="http://schemas.microsoft.com/office/drawing/2014/main" id="{34586DB5-A91F-42C7-ACFE-50F50F8B96CD}"/>
              </a:ext>
            </a:extLst>
          </p:cNvPr>
          <p:cNvSpPr txBox="1">
            <a:spLocks/>
          </p:cNvSpPr>
          <p:nvPr/>
        </p:nvSpPr>
        <p:spPr>
          <a:xfrm>
            <a:off x="1691424" y="1801121"/>
            <a:ext cx="9579199"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Le statut de lanceur d’alerte</a:t>
            </a:r>
          </a:p>
        </p:txBody>
      </p:sp>
      <p:sp>
        <p:nvSpPr>
          <p:cNvPr id="8" name="Titre 1">
            <a:extLst>
              <a:ext uri="{FF2B5EF4-FFF2-40B4-BE49-F238E27FC236}">
                <a16:creationId xmlns:a16="http://schemas.microsoft.com/office/drawing/2014/main" id="{37B3229F-1E08-476F-9F83-62D305D173F7}"/>
              </a:ext>
            </a:extLst>
          </p:cNvPr>
          <p:cNvSpPr txBox="1">
            <a:spLocks/>
          </p:cNvSpPr>
          <p:nvPr/>
        </p:nvSpPr>
        <p:spPr>
          <a:xfrm>
            <a:off x="1691424" y="2483702"/>
            <a:ext cx="9662376" cy="790752"/>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La surveillance numérique : quels enjeux ?</a:t>
            </a:r>
          </a:p>
        </p:txBody>
      </p:sp>
      <p:sp>
        <p:nvSpPr>
          <p:cNvPr id="9" name="Titre 1">
            <a:extLst>
              <a:ext uri="{FF2B5EF4-FFF2-40B4-BE49-F238E27FC236}">
                <a16:creationId xmlns:a16="http://schemas.microsoft.com/office/drawing/2014/main" id="{831076B5-32EC-4C29-A019-BEE6442C59B7}"/>
              </a:ext>
            </a:extLst>
          </p:cNvPr>
          <p:cNvSpPr txBox="1">
            <a:spLocks/>
          </p:cNvSpPr>
          <p:nvPr/>
        </p:nvSpPr>
        <p:spPr>
          <a:xfrm>
            <a:off x="1691425" y="3264796"/>
            <a:ext cx="9579198" cy="837127"/>
          </a:xfrm>
          <a:prstGeom prst="rect">
            <a:avLst/>
          </a:prstGeom>
          <a:ln w="38100">
            <a:solidFill>
              <a:srgbClr val="0070C0"/>
            </a:solidFill>
          </a:ln>
        </p:spPr>
        <p:txBody>
          <a:bodyPr vert="horz" lIns="91440" tIns="45720" rIns="91440" bIns="45720" rtlCol="0" anchor="ctr">
            <a:normAutofit/>
          </a:bodyPr>
          <a:lstStyle>
            <a:defPPr>
              <a:defRPr lang="fr-FR"/>
            </a:defPPr>
            <a:lvl1pPr algn="ctr">
              <a:lnSpc>
                <a:spcPct val="90000"/>
              </a:lnSpc>
              <a:spcBef>
                <a:spcPct val="0"/>
              </a:spcBef>
              <a:buNone/>
              <a:defRPr sz="3200" spc="-240">
                <a:solidFill>
                  <a:srgbClr val="0070C0"/>
                </a:solidFill>
                <a:ea typeface="+mj-ea"/>
                <a:cs typeface="Gotham Medium" pitchFamily="50" charset="0"/>
              </a:defRPr>
            </a:lvl1pPr>
          </a:lstStyle>
          <a:p>
            <a:r>
              <a:rPr lang="fr-FR" dirty="0"/>
              <a:t>Les tendances sociétales vers la quantification</a:t>
            </a:r>
          </a:p>
        </p:txBody>
      </p:sp>
      <p:sp>
        <p:nvSpPr>
          <p:cNvPr id="10" name="Titre 1">
            <a:extLst>
              <a:ext uri="{FF2B5EF4-FFF2-40B4-BE49-F238E27FC236}">
                <a16:creationId xmlns:a16="http://schemas.microsoft.com/office/drawing/2014/main" id="{E869279F-FBE2-40D6-989F-CF57E155CDDD}"/>
              </a:ext>
            </a:extLst>
          </p:cNvPr>
          <p:cNvSpPr txBox="1">
            <a:spLocks/>
          </p:cNvSpPr>
          <p:nvPr/>
        </p:nvSpPr>
        <p:spPr>
          <a:xfrm>
            <a:off x="1524000" y="4101923"/>
            <a:ext cx="9144000" cy="682581"/>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régulation en France et en Europe</a:t>
            </a:r>
          </a:p>
        </p:txBody>
      </p:sp>
      <p:sp>
        <p:nvSpPr>
          <p:cNvPr id="11" name="Titre 1">
            <a:extLst>
              <a:ext uri="{FF2B5EF4-FFF2-40B4-BE49-F238E27FC236}">
                <a16:creationId xmlns:a16="http://schemas.microsoft.com/office/drawing/2014/main" id="{DFD090B8-2079-4F50-91CE-F570654566F1}"/>
              </a:ext>
            </a:extLst>
          </p:cNvPr>
          <p:cNvSpPr txBox="1">
            <a:spLocks/>
          </p:cNvSpPr>
          <p:nvPr/>
        </p:nvSpPr>
        <p:spPr>
          <a:xfrm>
            <a:off x="1607713" y="4784504"/>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situation de la Chine</a:t>
            </a:r>
          </a:p>
        </p:txBody>
      </p:sp>
      <p:sp>
        <p:nvSpPr>
          <p:cNvPr id="2" name="Flèche : droite 1">
            <a:extLst>
              <a:ext uri="{FF2B5EF4-FFF2-40B4-BE49-F238E27FC236}">
                <a16:creationId xmlns:a16="http://schemas.microsoft.com/office/drawing/2014/main" id="{090BCD6C-BC4B-47FF-A9B9-FC7A2C2B34CA}"/>
              </a:ext>
            </a:extLst>
          </p:cNvPr>
          <p:cNvSpPr/>
          <p:nvPr/>
        </p:nvSpPr>
        <p:spPr>
          <a:xfrm>
            <a:off x="1005625" y="3274454"/>
            <a:ext cx="676946" cy="83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90E4FDA6-0A96-430B-BED1-6C97F8FB532C}"/>
              </a:ext>
            </a:extLst>
          </p:cNvPr>
          <p:cNvSpPr>
            <a:spLocks noGrp="1"/>
          </p:cNvSpPr>
          <p:nvPr>
            <p:ph type="dt" sz="half" idx="10"/>
          </p:nvPr>
        </p:nvSpPr>
        <p:spPr/>
        <p:txBody>
          <a:bodyPr/>
          <a:lstStyle/>
          <a:p>
            <a:fld id="{A9266C5A-2E3F-4044-9D55-9489B008C126}" type="datetime1">
              <a:rPr lang="fr-FR" smtClean="0"/>
              <a:t>16/11/2023</a:t>
            </a:fld>
            <a:endParaRPr lang="fr-FR"/>
          </a:p>
        </p:txBody>
      </p:sp>
    </p:spTree>
    <p:extLst>
      <p:ext uri="{BB962C8B-B14F-4D97-AF65-F5344CB8AC3E}">
        <p14:creationId xmlns:p14="http://schemas.microsoft.com/office/powerpoint/2010/main" val="1565369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03"/>
          <p:cNvSpPr txBox="1">
            <a:spLocks noGrp="1"/>
          </p:cNvSpPr>
          <p:nvPr>
            <p:ph type="title"/>
          </p:nvPr>
        </p:nvSpPr>
        <p:spPr>
          <a:xfrm>
            <a:off x="838200" y="1365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Des tendances sociétales vers la quantification et la notation généralisées</a:t>
            </a:r>
            <a:endParaRPr/>
          </a:p>
        </p:txBody>
      </p:sp>
      <p:sp>
        <p:nvSpPr>
          <p:cNvPr id="901" name="Google Shape;901;p103"/>
          <p:cNvSpPr txBox="1">
            <a:spLocks noGrp="1"/>
          </p:cNvSpPr>
          <p:nvPr>
            <p:ph type="body" idx="1"/>
          </p:nvPr>
        </p:nvSpPr>
        <p:spPr>
          <a:xfrm>
            <a:off x="480647" y="1653890"/>
            <a:ext cx="11406554" cy="451065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fr-FR" sz="2400"/>
              <a:t>Deux tendances de fond, l’une ancienne, l’autre récente :</a:t>
            </a:r>
            <a:endParaRPr/>
          </a:p>
          <a:p>
            <a:pPr marL="0" lvl="0" indent="0" algn="l" rtl="0">
              <a:lnSpc>
                <a:spcPct val="80000"/>
              </a:lnSpc>
              <a:spcBef>
                <a:spcPts val="1000"/>
              </a:spcBef>
              <a:spcAft>
                <a:spcPts val="0"/>
              </a:spcAft>
              <a:buClr>
                <a:schemeClr val="dk1"/>
              </a:buClr>
              <a:buSzPts val="2400"/>
              <a:buNone/>
            </a:pPr>
            <a:r>
              <a:rPr lang="fr-FR" sz="2400"/>
              <a:t>1) Quantification comme forme de contrôle social et étatique,</a:t>
            </a:r>
            <a:endParaRPr/>
          </a:p>
          <a:p>
            <a:pPr marL="0" lvl="0" indent="0" algn="l" rtl="0">
              <a:lnSpc>
                <a:spcPct val="80000"/>
              </a:lnSpc>
              <a:spcBef>
                <a:spcPts val="1000"/>
              </a:spcBef>
              <a:spcAft>
                <a:spcPts val="0"/>
              </a:spcAft>
              <a:buClr>
                <a:schemeClr val="dk1"/>
              </a:buClr>
              <a:buSzPts val="2400"/>
              <a:buNone/>
            </a:pPr>
            <a:r>
              <a:rPr lang="fr-FR" sz="2400"/>
              <a:t>2) notation de tous par tous en régime d’économie de marché numérique.</a:t>
            </a:r>
            <a:endParaRPr/>
          </a:p>
          <a:p>
            <a:pPr marL="228600" lvl="0" indent="-228600" algn="l" rtl="0">
              <a:lnSpc>
                <a:spcPct val="80000"/>
              </a:lnSpc>
              <a:spcBef>
                <a:spcPts val="1000"/>
              </a:spcBef>
              <a:spcAft>
                <a:spcPts val="0"/>
              </a:spcAft>
              <a:buClr>
                <a:schemeClr val="dk1"/>
              </a:buClr>
              <a:buSzPts val="2400"/>
              <a:buChar char="•"/>
            </a:pPr>
            <a:r>
              <a:rPr lang="fr-FR" sz="2400"/>
              <a:t>Lien </a:t>
            </a:r>
            <a:r>
              <a:rPr lang="fr-FR" sz="2400" b="1"/>
              <a:t>intrinsèque entre la gouvernance par l’Etat moderne et les statistiques </a:t>
            </a:r>
            <a:r>
              <a:rPr lang="fr-FR" sz="2400"/>
              <a:t>(Voir </a:t>
            </a:r>
            <a:r>
              <a:rPr lang="fr-FR" sz="2400" i="1"/>
              <a:t>La politique des grands nombres </a:t>
            </a:r>
            <a:r>
              <a:rPr lang="fr-FR" sz="2400"/>
              <a:t>d’Alain Desrosières et </a:t>
            </a:r>
            <a:r>
              <a:rPr lang="fr-FR" sz="2400" i="1"/>
              <a:t>La gouvernance par les nombres </a:t>
            </a:r>
            <a:r>
              <a:rPr lang="fr-FR" sz="2400"/>
              <a:t>d’Alain Supiot) et montée en puissance de la </a:t>
            </a:r>
            <a:r>
              <a:rPr lang="fr-FR" sz="2400" b="1"/>
              <a:t>quantification appliquée à l’humain </a:t>
            </a:r>
            <a:r>
              <a:rPr lang="fr-FR" sz="2400"/>
              <a:t>(voir Pablo Jensen, </a:t>
            </a:r>
            <a:r>
              <a:rPr lang="fr-FR" sz="2400" i="1"/>
              <a:t>Pourquoi la société ne se laisse pas mettre en équations</a:t>
            </a:r>
            <a:r>
              <a:rPr lang="fr-FR" sz="2400"/>
              <a:t>). Enjeux actuels du mouvement de l’open data (voir data.gouv.fr)</a:t>
            </a:r>
            <a:endParaRPr/>
          </a:p>
          <a:p>
            <a:pPr marL="228600" lvl="0" indent="-228600" algn="l" rtl="0">
              <a:lnSpc>
                <a:spcPct val="80000"/>
              </a:lnSpc>
              <a:spcBef>
                <a:spcPts val="1000"/>
              </a:spcBef>
              <a:spcAft>
                <a:spcPts val="0"/>
              </a:spcAft>
              <a:buClr>
                <a:schemeClr val="dk1"/>
              </a:buClr>
              <a:buSzPts val="2400"/>
              <a:buChar char="•"/>
            </a:pPr>
            <a:r>
              <a:rPr lang="fr-FR" sz="2400"/>
              <a:t>En 1984, campagne d’Apple contre IBM (</a:t>
            </a:r>
            <a:r>
              <a:rPr lang="fr-FR" sz="2400" i="1"/>
              <a:t>Big Blue</a:t>
            </a:r>
            <a:r>
              <a:rPr lang="fr-FR" sz="2400"/>
              <a:t>), champion de la « base de données » / émancipation individuelle </a:t>
            </a:r>
            <a:r>
              <a:rPr lang="fr-FR" sz="2400" i="1"/>
              <a:t>vs</a:t>
            </a:r>
            <a:r>
              <a:rPr lang="fr-FR" sz="2400"/>
              <a:t>. bureaucratie potentiellement totalitaire (voir le livre d’Edwin Black sur la filiale allemande d’IBM pendant la Seconde Guerre Mondiale), spot très célèbre réalisé par Ridley Scott.</a:t>
            </a:r>
            <a:endParaRPr/>
          </a:p>
        </p:txBody>
      </p:sp>
      <p:sp>
        <p:nvSpPr>
          <p:cNvPr id="902" name="Google Shape;902;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123</a:t>
            </a:fld>
            <a:endParaRPr/>
          </a:p>
        </p:txBody>
      </p:sp>
      <p:sp>
        <p:nvSpPr>
          <p:cNvPr id="2" name="Espace réservé de la date 1">
            <a:extLst>
              <a:ext uri="{FF2B5EF4-FFF2-40B4-BE49-F238E27FC236}">
                <a16:creationId xmlns:a16="http://schemas.microsoft.com/office/drawing/2014/main" id="{A5A2AF7D-A44F-4E6A-8030-0CA8506F11F9}"/>
              </a:ext>
            </a:extLst>
          </p:cNvPr>
          <p:cNvSpPr>
            <a:spLocks noGrp="1"/>
          </p:cNvSpPr>
          <p:nvPr>
            <p:ph type="dt" sz="half" idx="10"/>
          </p:nvPr>
        </p:nvSpPr>
        <p:spPr/>
        <p:txBody>
          <a:bodyPr/>
          <a:lstStyle/>
          <a:p>
            <a:fld id="{8E35E061-7131-4F91-9745-633D1A447897}" type="datetime1">
              <a:rPr lang="fr-FR" smtClean="0"/>
              <a:t>16/11/2023</a:t>
            </a:fld>
            <a:endParaRPr lang="fr-FR"/>
          </a:p>
        </p:txBody>
      </p:sp>
      <p:sp>
        <p:nvSpPr>
          <p:cNvPr id="3" name="Espace réservé du pied de page 2">
            <a:extLst>
              <a:ext uri="{FF2B5EF4-FFF2-40B4-BE49-F238E27FC236}">
                <a16:creationId xmlns:a16="http://schemas.microsoft.com/office/drawing/2014/main" id="{E7273E6A-55B1-49A9-A049-3687D38E818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0862781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04"/>
          <p:cNvSpPr txBox="1">
            <a:spLocks noGrp="1"/>
          </p:cNvSpPr>
          <p:nvPr>
            <p:ph type="title"/>
          </p:nvPr>
        </p:nvSpPr>
        <p:spPr>
          <a:xfrm>
            <a:off x="838200" y="1365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Des tendances sociétales vers la quantification et la notation généralisées</a:t>
            </a:r>
            <a:endParaRPr/>
          </a:p>
        </p:txBody>
      </p:sp>
      <p:sp>
        <p:nvSpPr>
          <p:cNvPr id="909" name="Google Shape;909;p104"/>
          <p:cNvSpPr txBox="1">
            <a:spLocks noGrp="1"/>
          </p:cNvSpPr>
          <p:nvPr>
            <p:ph type="body" idx="1"/>
          </p:nvPr>
        </p:nvSpPr>
        <p:spPr>
          <a:xfrm>
            <a:off x="694592" y="1913588"/>
            <a:ext cx="11051931" cy="3537643"/>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400"/>
              <a:buChar char="•"/>
            </a:pPr>
            <a:r>
              <a:rPr lang="fr-FR" sz="2400" b="1"/>
              <a:t>Multiplication de occasions d’évaluation et notation de tous par tous </a:t>
            </a:r>
            <a:r>
              <a:rPr lang="fr-FR" sz="2400"/>
              <a:t>: chauffeurs, hôtels, universités, etc. La notation est l’un point-clé de </a:t>
            </a:r>
            <a:r>
              <a:rPr lang="fr-FR" sz="2400" b="1"/>
              <a:t>l’économie de la confiance</a:t>
            </a:r>
            <a:r>
              <a:rPr lang="fr-FR" sz="2400"/>
              <a:t> sur laquelle repose le modèle économique des plateformes (l’acheteur paie un produit qu’il ne voit pas à distance à un vendeur parfois inconnu). Ce système de notation a été mis en place par Ebay à la fin des années 1990. Existence de faux avis et fausses notations.</a:t>
            </a:r>
            <a:endParaRPr/>
          </a:p>
          <a:p>
            <a:pPr marL="228600" lvl="0" indent="-228600" algn="l" rtl="0">
              <a:lnSpc>
                <a:spcPct val="80000"/>
              </a:lnSpc>
              <a:spcBef>
                <a:spcPts val="1000"/>
              </a:spcBef>
              <a:spcAft>
                <a:spcPts val="0"/>
              </a:spcAft>
              <a:buClr>
                <a:schemeClr val="dk1"/>
              </a:buClr>
              <a:buSzPts val="2400"/>
              <a:buChar char="•"/>
            </a:pPr>
            <a:r>
              <a:rPr lang="fr-FR" sz="2400"/>
              <a:t>Certaines évaluations prises </a:t>
            </a:r>
            <a:r>
              <a:rPr lang="fr-FR" sz="2400" b="1"/>
              <a:t>en charge par les algorithmes </a:t>
            </a:r>
            <a:r>
              <a:rPr lang="fr-FR" sz="2400"/>
              <a:t>: des applications à fort impact social, à partir d’algorithmes (voir notre section sur les “biais algorithmiques”). Exemple : score individuel, FICO, pour l’octroi d’un crédit aux Etats-Unis, étayé sur un algorithme.</a:t>
            </a:r>
            <a:endParaRPr sz="2400"/>
          </a:p>
        </p:txBody>
      </p:sp>
      <p:sp>
        <p:nvSpPr>
          <p:cNvPr id="910" name="Google Shape;910;p1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124</a:t>
            </a:fld>
            <a:endParaRPr/>
          </a:p>
        </p:txBody>
      </p:sp>
      <p:sp>
        <p:nvSpPr>
          <p:cNvPr id="2" name="Espace réservé de la date 1">
            <a:extLst>
              <a:ext uri="{FF2B5EF4-FFF2-40B4-BE49-F238E27FC236}">
                <a16:creationId xmlns:a16="http://schemas.microsoft.com/office/drawing/2014/main" id="{85C68FA9-AAB9-4C2E-AAAA-5F2BA56095E9}"/>
              </a:ext>
            </a:extLst>
          </p:cNvPr>
          <p:cNvSpPr>
            <a:spLocks noGrp="1"/>
          </p:cNvSpPr>
          <p:nvPr>
            <p:ph type="dt" sz="half" idx="10"/>
          </p:nvPr>
        </p:nvSpPr>
        <p:spPr/>
        <p:txBody>
          <a:bodyPr/>
          <a:lstStyle/>
          <a:p>
            <a:fld id="{39062A82-1D45-4B8D-9244-4541C5C013B3}" type="datetime1">
              <a:rPr lang="fr-FR" smtClean="0"/>
              <a:t>16/11/2023</a:t>
            </a:fld>
            <a:endParaRPr lang="fr-FR"/>
          </a:p>
        </p:txBody>
      </p:sp>
      <p:sp>
        <p:nvSpPr>
          <p:cNvPr id="3" name="Espace réservé du pied de page 2">
            <a:extLst>
              <a:ext uri="{FF2B5EF4-FFF2-40B4-BE49-F238E27FC236}">
                <a16:creationId xmlns:a16="http://schemas.microsoft.com/office/drawing/2014/main" id="{D0DFE425-58EC-4734-B04C-881388FCC05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2874682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10"/>
          <p:cNvSpPr txBox="1">
            <a:spLocks noGrp="1"/>
          </p:cNvSpPr>
          <p:nvPr>
            <p:ph type="title"/>
          </p:nvPr>
        </p:nvSpPr>
        <p:spPr>
          <a:xfrm>
            <a:off x="838200" y="365125"/>
            <a:ext cx="10515600" cy="63133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Enjeux ontologiques et idéologiques</a:t>
            </a:r>
            <a:endParaRPr/>
          </a:p>
        </p:txBody>
      </p:sp>
      <p:sp>
        <p:nvSpPr>
          <p:cNvPr id="958" name="Google Shape;958;p110"/>
          <p:cNvSpPr txBox="1">
            <a:spLocks noGrp="1"/>
          </p:cNvSpPr>
          <p:nvPr>
            <p:ph type="body" idx="1"/>
          </p:nvPr>
        </p:nvSpPr>
        <p:spPr>
          <a:xfrm>
            <a:off x="664237" y="1192789"/>
            <a:ext cx="11060723" cy="502749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400"/>
              <a:buChar char="•"/>
            </a:pPr>
            <a:r>
              <a:rPr lang="fr-FR" sz="2400"/>
              <a:t>L’Intelligence Artificielle est-elle comparable à l’intelligence humaine ? La complexité du monde social peut-elle être mise en équations ?</a:t>
            </a:r>
            <a:endParaRPr/>
          </a:p>
          <a:p>
            <a:pPr marL="228600" lvl="0" indent="-228600" algn="l" rtl="0">
              <a:lnSpc>
                <a:spcPct val="90000"/>
              </a:lnSpc>
              <a:spcBef>
                <a:spcPts val="1000"/>
              </a:spcBef>
              <a:spcAft>
                <a:spcPts val="0"/>
              </a:spcAft>
              <a:buClr>
                <a:schemeClr val="dk1"/>
              </a:buClr>
              <a:buSzPts val="2400"/>
              <a:buChar char="•"/>
            </a:pPr>
            <a:r>
              <a:rPr lang="fr-FR" sz="2400"/>
              <a:t>La réponse à ces questions implique une </a:t>
            </a:r>
            <a:r>
              <a:rPr lang="fr-FR" sz="2400" b="1"/>
              <a:t>représentation du monde </a:t>
            </a:r>
            <a:r>
              <a:rPr lang="fr-FR" sz="2400"/>
              <a:t>qui excède le savoir scientifique et risque de commander une certaine </a:t>
            </a:r>
            <a:r>
              <a:rPr lang="fr-FR" sz="2400" b="1"/>
              <a:t>idéologie</a:t>
            </a:r>
            <a:r>
              <a:rPr lang="fr-FR" sz="2400"/>
              <a:t>.</a:t>
            </a:r>
            <a:endParaRPr/>
          </a:p>
          <a:p>
            <a:pPr marL="228600" lvl="0" indent="-228600" algn="l" rtl="0">
              <a:lnSpc>
                <a:spcPct val="90000"/>
              </a:lnSpc>
              <a:spcBef>
                <a:spcPts val="1000"/>
              </a:spcBef>
              <a:spcAft>
                <a:spcPts val="0"/>
              </a:spcAft>
              <a:buClr>
                <a:schemeClr val="dk1"/>
              </a:buClr>
              <a:buSzPts val="2400"/>
              <a:buChar char="•"/>
            </a:pPr>
            <a:r>
              <a:rPr lang="fr-FR" sz="2400"/>
              <a:t>Se reposer uniquement sur des modèles algorithmiques de </a:t>
            </a:r>
            <a:r>
              <a:rPr lang="fr-FR" sz="2400" b="1"/>
              <a:t>justice prédictive</a:t>
            </a:r>
            <a:r>
              <a:rPr lang="fr-FR" sz="2400"/>
              <a:t>, n’est-ce pas négliger la </a:t>
            </a:r>
            <a:r>
              <a:rPr lang="fr-FR" sz="2400" b="1"/>
              <a:t>singularité de chaque situation humaine </a:t>
            </a:r>
            <a:r>
              <a:rPr lang="fr-FR" sz="2400"/>
              <a:t>? L’évaluation généralisée est-elle factrice d’intelligence collective ou de désordre pour la société ?</a:t>
            </a:r>
            <a:endParaRPr/>
          </a:p>
          <a:p>
            <a:pPr marL="228600" lvl="0" indent="-228600" algn="l" rtl="0">
              <a:lnSpc>
                <a:spcPct val="90000"/>
              </a:lnSpc>
              <a:spcBef>
                <a:spcPts val="1000"/>
              </a:spcBef>
              <a:spcAft>
                <a:spcPts val="0"/>
              </a:spcAft>
              <a:buClr>
                <a:schemeClr val="dk1"/>
              </a:buClr>
              <a:buSzPts val="2400"/>
              <a:buChar char="•"/>
            </a:pPr>
            <a:r>
              <a:rPr lang="fr-FR" sz="2400"/>
              <a:t>Bien distinguer les apports potentiels de toute nouvelle technologie d’une idéologie qui proviendrait d’une extension des déterminants de cette technologie à toute une vision du monde.</a:t>
            </a:r>
            <a:endParaRPr/>
          </a:p>
          <a:p>
            <a:pPr marL="228600" lvl="0" indent="-228600" algn="l" rtl="0">
              <a:lnSpc>
                <a:spcPct val="90000"/>
              </a:lnSpc>
              <a:spcBef>
                <a:spcPts val="1000"/>
              </a:spcBef>
              <a:spcAft>
                <a:spcPts val="0"/>
              </a:spcAft>
              <a:buClr>
                <a:schemeClr val="dk1"/>
              </a:buClr>
              <a:buSzPts val="2400"/>
              <a:buChar char="•"/>
            </a:pPr>
            <a:r>
              <a:rPr lang="fr-FR" sz="2400"/>
              <a:t>Une anthropologie de l’individu qui voudrait maintenir </a:t>
            </a:r>
            <a:r>
              <a:rPr lang="fr-FR" sz="2400" b="1"/>
              <a:t>l’idée d’une singularité capable d’actualisation imprévisible</a:t>
            </a:r>
            <a:r>
              <a:rPr lang="fr-FR" sz="2400"/>
              <a:t> </a:t>
            </a:r>
            <a:r>
              <a:rPr lang="fr-FR" sz="2400" b="1"/>
              <a:t>dans un monde ouvert</a:t>
            </a:r>
            <a:r>
              <a:rPr lang="fr-FR" sz="2400"/>
              <a:t>, en lien avec des </a:t>
            </a:r>
            <a:r>
              <a:rPr lang="fr-FR" sz="2400" b="1"/>
              <a:t>modalités elles-mêmes toujours renouvelées d’association et d’expérimentation éthico-politique</a:t>
            </a:r>
            <a:r>
              <a:rPr lang="fr-FR" sz="2400"/>
              <a:t>, implique de ne pas faire de l’IA connexionniste le paradigme ultime de l’intelligence.</a:t>
            </a:r>
            <a:endParaRPr/>
          </a:p>
        </p:txBody>
      </p:sp>
      <p:sp>
        <p:nvSpPr>
          <p:cNvPr id="959" name="Google Shape;959;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960" name="Google Shape;960;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125</a:t>
            </a:fld>
            <a:endParaRPr/>
          </a:p>
        </p:txBody>
      </p:sp>
      <p:sp>
        <p:nvSpPr>
          <p:cNvPr id="2" name="Espace réservé de la date 1">
            <a:extLst>
              <a:ext uri="{FF2B5EF4-FFF2-40B4-BE49-F238E27FC236}">
                <a16:creationId xmlns:a16="http://schemas.microsoft.com/office/drawing/2014/main" id="{E75B446E-6EED-490E-97C1-360EE08DEDDC}"/>
              </a:ext>
            </a:extLst>
          </p:cNvPr>
          <p:cNvSpPr>
            <a:spLocks noGrp="1"/>
          </p:cNvSpPr>
          <p:nvPr>
            <p:ph type="dt" sz="half" idx="10"/>
          </p:nvPr>
        </p:nvSpPr>
        <p:spPr/>
        <p:txBody>
          <a:bodyPr/>
          <a:lstStyle/>
          <a:p>
            <a:fld id="{7FDCC257-3EE9-40D4-BBDE-7F0F7CA1EEE4}" type="datetime1">
              <a:rPr lang="fr-FR" smtClean="0"/>
              <a:t>16/11/2023</a:t>
            </a:fld>
            <a:endParaRPr lang="fr-FR"/>
          </a:p>
        </p:txBody>
      </p:sp>
    </p:spTree>
    <p:extLst>
      <p:ext uri="{BB962C8B-B14F-4D97-AF65-F5344CB8AC3E}">
        <p14:creationId xmlns:p14="http://schemas.microsoft.com/office/powerpoint/2010/main" val="17344756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68A15A1-884F-46A8-84F4-87C39C1D8B7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5CE3A0D-EB47-43EA-9C60-E58BEF8FF9ED}"/>
              </a:ext>
            </a:extLst>
          </p:cNvPr>
          <p:cNvSpPr>
            <a:spLocks noGrp="1"/>
          </p:cNvSpPr>
          <p:nvPr>
            <p:ph type="sldNum" sz="quarter" idx="12"/>
          </p:nvPr>
        </p:nvSpPr>
        <p:spPr/>
        <p:txBody>
          <a:bodyPr/>
          <a:lstStyle/>
          <a:p>
            <a:fld id="{E1E82F94-2435-4CE9-9E19-C85AE8AA3B0C}" type="slidenum">
              <a:rPr lang="fr-FR" smtClean="0"/>
              <a:t>126</a:t>
            </a:fld>
            <a:endParaRPr lang="fr-FR"/>
          </a:p>
        </p:txBody>
      </p:sp>
      <p:sp>
        <p:nvSpPr>
          <p:cNvPr id="6" name="Espace réservé du contenu 2">
            <a:extLst>
              <a:ext uri="{FF2B5EF4-FFF2-40B4-BE49-F238E27FC236}">
                <a16:creationId xmlns:a16="http://schemas.microsoft.com/office/drawing/2014/main" id="{78AFFDB3-3C74-4ED5-928C-1EA8D9CE80BA}"/>
              </a:ext>
            </a:extLst>
          </p:cNvPr>
          <p:cNvSpPr txBox="1">
            <a:spLocks/>
          </p:cNvSpPr>
          <p:nvPr/>
        </p:nvSpPr>
        <p:spPr>
          <a:xfrm>
            <a:off x="921376" y="431246"/>
            <a:ext cx="10349248" cy="124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surveillance numérique, dans les démocraties et les autres pays</a:t>
            </a:r>
          </a:p>
        </p:txBody>
      </p:sp>
      <p:sp>
        <p:nvSpPr>
          <p:cNvPr id="7" name="Titre 1">
            <a:extLst>
              <a:ext uri="{FF2B5EF4-FFF2-40B4-BE49-F238E27FC236}">
                <a16:creationId xmlns:a16="http://schemas.microsoft.com/office/drawing/2014/main" id="{34586DB5-A91F-42C7-ACFE-50F50F8B96CD}"/>
              </a:ext>
            </a:extLst>
          </p:cNvPr>
          <p:cNvSpPr txBox="1">
            <a:spLocks/>
          </p:cNvSpPr>
          <p:nvPr/>
        </p:nvSpPr>
        <p:spPr>
          <a:xfrm>
            <a:off x="1691424" y="1801121"/>
            <a:ext cx="9579199"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Le statut de lanceur d’alerte</a:t>
            </a:r>
          </a:p>
        </p:txBody>
      </p:sp>
      <p:sp>
        <p:nvSpPr>
          <p:cNvPr id="8" name="Titre 1">
            <a:extLst>
              <a:ext uri="{FF2B5EF4-FFF2-40B4-BE49-F238E27FC236}">
                <a16:creationId xmlns:a16="http://schemas.microsoft.com/office/drawing/2014/main" id="{37B3229F-1E08-476F-9F83-62D305D173F7}"/>
              </a:ext>
            </a:extLst>
          </p:cNvPr>
          <p:cNvSpPr txBox="1">
            <a:spLocks/>
          </p:cNvSpPr>
          <p:nvPr/>
        </p:nvSpPr>
        <p:spPr>
          <a:xfrm>
            <a:off x="1691424" y="2483702"/>
            <a:ext cx="9662376" cy="790752"/>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La surveillance numérique : quels enjeux ?</a:t>
            </a:r>
          </a:p>
        </p:txBody>
      </p:sp>
      <p:sp>
        <p:nvSpPr>
          <p:cNvPr id="9" name="Titre 1">
            <a:extLst>
              <a:ext uri="{FF2B5EF4-FFF2-40B4-BE49-F238E27FC236}">
                <a16:creationId xmlns:a16="http://schemas.microsoft.com/office/drawing/2014/main" id="{831076B5-32EC-4C29-A019-BEE6442C59B7}"/>
              </a:ext>
            </a:extLst>
          </p:cNvPr>
          <p:cNvSpPr txBox="1">
            <a:spLocks/>
          </p:cNvSpPr>
          <p:nvPr/>
        </p:nvSpPr>
        <p:spPr>
          <a:xfrm>
            <a:off x="1691425" y="3264796"/>
            <a:ext cx="9579198"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Les tendances sociétales vers la quantification</a:t>
            </a:r>
          </a:p>
        </p:txBody>
      </p:sp>
      <p:sp>
        <p:nvSpPr>
          <p:cNvPr id="10" name="Titre 1">
            <a:extLst>
              <a:ext uri="{FF2B5EF4-FFF2-40B4-BE49-F238E27FC236}">
                <a16:creationId xmlns:a16="http://schemas.microsoft.com/office/drawing/2014/main" id="{E869279F-FBE2-40D6-989F-CF57E155CDDD}"/>
              </a:ext>
            </a:extLst>
          </p:cNvPr>
          <p:cNvSpPr txBox="1">
            <a:spLocks/>
          </p:cNvSpPr>
          <p:nvPr/>
        </p:nvSpPr>
        <p:spPr>
          <a:xfrm>
            <a:off x="1682570" y="4101923"/>
            <a:ext cx="9588053" cy="682581"/>
          </a:xfrm>
          <a:prstGeom prst="rect">
            <a:avLst/>
          </a:prstGeom>
          <a:ln w="38100">
            <a:solidFill>
              <a:srgbClr val="0070C0"/>
            </a:solidFill>
          </a:ln>
        </p:spPr>
        <p:txBody>
          <a:bodyPr vert="horz" lIns="91440" tIns="45720" rIns="91440" bIns="45720" rtlCol="0" anchor="ctr">
            <a:normAutofit/>
          </a:bodyPr>
          <a:lstStyle>
            <a:defPPr>
              <a:defRPr lang="fr-FR"/>
            </a:defPPr>
            <a:lvl1pPr algn="ctr">
              <a:lnSpc>
                <a:spcPct val="90000"/>
              </a:lnSpc>
              <a:spcBef>
                <a:spcPct val="0"/>
              </a:spcBef>
              <a:buNone/>
              <a:defRPr sz="3200" spc="-240">
                <a:solidFill>
                  <a:srgbClr val="0070C0"/>
                </a:solidFill>
                <a:ea typeface="+mj-ea"/>
                <a:cs typeface="Gotham Medium" pitchFamily="50" charset="0"/>
              </a:defRPr>
            </a:lvl1pPr>
          </a:lstStyle>
          <a:p>
            <a:r>
              <a:rPr lang="fr-FR" dirty="0"/>
              <a:t>La régulation en France et en Europe</a:t>
            </a:r>
          </a:p>
        </p:txBody>
      </p:sp>
      <p:sp>
        <p:nvSpPr>
          <p:cNvPr id="11" name="Titre 1">
            <a:extLst>
              <a:ext uri="{FF2B5EF4-FFF2-40B4-BE49-F238E27FC236}">
                <a16:creationId xmlns:a16="http://schemas.microsoft.com/office/drawing/2014/main" id="{DFD090B8-2079-4F50-91CE-F570654566F1}"/>
              </a:ext>
            </a:extLst>
          </p:cNvPr>
          <p:cNvSpPr txBox="1">
            <a:spLocks/>
          </p:cNvSpPr>
          <p:nvPr/>
        </p:nvSpPr>
        <p:spPr>
          <a:xfrm>
            <a:off x="1607713" y="4784504"/>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situation de la Chine</a:t>
            </a:r>
          </a:p>
        </p:txBody>
      </p:sp>
      <p:sp>
        <p:nvSpPr>
          <p:cNvPr id="2" name="Flèche : droite 1">
            <a:extLst>
              <a:ext uri="{FF2B5EF4-FFF2-40B4-BE49-F238E27FC236}">
                <a16:creationId xmlns:a16="http://schemas.microsoft.com/office/drawing/2014/main" id="{090BCD6C-BC4B-47FF-A9B9-FC7A2C2B34CA}"/>
              </a:ext>
            </a:extLst>
          </p:cNvPr>
          <p:cNvSpPr/>
          <p:nvPr/>
        </p:nvSpPr>
        <p:spPr>
          <a:xfrm>
            <a:off x="1014478" y="4035608"/>
            <a:ext cx="676946" cy="83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56184C53-FF91-42BF-97F9-364F3BAE2F1E}"/>
              </a:ext>
            </a:extLst>
          </p:cNvPr>
          <p:cNvSpPr>
            <a:spLocks noGrp="1"/>
          </p:cNvSpPr>
          <p:nvPr>
            <p:ph type="dt" sz="half" idx="10"/>
          </p:nvPr>
        </p:nvSpPr>
        <p:spPr/>
        <p:txBody>
          <a:bodyPr/>
          <a:lstStyle/>
          <a:p>
            <a:fld id="{7B9CD2EF-55A7-4065-8809-4C46F2744651}" type="datetime1">
              <a:rPr lang="fr-FR" smtClean="0"/>
              <a:t>16/11/2023</a:t>
            </a:fld>
            <a:endParaRPr lang="fr-FR"/>
          </a:p>
        </p:txBody>
      </p:sp>
    </p:spTree>
    <p:extLst>
      <p:ext uri="{BB962C8B-B14F-4D97-AF65-F5344CB8AC3E}">
        <p14:creationId xmlns:p14="http://schemas.microsoft.com/office/powerpoint/2010/main" val="17244219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08"/>
          <p:cNvSpPr txBox="1">
            <a:spLocks noGrp="1"/>
          </p:cNvSpPr>
          <p:nvPr>
            <p:ph type="title"/>
          </p:nvPr>
        </p:nvSpPr>
        <p:spPr>
          <a:xfrm>
            <a:off x="838199" y="136525"/>
            <a:ext cx="10515600" cy="91776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régulation en France et en Europe</a:t>
            </a:r>
            <a:endParaRPr/>
          </a:p>
        </p:txBody>
      </p:sp>
      <p:sp>
        <p:nvSpPr>
          <p:cNvPr id="943" name="Google Shape;943;p108"/>
          <p:cNvSpPr txBox="1">
            <a:spLocks noGrp="1"/>
          </p:cNvSpPr>
          <p:nvPr>
            <p:ph type="body" idx="1"/>
          </p:nvPr>
        </p:nvSpPr>
        <p:spPr>
          <a:xfrm>
            <a:off x="451337" y="1014874"/>
            <a:ext cx="11289323" cy="5380893"/>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dirty="0"/>
              <a:t>Le rôle la Commission nationale de l'informatique et des libertés (CNIL) de France « chargée de veiller à ce que </a:t>
            </a:r>
            <a:r>
              <a:rPr lang="fr-FR" sz="2400" b="1" dirty="0"/>
              <a:t>l’informatique soit au service du citoyen et qu’elle ne porte atteinte ni à l’identité humaine, ni aux droits de l’homme, ni à la vie privée, ni aux libertés individuelles ou publiques</a:t>
            </a:r>
            <a:r>
              <a:rPr lang="fr-FR" sz="2400" dirty="0"/>
              <a:t>. Elle exerce ses missions conformément à la loi no 78-17 du 6 janvier 1978 modifiée en 2004 et en 2019. » (Wikipédia) La CNIL est crée à la suite de l’affaire « Safari » en 1974.</a:t>
            </a:r>
            <a:endParaRPr dirty="0"/>
          </a:p>
          <a:p>
            <a:pPr marL="228600" lvl="0" indent="-228600" algn="l" rtl="0">
              <a:lnSpc>
                <a:spcPct val="80000"/>
              </a:lnSpc>
              <a:spcBef>
                <a:spcPts val="1000"/>
              </a:spcBef>
              <a:spcAft>
                <a:spcPts val="0"/>
              </a:spcAft>
              <a:buClr>
                <a:schemeClr val="dk1"/>
              </a:buClr>
              <a:buSzPts val="2400"/>
              <a:buChar char="•"/>
            </a:pPr>
            <a:r>
              <a:rPr lang="fr-FR" sz="2400" dirty="0"/>
              <a:t>Le cadre juridique en France : la « </a:t>
            </a:r>
            <a:r>
              <a:rPr lang="fr-FR" sz="2400" b="1" dirty="0"/>
              <a:t>Loi Informatique et Libertés </a:t>
            </a:r>
            <a:r>
              <a:rPr lang="fr-FR" sz="2400" dirty="0"/>
              <a:t>» de 1978, loi pionnière qui protégeait  les données personnelles, élargie en 1995 aux données transportées. Au niveau européen, le </a:t>
            </a:r>
            <a:r>
              <a:rPr lang="fr-FR" sz="2400" b="1" dirty="0"/>
              <a:t>RGPD</a:t>
            </a:r>
            <a:r>
              <a:rPr lang="fr-FR" sz="2400" dirty="0"/>
              <a:t>, entrée en application le 25 mai 2018 (</a:t>
            </a:r>
            <a:r>
              <a:rPr lang="fr-FR" sz="2400" u="sng" dirty="0">
                <a:solidFill>
                  <a:schemeClr val="hlink"/>
                </a:solidFill>
                <a:hlinkClick r:id="rId3"/>
              </a:rPr>
              <a:t>https://www.economie.gouv.fr/entreprises/reglement-general-sur-protection-des-donnees-rgpd</a:t>
            </a:r>
            <a:r>
              <a:rPr lang="fr-FR" sz="2400" dirty="0"/>
              <a:t>) : il pose un </a:t>
            </a:r>
            <a:r>
              <a:rPr lang="fr-FR" sz="2400" b="1" dirty="0"/>
              <a:t>cadre juridique pour la collecte, le stockage et l’utilisation des données</a:t>
            </a:r>
            <a:r>
              <a:rPr lang="fr-FR" sz="2400" dirty="0"/>
              <a:t>, leur transportabilité et indique, entre autres, les informations qu’il faut donner à l’internaute par rapport à la collecte de données, concerne donc le </a:t>
            </a:r>
            <a:r>
              <a:rPr lang="fr-FR" sz="2400" b="1" dirty="0"/>
              <a:t>droit à l’oubli</a:t>
            </a:r>
            <a:r>
              <a:rPr lang="fr-FR" sz="2400" dirty="0"/>
              <a:t>, entre autres.</a:t>
            </a:r>
            <a:endParaRPr dirty="0"/>
          </a:p>
          <a:p>
            <a:pPr marL="228600" lvl="0" indent="-228600" algn="l" rtl="0">
              <a:lnSpc>
                <a:spcPct val="80000"/>
              </a:lnSpc>
              <a:spcBef>
                <a:spcPts val="1000"/>
              </a:spcBef>
              <a:spcAft>
                <a:spcPts val="0"/>
              </a:spcAft>
              <a:buClr>
                <a:schemeClr val="dk1"/>
              </a:buClr>
              <a:buSzPts val="2400"/>
              <a:buChar char="•"/>
            </a:pPr>
            <a:r>
              <a:rPr lang="fr-FR" sz="2400" dirty="0"/>
              <a:t>Loi « Sapin 2 » (2016), encadrement juridique du statut de lanceur d’alertes.</a:t>
            </a:r>
            <a:endParaRPr dirty="0"/>
          </a:p>
          <a:p>
            <a:pPr marL="228600" lvl="0" indent="-228600" algn="l" rtl="0">
              <a:lnSpc>
                <a:spcPct val="80000"/>
              </a:lnSpc>
              <a:spcBef>
                <a:spcPts val="1000"/>
              </a:spcBef>
              <a:spcAft>
                <a:spcPts val="0"/>
              </a:spcAft>
              <a:buClr>
                <a:schemeClr val="dk1"/>
              </a:buClr>
              <a:buSzPts val="2400"/>
              <a:buChar char="•"/>
            </a:pPr>
            <a:r>
              <a:rPr lang="fr-FR" sz="2400" dirty="0"/>
              <a:t>Mais, tendance inverse, loi relative au renseignement de 2015, autorisant par exemple l’utilisation de logiciels espion pour surveiller les conversations téléphoniques.</a:t>
            </a:r>
            <a:endParaRPr dirty="0"/>
          </a:p>
          <a:p>
            <a:pPr marL="228600" lvl="0" indent="-76200" algn="l" rtl="0">
              <a:lnSpc>
                <a:spcPct val="80000"/>
              </a:lnSpc>
              <a:spcBef>
                <a:spcPts val="1000"/>
              </a:spcBef>
              <a:spcAft>
                <a:spcPts val="0"/>
              </a:spcAft>
              <a:buClr>
                <a:schemeClr val="dk1"/>
              </a:buClr>
              <a:buSzPts val="2400"/>
              <a:buNone/>
            </a:pPr>
            <a:endParaRPr sz="2400" dirty="0"/>
          </a:p>
        </p:txBody>
      </p:sp>
      <p:sp>
        <p:nvSpPr>
          <p:cNvPr id="944" name="Google Shape;944;p1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127</a:t>
            </a:fld>
            <a:endParaRPr/>
          </a:p>
        </p:txBody>
      </p:sp>
      <p:sp>
        <p:nvSpPr>
          <p:cNvPr id="2" name="Espace réservé de la date 1">
            <a:extLst>
              <a:ext uri="{FF2B5EF4-FFF2-40B4-BE49-F238E27FC236}">
                <a16:creationId xmlns:a16="http://schemas.microsoft.com/office/drawing/2014/main" id="{7C2D7539-DE7E-47D5-BF9D-8C07CE76A8B4}"/>
              </a:ext>
            </a:extLst>
          </p:cNvPr>
          <p:cNvSpPr>
            <a:spLocks noGrp="1"/>
          </p:cNvSpPr>
          <p:nvPr>
            <p:ph type="dt" sz="half" idx="10"/>
          </p:nvPr>
        </p:nvSpPr>
        <p:spPr/>
        <p:txBody>
          <a:bodyPr/>
          <a:lstStyle/>
          <a:p>
            <a:fld id="{4ED2D65B-E97D-4B81-A761-5D9A8893EE2C}" type="datetime1">
              <a:rPr lang="fr-FR" smtClean="0"/>
              <a:t>16/11/2023</a:t>
            </a:fld>
            <a:endParaRPr lang="fr-FR"/>
          </a:p>
        </p:txBody>
      </p:sp>
      <p:sp>
        <p:nvSpPr>
          <p:cNvPr id="3" name="Espace réservé du pied de page 2">
            <a:extLst>
              <a:ext uri="{FF2B5EF4-FFF2-40B4-BE49-F238E27FC236}">
                <a16:creationId xmlns:a16="http://schemas.microsoft.com/office/drawing/2014/main" id="{26B57E3A-C946-4A01-B584-EFED7C59793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3016557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CE271B-5736-004E-9864-55CDAEBF5753}"/>
              </a:ext>
            </a:extLst>
          </p:cNvPr>
          <p:cNvSpPr>
            <a:spLocks noGrp="1"/>
          </p:cNvSpPr>
          <p:nvPr>
            <p:ph type="title"/>
          </p:nvPr>
        </p:nvSpPr>
        <p:spPr>
          <a:xfrm>
            <a:off x="838199" y="136525"/>
            <a:ext cx="10515600" cy="917765"/>
          </a:xfrm>
        </p:spPr>
        <p:txBody>
          <a:bodyPr>
            <a:normAutofit fontScale="90000"/>
          </a:bodyPr>
          <a:lstStyle/>
          <a:p>
            <a:pPr algn="ctr"/>
            <a:r>
              <a:rPr lang="fr-FR" dirty="0"/>
              <a:t>La régulation juridique : des enjeux complexes</a:t>
            </a:r>
          </a:p>
        </p:txBody>
      </p:sp>
      <p:sp>
        <p:nvSpPr>
          <p:cNvPr id="3" name="Espace réservé du contenu 2">
            <a:extLst>
              <a:ext uri="{FF2B5EF4-FFF2-40B4-BE49-F238E27FC236}">
                <a16:creationId xmlns:a16="http://schemas.microsoft.com/office/drawing/2014/main" id="{D5541DE7-F8BD-EF48-8EC2-66339B81CACA}"/>
              </a:ext>
            </a:extLst>
          </p:cNvPr>
          <p:cNvSpPr>
            <a:spLocks noGrp="1"/>
          </p:cNvSpPr>
          <p:nvPr>
            <p:ph idx="1"/>
          </p:nvPr>
        </p:nvSpPr>
        <p:spPr>
          <a:xfrm>
            <a:off x="633046" y="1424354"/>
            <a:ext cx="11007969" cy="4009292"/>
          </a:xfrm>
        </p:spPr>
        <p:txBody>
          <a:bodyPr>
            <a:noAutofit/>
          </a:bodyPr>
          <a:lstStyle/>
          <a:p>
            <a:pPr>
              <a:lnSpc>
                <a:spcPct val="80000"/>
              </a:lnSpc>
            </a:pPr>
            <a:r>
              <a:rPr lang="fr-FR" sz="2400" dirty="0"/>
              <a:t>Être guidé par </a:t>
            </a:r>
            <a:r>
              <a:rPr lang="fr-FR" sz="2400" b="1" dirty="0"/>
              <a:t>quelques principes éthiques : </a:t>
            </a:r>
            <a:r>
              <a:rPr lang="fr-FR" sz="2400" dirty="0"/>
              <a:t>voir </a:t>
            </a:r>
            <a:r>
              <a:rPr lang="fr-FR" sz="2400" dirty="0">
                <a:hlinkClick r:id="rId3" action="ppaction://hlinksldjump"/>
              </a:rPr>
              <a:t>Charte éthique européenne</a:t>
            </a:r>
            <a:r>
              <a:rPr lang="fr-FR" sz="2400" dirty="0"/>
              <a:t>. Préserver la démocratie d’intérêts partisans trop puissants (GAFAM, avec lobbys importants).</a:t>
            </a:r>
          </a:p>
          <a:p>
            <a:pPr>
              <a:lnSpc>
                <a:spcPct val="80000"/>
              </a:lnSpc>
            </a:pPr>
            <a:r>
              <a:rPr lang="fr-FR" sz="2400" dirty="0"/>
              <a:t>Avoir une </a:t>
            </a:r>
            <a:r>
              <a:rPr lang="fr-FR" sz="2400" b="1" dirty="0"/>
              <a:t>bonne connaissances des enjeux technologiques</a:t>
            </a:r>
            <a:r>
              <a:rPr lang="fr-FR" sz="2400" dirty="0"/>
              <a:t>. Prêter attention à l’évolution rapide des technologies et aux vides et flous techno-juridiques.</a:t>
            </a:r>
          </a:p>
          <a:p>
            <a:pPr>
              <a:lnSpc>
                <a:spcPct val="80000"/>
              </a:lnSpc>
            </a:pPr>
            <a:r>
              <a:rPr lang="fr-FR" sz="2400" dirty="0"/>
              <a:t>Mais </a:t>
            </a:r>
            <a:r>
              <a:rPr lang="fr-FR" sz="2400" b="1" dirty="0"/>
              <a:t>ne pas détériorer le dynamisme économique et technologique </a:t>
            </a:r>
            <a:r>
              <a:rPr lang="fr-FR" sz="2400" dirty="0"/>
              <a:t>par des lois non pragmatiques et trop conservatrices.</a:t>
            </a:r>
          </a:p>
          <a:p>
            <a:pPr>
              <a:lnSpc>
                <a:spcPct val="80000"/>
              </a:lnSpc>
            </a:pPr>
            <a:r>
              <a:rPr lang="fr-FR" sz="2400" b="1" dirty="0"/>
              <a:t>Articuler les législations nationales et les orientations internationales </a:t>
            </a:r>
            <a:r>
              <a:rPr lang="fr-FR" sz="2400" dirty="0"/>
              <a:t>(traités, chartes, etc.) Importance du RGPD européen, très avancé en la matière, pouvant servir de guide aux autres pays.</a:t>
            </a:r>
          </a:p>
          <a:p>
            <a:pPr>
              <a:lnSpc>
                <a:spcPct val="80000"/>
              </a:lnSpc>
            </a:pPr>
            <a:endParaRPr lang="fr-FR" sz="2400" dirty="0"/>
          </a:p>
        </p:txBody>
      </p:sp>
      <p:sp>
        <p:nvSpPr>
          <p:cNvPr id="5" name="Espace réservé du numéro de diapositive 4">
            <a:extLst>
              <a:ext uri="{FF2B5EF4-FFF2-40B4-BE49-F238E27FC236}">
                <a16:creationId xmlns:a16="http://schemas.microsoft.com/office/drawing/2014/main" id="{B3BEC886-4086-3544-A244-1D3A089F0A97}"/>
              </a:ext>
            </a:extLst>
          </p:cNvPr>
          <p:cNvSpPr>
            <a:spLocks noGrp="1"/>
          </p:cNvSpPr>
          <p:nvPr>
            <p:ph type="sldNum" sz="quarter" idx="12"/>
          </p:nvPr>
        </p:nvSpPr>
        <p:spPr/>
        <p:txBody>
          <a:bodyPr/>
          <a:lstStyle/>
          <a:p>
            <a:fld id="{788DAB52-6294-4F97-81DD-ABD852645FBC}" type="slidenum">
              <a:rPr lang="fr-FR" smtClean="0"/>
              <a:t>128</a:t>
            </a:fld>
            <a:endParaRPr lang="fr-FR"/>
          </a:p>
        </p:txBody>
      </p:sp>
      <p:sp>
        <p:nvSpPr>
          <p:cNvPr id="4" name="Espace réservé de la date 3">
            <a:extLst>
              <a:ext uri="{FF2B5EF4-FFF2-40B4-BE49-F238E27FC236}">
                <a16:creationId xmlns:a16="http://schemas.microsoft.com/office/drawing/2014/main" id="{42A49181-20CF-43F0-9239-60379B486AC4}"/>
              </a:ext>
            </a:extLst>
          </p:cNvPr>
          <p:cNvSpPr>
            <a:spLocks noGrp="1"/>
          </p:cNvSpPr>
          <p:nvPr>
            <p:ph type="dt" sz="half" idx="10"/>
          </p:nvPr>
        </p:nvSpPr>
        <p:spPr/>
        <p:txBody>
          <a:bodyPr/>
          <a:lstStyle/>
          <a:p>
            <a:fld id="{1D12E8D2-C030-49C5-8C83-F8E937693A4F}" type="datetime1">
              <a:rPr lang="fr-FR" smtClean="0"/>
              <a:t>16/11/2023</a:t>
            </a:fld>
            <a:endParaRPr lang="fr-FR"/>
          </a:p>
        </p:txBody>
      </p:sp>
      <p:sp>
        <p:nvSpPr>
          <p:cNvPr id="6" name="Espace réservé du pied de page 5">
            <a:extLst>
              <a:ext uri="{FF2B5EF4-FFF2-40B4-BE49-F238E27FC236}">
                <a16:creationId xmlns:a16="http://schemas.microsoft.com/office/drawing/2014/main" id="{ED8DEB71-FBEC-4F2B-8CC7-676BE3E9845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0634040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68A15A1-884F-46A8-84F4-87C39C1D8B7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5CE3A0D-EB47-43EA-9C60-E58BEF8FF9ED}"/>
              </a:ext>
            </a:extLst>
          </p:cNvPr>
          <p:cNvSpPr>
            <a:spLocks noGrp="1"/>
          </p:cNvSpPr>
          <p:nvPr>
            <p:ph type="sldNum" sz="quarter" idx="12"/>
          </p:nvPr>
        </p:nvSpPr>
        <p:spPr/>
        <p:txBody>
          <a:bodyPr/>
          <a:lstStyle/>
          <a:p>
            <a:fld id="{E1E82F94-2435-4CE9-9E19-C85AE8AA3B0C}" type="slidenum">
              <a:rPr lang="fr-FR" smtClean="0"/>
              <a:t>129</a:t>
            </a:fld>
            <a:endParaRPr lang="fr-FR"/>
          </a:p>
        </p:txBody>
      </p:sp>
      <p:sp>
        <p:nvSpPr>
          <p:cNvPr id="6" name="Espace réservé du contenu 2">
            <a:extLst>
              <a:ext uri="{FF2B5EF4-FFF2-40B4-BE49-F238E27FC236}">
                <a16:creationId xmlns:a16="http://schemas.microsoft.com/office/drawing/2014/main" id="{78AFFDB3-3C74-4ED5-928C-1EA8D9CE80BA}"/>
              </a:ext>
            </a:extLst>
          </p:cNvPr>
          <p:cNvSpPr txBox="1">
            <a:spLocks/>
          </p:cNvSpPr>
          <p:nvPr/>
        </p:nvSpPr>
        <p:spPr>
          <a:xfrm>
            <a:off x="921376" y="431246"/>
            <a:ext cx="10349248" cy="124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surveillance numérique, dans les démocraties et les autres pays</a:t>
            </a:r>
          </a:p>
        </p:txBody>
      </p:sp>
      <p:sp>
        <p:nvSpPr>
          <p:cNvPr id="7" name="Titre 1">
            <a:extLst>
              <a:ext uri="{FF2B5EF4-FFF2-40B4-BE49-F238E27FC236}">
                <a16:creationId xmlns:a16="http://schemas.microsoft.com/office/drawing/2014/main" id="{34586DB5-A91F-42C7-ACFE-50F50F8B96CD}"/>
              </a:ext>
            </a:extLst>
          </p:cNvPr>
          <p:cNvSpPr txBox="1">
            <a:spLocks/>
          </p:cNvSpPr>
          <p:nvPr/>
        </p:nvSpPr>
        <p:spPr>
          <a:xfrm>
            <a:off x="1691424" y="1801121"/>
            <a:ext cx="9579199"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Le statut de lanceur d’alerte</a:t>
            </a:r>
          </a:p>
        </p:txBody>
      </p:sp>
      <p:sp>
        <p:nvSpPr>
          <p:cNvPr id="8" name="Titre 1">
            <a:extLst>
              <a:ext uri="{FF2B5EF4-FFF2-40B4-BE49-F238E27FC236}">
                <a16:creationId xmlns:a16="http://schemas.microsoft.com/office/drawing/2014/main" id="{37B3229F-1E08-476F-9F83-62D305D173F7}"/>
              </a:ext>
            </a:extLst>
          </p:cNvPr>
          <p:cNvSpPr txBox="1">
            <a:spLocks/>
          </p:cNvSpPr>
          <p:nvPr/>
        </p:nvSpPr>
        <p:spPr>
          <a:xfrm>
            <a:off x="1691424" y="2483702"/>
            <a:ext cx="9662376" cy="790752"/>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La surveillance numérique : quels enjeux ?</a:t>
            </a:r>
          </a:p>
        </p:txBody>
      </p:sp>
      <p:sp>
        <p:nvSpPr>
          <p:cNvPr id="9" name="Titre 1">
            <a:extLst>
              <a:ext uri="{FF2B5EF4-FFF2-40B4-BE49-F238E27FC236}">
                <a16:creationId xmlns:a16="http://schemas.microsoft.com/office/drawing/2014/main" id="{831076B5-32EC-4C29-A019-BEE6442C59B7}"/>
              </a:ext>
            </a:extLst>
          </p:cNvPr>
          <p:cNvSpPr txBox="1">
            <a:spLocks/>
          </p:cNvSpPr>
          <p:nvPr/>
        </p:nvSpPr>
        <p:spPr>
          <a:xfrm>
            <a:off x="1691425" y="3264796"/>
            <a:ext cx="9579198"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Les tendances sociétales vers la quantification</a:t>
            </a:r>
          </a:p>
        </p:txBody>
      </p:sp>
      <p:sp>
        <p:nvSpPr>
          <p:cNvPr id="10" name="Titre 1">
            <a:extLst>
              <a:ext uri="{FF2B5EF4-FFF2-40B4-BE49-F238E27FC236}">
                <a16:creationId xmlns:a16="http://schemas.microsoft.com/office/drawing/2014/main" id="{E869279F-FBE2-40D6-989F-CF57E155CDDD}"/>
              </a:ext>
            </a:extLst>
          </p:cNvPr>
          <p:cNvSpPr txBox="1">
            <a:spLocks/>
          </p:cNvSpPr>
          <p:nvPr/>
        </p:nvSpPr>
        <p:spPr>
          <a:xfrm>
            <a:off x="1682570" y="4101923"/>
            <a:ext cx="9588053" cy="682581"/>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La régulation en France et en Europe</a:t>
            </a:r>
          </a:p>
        </p:txBody>
      </p:sp>
      <p:sp>
        <p:nvSpPr>
          <p:cNvPr id="11" name="Titre 1">
            <a:extLst>
              <a:ext uri="{FF2B5EF4-FFF2-40B4-BE49-F238E27FC236}">
                <a16:creationId xmlns:a16="http://schemas.microsoft.com/office/drawing/2014/main" id="{DFD090B8-2079-4F50-91CE-F570654566F1}"/>
              </a:ext>
            </a:extLst>
          </p:cNvPr>
          <p:cNvSpPr txBox="1">
            <a:spLocks/>
          </p:cNvSpPr>
          <p:nvPr/>
        </p:nvSpPr>
        <p:spPr>
          <a:xfrm>
            <a:off x="1691423" y="4784504"/>
            <a:ext cx="9662376" cy="837127"/>
          </a:xfrm>
          <a:prstGeom prst="rect">
            <a:avLst/>
          </a:prstGeom>
          <a:ln w="38100">
            <a:solidFill>
              <a:srgbClr val="0070C0"/>
            </a:solidFill>
          </a:ln>
        </p:spPr>
        <p:txBody>
          <a:bodyPr vert="horz" lIns="91440" tIns="45720" rIns="91440" bIns="45720" rtlCol="0" anchor="ctr">
            <a:normAutofit/>
          </a:bodyPr>
          <a:lstStyle>
            <a:defPPr>
              <a:defRPr lang="fr-FR"/>
            </a:defPPr>
            <a:lvl1pPr algn="ctr">
              <a:lnSpc>
                <a:spcPct val="90000"/>
              </a:lnSpc>
              <a:spcBef>
                <a:spcPct val="0"/>
              </a:spcBef>
              <a:buNone/>
              <a:defRPr sz="3200" spc="-240">
                <a:solidFill>
                  <a:srgbClr val="0070C0"/>
                </a:solidFill>
                <a:ea typeface="+mj-ea"/>
                <a:cs typeface="Gotham Medium" pitchFamily="50" charset="0"/>
              </a:defRPr>
            </a:lvl1pPr>
          </a:lstStyle>
          <a:p>
            <a:r>
              <a:rPr lang="fr-FR" dirty="0"/>
              <a:t>La situation de la Chine</a:t>
            </a:r>
          </a:p>
        </p:txBody>
      </p:sp>
      <p:sp>
        <p:nvSpPr>
          <p:cNvPr id="2" name="Flèche : droite 1">
            <a:extLst>
              <a:ext uri="{FF2B5EF4-FFF2-40B4-BE49-F238E27FC236}">
                <a16:creationId xmlns:a16="http://schemas.microsoft.com/office/drawing/2014/main" id="{090BCD6C-BC4B-47FF-A9B9-FC7A2C2B34CA}"/>
              </a:ext>
            </a:extLst>
          </p:cNvPr>
          <p:cNvSpPr/>
          <p:nvPr/>
        </p:nvSpPr>
        <p:spPr>
          <a:xfrm>
            <a:off x="1014477" y="4738129"/>
            <a:ext cx="676946" cy="83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A11BE972-D010-44AB-8DEE-EFA6F3F50B19}"/>
              </a:ext>
            </a:extLst>
          </p:cNvPr>
          <p:cNvSpPr>
            <a:spLocks noGrp="1"/>
          </p:cNvSpPr>
          <p:nvPr>
            <p:ph type="dt" sz="half" idx="10"/>
          </p:nvPr>
        </p:nvSpPr>
        <p:spPr/>
        <p:txBody>
          <a:bodyPr/>
          <a:lstStyle/>
          <a:p>
            <a:fld id="{D89A673C-3A4D-47F3-B241-E23A2D575678}" type="datetime1">
              <a:rPr lang="fr-FR" smtClean="0"/>
              <a:t>16/11/2023</a:t>
            </a:fld>
            <a:endParaRPr lang="fr-FR"/>
          </a:p>
        </p:txBody>
      </p:sp>
    </p:spTree>
    <p:extLst>
      <p:ext uri="{BB962C8B-B14F-4D97-AF65-F5344CB8AC3E}">
        <p14:creationId xmlns:p14="http://schemas.microsoft.com/office/powerpoint/2010/main" val="1396326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30B9AB0-FBDA-4994-9727-C8BFCB9A88E5}"/>
              </a:ext>
            </a:extLst>
          </p:cNvPr>
          <p:cNvSpPr>
            <a:spLocks noGrp="1"/>
          </p:cNvSpPr>
          <p:nvPr>
            <p:ph idx="1"/>
          </p:nvPr>
        </p:nvSpPr>
        <p:spPr>
          <a:xfrm>
            <a:off x="1996225" y="2608686"/>
            <a:ext cx="9646276" cy="1873162"/>
          </a:xfrm>
          <a:solidFill>
            <a:schemeClr val="accent5">
              <a:lumMod val="20000"/>
              <a:lumOff val="80000"/>
            </a:schemeClr>
          </a:solidFill>
        </p:spPr>
        <p:txBody>
          <a:bodyPr>
            <a:noAutofit/>
          </a:bodyPr>
          <a:lstStyle/>
          <a:p>
            <a:pPr marL="0" indent="0">
              <a:buNone/>
            </a:pPr>
            <a:r>
              <a:rPr lang="fr-FR" dirty="0">
                <a:solidFill>
                  <a:srgbClr val="0070C0"/>
                </a:solidFill>
              </a:rPr>
              <a:t>Quels liens entre numérique et démocratie ? En positif ? En négatif ?</a:t>
            </a:r>
          </a:p>
          <a:p>
            <a:pPr marL="0" indent="0">
              <a:buNone/>
            </a:pPr>
            <a:r>
              <a:rPr lang="fr-FR" dirty="0">
                <a:solidFill>
                  <a:srgbClr val="0070C0"/>
                </a:solidFill>
              </a:rPr>
              <a:t>Quelles affinités voyez-vous entre le fonctionnement d’Internet et la démocratie ? Pour quelles raisons ?</a:t>
            </a:r>
          </a:p>
        </p:txBody>
      </p:sp>
      <p:sp>
        <p:nvSpPr>
          <p:cNvPr id="4" name="Espace réservé du pied de page 3">
            <a:extLst>
              <a:ext uri="{FF2B5EF4-FFF2-40B4-BE49-F238E27FC236}">
                <a16:creationId xmlns:a16="http://schemas.microsoft.com/office/drawing/2014/main" id="{C74635B0-B4FB-4E1C-AEE5-65EB2EA8461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FEE76F1E-5A97-42EB-A814-772D8079C7B2}"/>
              </a:ext>
            </a:extLst>
          </p:cNvPr>
          <p:cNvSpPr>
            <a:spLocks noGrp="1"/>
          </p:cNvSpPr>
          <p:nvPr>
            <p:ph type="sldNum" sz="quarter" idx="12"/>
          </p:nvPr>
        </p:nvSpPr>
        <p:spPr/>
        <p:txBody>
          <a:bodyPr/>
          <a:lstStyle/>
          <a:p>
            <a:fld id="{E1E82F94-2435-4CE9-9E19-C85AE8AA3B0C}" type="slidenum">
              <a:rPr lang="fr-FR" smtClean="0"/>
              <a:t>13</a:t>
            </a:fld>
            <a:endParaRPr lang="fr-FR"/>
          </a:p>
        </p:txBody>
      </p:sp>
      <p:sp>
        <p:nvSpPr>
          <p:cNvPr id="6" name="Ellipse 5">
            <a:extLst>
              <a:ext uri="{FF2B5EF4-FFF2-40B4-BE49-F238E27FC236}">
                <a16:creationId xmlns:a16="http://schemas.microsoft.com/office/drawing/2014/main" id="{079D989F-5DB7-4582-B725-FBB9BF765954}"/>
              </a:ext>
            </a:extLst>
          </p:cNvPr>
          <p:cNvSpPr/>
          <p:nvPr/>
        </p:nvSpPr>
        <p:spPr>
          <a:xfrm>
            <a:off x="734096" y="2882485"/>
            <a:ext cx="1262129" cy="1325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
        <p:nvSpPr>
          <p:cNvPr id="7" name="Espace réservé de la date 6">
            <a:extLst>
              <a:ext uri="{FF2B5EF4-FFF2-40B4-BE49-F238E27FC236}">
                <a16:creationId xmlns:a16="http://schemas.microsoft.com/office/drawing/2014/main" id="{877D5815-7C80-452C-87C8-E4ABA934E7DE}"/>
              </a:ext>
            </a:extLst>
          </p:cNvPr>
          <p:cNvSpPr>
            <a:spLocks noGrp="1"/>
          </p:cNvSpPr>
          <p:nvPr>
            <p:ph type="dt" sz="half" idx="10"/>
          </p:nvPr>
        </p:nvSpPr>
        <p:spPr/>
        <p:txBody>
          <a:bodyPr/>
          <a:lstStyle/>
          <a:p>
            <a:fld id="{56DFF5CB-5D5E-4442-A0A6-561C51E0F4F3}" type="datetime1">
              <a:rPr lang="fr-FR" smtClean="0"/>
              <a:t>16/11/2023</a:t>
            </a:fld>
            <a:endParaRPr lang="fr-FR"/>
          </a:p>
        </p:txBody>
      </p:sp>
    </p:spTree>
    <p:extLst>
      <p:ext uri="{BB962C8B-B14F-4D97-AF65-F5344CB8AC3E}">
        <p14:creationId xmlns:p14="http://schemas.microsoft.com/office/powerpoint/2010/main" val="19087767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situation en Chine : le crédit social</a:t>
            </a:r>
            <a:endParaRPr/>
          </a:p>
        </p:txBody>
      </p:sp>
      <p:sp>
        <p:nvSpPr>
          <p:cNvPr id="935" name="Google Shape;935;p107"/>
          <p:cNvSpPr txBox="1">
            <a:spLocks noGrp="1"/>
          </p:cNvSpPr>
          <p:nvPr>
            <p:ph type="body" idx="1"/>
          </p:nvPr>
        </p:nvSpPr>
        <p:spPr>
          <a:xfrm>
            <a:off x="512064" y="1690688"/>
            <a:ext cx="1116787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400"/>
              <a:buChar char="•"/>
            </a:pPr>
            <a:r>
              <a:rPr lang="fr-FR" sz="2400"/>
              <a:t>Le </a:t>
            </a:r>
            <a:r>
              <a:rPr lang="fr-FR" sz="2400" b="1"/>
              <a:t>crédit social </a:t>
            </a:r>
            <a:r>
              <a:rPr lang="fr-FR" sz="2400"/>
              <a:t>montre l’usage que peut faire un régime non-démocratique des nouvelles technologies.</a:t>
            </a:r>
            <a:endParaRPr/>
          </a:p>
          <a:p>
            <a:pPr marL="228600" lvl="0" indent="-228600" algn="l" rtl="0">
              <a:lnSpc>
                <a:spcPct val="80000"/>
              </a:lnSpc>
              <a:spcBef>
                <a:spcPts val="1000"/>
              </a:spcBef>
              <a:spcAft>
                <a:spcPts val="0"/>
              </a:spcAft>
              <a:buClr>
                <a:schemeClr val="dk1"/>
              </a:buClr>
              <a:buSzPts val="2400"/>
              <a:buChar char="•"/>
            </a:pPr>
            <a:r>
              <a:rPr lang="fr-FR" sz="2400"/>
              <a:t>Chaque personne morale ou physique dispose d’un </a:t>
            </a:r>
            <a:r>
              <a:rPr lang="fr-FR" sz="2400" b="1"/>
              <a:t>capital de points </a:t>
            </a:r>
            <a:r>
              <a:rPr lang="fr-FR" sz="2400"/>
              <a:t>qui peut être entamé en cas de non-respect de la loi, avec une perte de droits le cas échéant.</a:t>
            </a:r>
            <a:endParaRPr/>
          </a:p>
          <a:p>
            <a:pPr marL="228600" lvl="0" indent="-228600" algn="l" rtl="0">
              <a:lnSpc>
                <a:spcPct val="80000"/>
              </a:lnSpc>
              <a:spcBef>
                <a:spcPts val="1000"/>
              </a:spcBef>
              <a:spcAft>
                <a:spcPts val="0"/>
              </a:spcAft>
              <a:buClr>
                <a:schemeClr val="dk1"/>
              </a:buClr>
              <a:buSzPts val="2400"/>
              <a:buChar char="•"/>
            </a:pPr>
            <a:r>
              <a:rPr lang="fr-FR" sz="2400"/>
              <a:t>Le but est d’augmenter le “</a:t>
            </a:r>
            <a:r>
              <a:rPr lang="fr-FR" sz="2400" b="1"/>
              <a:t>niveau de vertu</a:t>
            </a:r>
            <a:r>
              <a:rPr lang="fr-FR" sz="2400"/>
              <a:t>” des citoyens.</a:t>
            </a:r>
            <a:endParaRPr/>
          </a:p>
          <a:p>
            <a:pPr marL="228600" lvl="0" indent="-228600" algn="l" rtl="0">
              <a:lnSpc>
                <a:spcPct val="80000"/>
              </a:lnSpc>
              <a:spcBef>
                <a:spcPts val="1000"/>
              </a:spcBef>
              <a:spcAft>
                <a:spcPts val="0"/>
              </a:spcAft>
              <a:buClr>
                <a:schemeClr val="dk1"/>
              </a:buClr>
              <a:buSzPts val="2400"/>
              <a:buChar char="•"/>
            </a:pPr>
            <a:r>
              <a:rPr lang="fr-FR" sz="2400"/>
              <a:t>C’est en fait un système de </a:t>
            </a:r>
            <a:r>
              <a:rPr lang="fr-FR" sz="2400" b="1"/>
              <a:t>citoyenneté à points</a:t>
            </a:r>
            <a:r>
              <a:rPr lang="fr-FR" sz="2400"/>
              <a:t>, incompatible avec les valeurs de la démocratie occidentale, mais qui peut susciter la fascination étant donné son efficacité.</a:t>
            </a:r>
            <a:endParaRPr/>
          </a:p>
          <a:p>
            <a:pPr marL="228600" marR="0" lvl="0" indent="-228600" algn="l" rtl="0">
              <a:lnSpc>
                <a:spcPct val="80000"/>
              </a:lnSpc>
              <a:spcBef>
                <a:spcPts val="1000"/>
              </a:spcBef>
              <a:spcAft>
                <a:spcPts val="0"/>
              </a:spcAft>
              <a:buClr>
                <a:schemeClr val="dk1"/>
              </a:buClr>
              <a:buSzPts val="2400"/>
              <a:buFont typeface="Arial"/>
              <a:buChar char="•"/>
            </a:pPr>
            <a:r>
              <a:rPr lang="fr-FR" sz="2400"/>
              <a:t>Le dispositif </a:t>
            </a:r>
            <a:r>
              <a:rPr lang="fr-FR" sz="2400" b="1"/>
              <a:t>s’appuie sur les avancées de l’intelligence artificielle, </a:t>
            </a:r>
            <a:r>
              <a:rPr lang="fr-FR" sz="2400"/>
              <a:t>notamment sur la reconnaissance faciale, technologie </a:t>
            </a:r>
            <a:r>
              <a:rPr lang="fr-FR" sz="2400" b="0" i="0" u="none" strike="noStrike" cap="none">
                <a:solidFill>
                  <a:srgbClr val="000000"/>
                </a:solidFill>
              </a:rPr>
              <a:t>liée aux réseaux convolutifs.</a:t>
            </a:r>
            <a:endParaRPr/>
          </a:p>
          <a:p>
            <a:pPr marL="228600" lvl="0" indent="-76200" algn="l" rtl="0">
              <a:lnSpc>
                <a:spcPct val="80000"/>
              </a:lnSpc>
              <a:spcBef>
                <a:spcPts val="1000"/>
              </a:spcBef>
              <a:spcAft>
                <a:spcPts val="0"/>
              </a:spcAft>
              <a:buClr>
                <a:schemeClr val="dk1"/>
              </a:buClr>
              <a:buSzPts val="2400"/>
              <a:buNone/>
            </a:pPr>
            <a:endParaRPr sz="2400"/>
          </a:p>
        </p:txBody>
      </p:sp>
      <p:sp>
        <p:nvSpPr>
          <p:cNvPr id="936" name="Google Shape;936;p1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130</a:t>
            </a:fld>
            <a:endParaRPr/>
          </a:p>
        </p:txBody>
      </p:sp>
      <p:sp>
        <p:nvSpPr>
          <p:cNvPr id="2" name="Espace réservé de la date 1">
            <a:extLst>
              <a:ext uri="{FF2B5EF4-FFF2-40B4-BE49-F238E27FC236}">
                <a16:creationId xmlns:a16="http://schemas.microsoft.com/office/drawing/2014/main" id="{C0404BC1-A0C6-49A8-80D6-B19A83FF7A26}"/>
              </a:ext>
            </a:extLst>
          </p:cNvPr>
          <p:cNvSpPr>
            <a:spLocks noGrp="1"/>
          </p:cNvSpPr>
          <p:nvPr>
            <p:ph type="dt" sz="half" idx="10"/>
          </p:nvPr>
        </p:nvSpPr>
        <p:spPr/>
        <p:txBody>
          <a:bodyPr/>
          <a:lstStyle/>
          <a:p>
            <a:fld id="{C02578F1-57DE-42CC-9F52-AE350BEA217D}" type="datetime1">
              <a:rPr lang="fr-FR" smtClean="0"/>
              <a:t>16/11/2023</a:t>
            </a:fld>
            <a:endParaRPr lang="fr-FR"/>
          </a:p>
        </p:txBody>
      </p:sp>
      <p:sp>
        <p:nvSpPr>
          <p:cNvPr id="3" name="Espace réservé du pied de page 2">
            <a:extLst>
              <a:ext uri="{FF2B5EF4-FFF2-40B4-BE49-F238E27FC236}">
                <a16:creationId xmlns:a16="http://schemas.microsoft.com/office/drawing/2014/main" id="{1D8A5854-FAA3-4636-830B-A1A84E4E2BB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4598148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131</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109221"/>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652787"/>
            <a:ext cx="4129292" cy="1191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451259" y="2719270"/>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DF4FAAE4-C349-434F-9A68-1A995754F4AB}"/>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BCFD1236-8F95-41CC-A8D9-0CA6247305D9}"/>
              </a:ext>
            </a:extLst>
          </p:cNvPr>
          <p:cNvSpPr>
            <a:spLocks noGrp="1"/>
          </p:cNvSpPr>
          <p:nvPr>
            <p:ph type="dt" sz="half" idx="10"/>
          </p:nvPr>
        </p:nvSpPr>
        <p:spPr/>
        <p:txBody>
          <a:bodyPr/>
          <a:lstStyle/>
          <a:p>
            <a:fld id="{F89DC748-4A10-43F3-A857-43203EC1E2B6}" type="datetime1">
              <a:rPr lang="fr-FR" smtClean="0"/>
              <a:t>16/11/2023</a:t>
            </a:fld>
            <a:endParaRPr lang="fr-FR"/>
          </a:p>
        </p:txBody>
      </p:sp>
    </p:spTree>
    <p:extLst>
      <p:ext uri="{BB962C8B-B14F-4D97-AF65-F5344CB8AC3E}">
        <p14:creationId xmlns:p14="http://schemas.microsoft.com/office/powerpoint/2010/main" val="36700725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A6DA7F3-43A5-4620-8B83-9BF11E0DB1F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936BEFD-3741-4F62-9404-AEFD6D80A2A8}"/>
              </a:ext>
            </a:extLst>
          </p:cNvPr>
          <p:cNvSpPr>
            <a:spLocks noGrp="1"/>
          </p:cNvSpPr>
          <p:nvPr>
            <p:ph type="sldNum" sz="quarter" idx="12"/>
          </p:nvPr>
        </p:nvSpPr>
        <p:spPr/>
        <p:txBody>
          <a:bodyPr/>
          <a:lstStyle/>
          <a:p>
            <a:fld id="{E1E82F94-2435-4CE9-9E19-C85AE8AA3B0C}" type="slidenum">
              <a:rPr lang="fr-FR" smtClean="0"/>
              <a:t>132</a:t>
            </a:fld>
            <a:endParaRPr lang="fr-FR"/>
          </a:p>
        </p:txBody>
      </p:sp>
      <p:sp>
        <p:nvSpPr>
          <p:cNvPr id="6" name="Espace réservé du contenu 2">
            <a:extLst>
              <a:ext uri="{FF2B5EF4-FFF2-40B4-BE49-F238E27FC236}">
                <a16:creationId xmlns:a16="http://schemas.microsoft.com/office/drawing/2014/main" id="{68CE4370-CFFD-461F-AA3D-52A9FD3BEAD6}"/>
              </a:ext>
            </a:extLst>
          </p:cNvPr>
          <p:cNvSpPr txBox="1">
            <a:spLocks/>
          </p:cNvSpPr>
          <p:nvPr/>
        </p:nvSpPr>
        <p:spPr>
          <a:xfrm>
            <a:off x="632135" y="437621"/>
            <a:ext cx="11152034" cy="1191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L’écologie de l’attention : addictions et perte de la capacité d’attention </a:t>
            </a:r>
          </a:p>
        </p:txBody>
      </p:sp>
      <p:sp>
        <p:nvSpPr>
          <p:cNvPr id="7" name="Google Shape;1280;p148">
            <a:extLst>
              <a:ext uri="{FF2B5EF4-FFF2-40B4-BE49-F238E27FC236}">
                <a16:creationId xmlns:a16="http://schemas.microsoft.com/office/drawing/2014/main" id="{56CB0513-46F4-4E4E-A3B1-C2847BA6BB61}"/>
              </a:ext>
            </a:extLst>
          </p:cNvPr>
          <p:cNvSpPr txBox="1"/>
          <p:nvPr/>
        </p:nvSpPr>
        <p:spPr>
          <a:xfrm>
            <a:off x="632136" y="1796603"/>
            <a:ext cx="11152033" cy="102324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rgbClr val="0070C0"/>
                </a:solidFill>
                <a:latin typeface="Calibri"/>
                <a:cs typeface="Calibri"/>
                <a:sym typeface="Montserrat Medium"/>
              </a:rPr>
              <a:t>Ecologie de l’attention, disruption et dépendance</a:t>
            </a:r>
            <a:endParaRPr sz="3200" dirty="0">
              <a:solidFill>
                <a:srgbClr val="0070C0"/>
              </a:solidFill>
              <a:latin typeface="Calibri"/>
              <a:cs typeface="Calibri"/>
              <a:sym typeface="Calibri"/>
            </a:endParaRPr>
          </a:p>
        </p:txBody>
      </p:sp>
      <p:sp>
        <p:nvSpPr>
          <p:cNvPr id="8" name="Google Shape;1280;p148">
            <a:extLst>
              <a:ext uri="{FF2B5EF4-FFF2-40B4-BE49-F238E27FC236}">
                <a16:creationId xmlns:a16="http://schemas.microsoft.com/office/drawing/2014/main" id="{73EC50CC-A31C-4DCF-A1D5-4BE9F528654F}"/>
              </a:ext>
            </a:extLst>
          </p:cNvPr>
          <p:cNvSpPr txBox="1"/>
          <p:nvPr/>
        </p:nvSpPr>
        <p:spPr>
          <a:xfrm>
            <a:off x="1636152" y="2514286"/>
            <a:ext cx="9144000" cy="94597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rgbClr val="0070C0"/>
                </a:solidFill>
                <a:latin typeface="Calibri"/>
                <a:cs typeface="Calibri"/>
                <a:sym typeface="Montserrat Medium"/>
              </a:rPr>
              <a:t>Addictions et troubles psychiques</a:t>
            </a:r>
            <a:endParaRPr sz="3200" dirty="0">
              <a:solidFill>
                <a:srgbClr val="0070C0"/>
              </a:solidFill>
              <a:latin typeface="Calibri"/>
              <a:cs typeface="Calibri"/>
              <a:sym typeface="Calibri"/>
            </a:endParaRPr>
          </a:p>
        </p:txBody>
      </p:sp>
      <p:sp>
        <p:nvSpPr>
          <p:cNvPr id="9" name="Google Shape;1280;p148">
            <a:extLst>
              <a:ext uri="{FF2B5EF4-FFF2-40B4-BE49-F238E27FC236}">
                <a16:creationId xmlns:a16="http://schemas.microsoft.com/office/drawing/2014/main" id="{5DDBF0ED-BA9F-4C90-82EC-D473FBC69EA1}"/>
              </a:ext>
            </a:extLst>
          </p:cNvPr>
          <p:cNvSpPr txBox="1"/>
          <p:nvPr/>
        </p:nvSpPr>
        <p:spPr>
          <a:xfrm>
            <a:off x="1636152" y="3345914"/>
            <a:ext cx="9144000" cy="124218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rgbClr val="0070C0"/>
                </a:solidFill>
                <a:latin typeface="Calibri"/>
                <a:cs typeface="Calibri"/>
                <a:sym typeface="Montserrat Medium"/>
              </a:rPr>
              <a:t>L’excès de vitesse du contemporain : accélération et disruption</a:t>
            </a:r>
            <a:endParaRPr sz="3200" dirty="0">
              <a:solidFill>
                <a:srgbClr val="0070C0"/>
              </a:solidFill>
              <a:latin typeface="Calibri"/>
              <a:cs typeface="Calibri"/>
              <a:sym typeface="Calibri"/>
            </a:endParaRPr>
          </a:p>
        </p:txBody>
      </p:sp>
      <p:sp>
        <p:nvSpPr>
          <p:cNvPr id="10" name="Espace réservé de la date 9">
            <a:extLst>
              <a:ext uri="{FF2B5EF4-FFF2-40B4-BE49-F238E27FC236}">
                <a16:creationId xmlns:a16="http://schemas.microsoft.com/office/drawing/2014/main" id="{B20ADFF6-F054-4D6D-BA6C-7F6CD1DE9341}"/>
              </a:ext>
            </a:extLst>
          </p:cNvPr>
          <p:cNvSpPr>
            <a:spLocks noGrp="1"/>
          </p:cNvSpPr>
          <p:nvPr>
            <p:ph type="dt" sz="half" idx="10"/>
          </p:nvPr>
        </p:nvSpPr>
        <p:spPr/>
        <p:txBody>
          <a:bodyPr/>
          <a:lstStyle/>
          <a:p>
            <a:fld id="{258B6E03-70E4-4973-9139-0629F8D0FDDE}" type="datetime1">
              <a:rPr lang="fr-FR" smtClean="0"/>
              <a:t>16/11/2023</a:t>
            </a:fld>
            <a:endParaRPr lang="fr-FR"/>
          </a:p>
        </p:txBody>
      </p:sp>
    </p:spTree>
    <p:extLst>
      <p:ext uri="{BB962C8B-B14F-4D97-AF65-F5344CB8AC3E}">
        <p14:creationId xmlns:p14="http://schemas.microsoft.com/office/powerpoint/2010/main" val="23341038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A6DA7F3-43A5-4620-8B83-9BF11E0DB1F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936BEFD-3741-4F62-9404-AEFD6D80A2A8}"/>
              </a:ext>
            </a:extLst>
          </p:cNvPr>
          <p:cNvSpPr>
            <a:spLocks noGrp="1"/>
          </p:cNvSpPr>
          <p:nvPr>
            <p:ph type="sldNum" sz="quarter" idx="12"/>
          </p:nvPr>
        </p:nvSpPr>
        <p:spPr/>
        <p:txBody>
          <a:bodyPr/>
          <a:lstStyle/>
          <a:p>
            <a:fld id="{E1E82F94-2435-4CE9-9E19-C85AE8AA3B0C}" type="slidenum">
              <a:rPr lang="fr-FR" smtClean="0"/>
              <a:t>133</a:t>
            </a:fld>
            <a:endParaRPr lang="fr-FR"/>
          </a:p>
        </p:txBody>
      </p:sp>
      <p:sp>
        <p:nvSpPr>
          <p:cNvPr id="6" name="Espace réservé du contenu 2">
            <a:extLst>
              <a:ext uri="{FF2B5EF4-FFF2-40B4-BE49-F238E27FC236}">
                <a16:creationId xmlns:a16="http://schemas.microsoft.com/office/drawing/2014/main" id="{68CE4370-CFFD-461F-AA3D-52A9FD3BEAD6}"/>
              </a:ext>
            </a:extLst>
          </p:cNvPr>
          <p:cNvSpPr txBox="1">
            <a:spLocks/>
          </p:cNvSpPr>
          <p:nvPr/>
        </p:nvSpPr>
        <p:spPr>
          <a:xfrm>
            <a:off x="632135" y="437621"/>
            <a:ext cx="11152034" cy="1191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L’écologie de l’attention : addictions et perte de la capacité d’attention </a:t>
            </a:r>
          </a:p>
        </p:txBody>
      </p:sp>
      <p:sp>
        <p:nvSpPr>
          <p:cNvPr id="7" name="Google Shape;1280;p148">
            <a:extLst>
              <a:ext uri="{FF2B5EF4-FFF2-40B4-BE49-F238E27FC236}">
                <a16:creationId xmlns:a16="http://schemas.microsoft.com/office/drawing/2014/main" id="{56CB0513-46F4-4E4E-A3B1-C2847BA6BB61}"/>
              </a:ext>
            </a:extLst>
          </p:cNvPr>
          <p:cNvSpPr txBox="1"/>
          <p:nvPr/>
        </p:nvSpPr>
        <p:spPr>
          <a:xfrm>
            <a:off x="1313645" y="1796603"/>
            <a:ext cx="10470524" cy="830687"/>
          </a:xfrm>
          <a:prstGeom prst="rect">
            <a:avLst/>
          </a:prstGeom>
          <a:noFill/>
          <a:ln w="38100">
            <a:solidFill>
              <a:srgbClr val="0070C0"/>
            </a:solid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rgbClr val="0070C0"/>
                </a:solidFill>
                <a:latin typeface="Calibri"/>
                <a:cs typeface="Calibri"/>
                <a:sym typeface="Montserrat Medium"/>
              </a:rPr>
              <a:t>Ecologie de l’attention, disruption et dépendance</a:t>
            </a:r>
            <a:endParaRPr sz="3200" dirty="0">
              <a:solidFill>
                <a:srgbClr val="0070C0"/>
              </a:solidFill>
              <a:latin typeface="Calibri"/>
              <a:cs typeface="Calibri"/>
              <a:sym typeface="Calibri"/>
            </a:endParaRPr>
          </a:p>
        </p:txBody>
      </p:sp>
      <p:sp>
        <p:nvSpPr>
          <p:cNvPr id="8" name="Google Shape;1280;p148">
            <a:extLst>
              <a:ext uri="{FF2B5EF4-FFF2-40B4-BE49-F238E27FC236}">
                <a16:creationId xmlns:a16="http://schemas.microsoft.com/office/drawing/2014/main" id="{73EC50CC-A31C-4DCF-A1D5-4BE9F528654F}"/>
              </a:ext>
            </a:extLst>
          </p:cNvPr>
          <p:cNvSpPr txBox="1"/>
          <p:nvPr/>
        </p:nvSpPr>
        <p:spPr>
          <a:xfrm>
            <a:off x="1300766" y="2794715"/>
            <a:ext cx="10483402" cy="8329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chemeClr val="accent1">
                    <a:lumMod val="20000"/>
                    <a:lumOff val="80000"/>
                  </a:schemeClr>
                </a:solidFill>
                <a:latin typeface="Calibri"/>
                <a:cs typeface="Calibri"/>
                <a:sym typeface="Montserrat Medium"/>
              </a:rPr>
              <a:t>Addictions et troubles psychiques</a:t>
            </a:r>
            <a:endParaRPr sz="3200" dirty="0">
              <a:solidFill>
                <a:schemeClr val="accent1">
                  <a:lumMod val="20000"/>
                  <a:lumOff val="80000"/>
                </a:schemeClr>
              </a:solidFill>
              <a:latin typeface="Calibri"/>
              <a:cs typeface="Calibri"/>
              <a:sym typeface="Calibri"/>
            </a:endParaRPr>
          </a:p>
        </p:txBody>
      </p:sp>
      <p:sp>
        <p:nvSpPr>
          <p:cNvPr id="9" name="Google Shape;1280;p148">
            <a:extLst>
              <a:ext uri="{FF2B5EF4-FFF2-40B4-BE49-F238E27FC236}">
                <a16:creationId xmlns:a16="http://schemas.microsoft.com/office/drawing/2014/main" id="{5DDBF0ED-BA9F-4C90-82EC-D473FBC69EA1}"/>
              </a:ext>
            </a:extLst>
          </p:cNvPr>
          <p:cNvSpPr txBox="1"/>
          <p:nvPr/>
        </p:nvSpPr>
        <p:spPr>
          <a:xfrm>
            <a:off x="1313645" y="3519152"/>
            <a:ext cx="10470523" cy="124218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chemeClr val="accent1">
                    <a:lumMod val="20000"/>
                    <a:lumOff val="80000"/>
                  </a:schemeClr>
                </a:solidFill>
                <a:latin typeface="Calibri"/>
                <a:cs typeface="Calibri"/>
                <a:sym typeface="Montserrat Medium"/>
              </a:rPr>
              <a:t>L’excès de vitesse du contemporain : accélération et disruption</a:t>
            </a:r>
            <a:endParaRPr sz="3200" dirty="0">
              <a:solidFill>
                <a:schemeClr val="accent1">
                  <a:lumMod val="20000"/>
                  <a:lumOff val="80000"/>
                </a:schemeClr>
              </a:solidFill>
              <a:latin typeface="Calibri"/>
              <a:cs typeface="Calibri"/>
              <a:sym typeface="Calibri"/>
            </a:endParaRPr>
          </a:p>
        </p:txBody>
      </p:sp>
      <p:sp>
        <p:nvSpPr>
          <p:cNvPr id="2" name="Flèche : droite 1">
            <a:extLst>
              <a:ext uri="{FF2B5EF4-FFF2-40B4-BE49-F238E27FC236}">
                <a16:creationId xmlns:a16="http://schemas.microsoft.com/office/drawing/2014/main" id="{A61CF83F-BD48-451F-B788-E324E9320FE7}"/>
              </a:ext>
            </a:extLst>
          </p:cNvPr>
          <p:cNvSpPr/>
          <p:nvPr/>
        </p:nvSpPr>
        <p:spPr>
          <a:xfrm>
            <a:off x="632135" y="1803042"/>
            <a:ext cx="668631" cy="824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D3ADE2E6-EDC9-4676-A16D-BF1A1D273273}"/>
              </a:ext>
            </a:extLst>
          </p:cNvPr>
          <p:cNvSpPr>
            <a:spLocks noGrp="1"/>
          </p:cNvSpPr>
          <p:nvPr>
            <p:ph type="dt" sz="half" idx="10"/>
          </p:nvPr>
        </p:nvSpPr>
        <p:spPr/>
        <p:txBody>
          <a:bodyPr/>
          <a:lstStyle/>
          <a:p>
            <a:fld id="{F48F80F0-806F-45D7-9D0B-CBAD2FA5D4AD}" type="datetime1">
              <a:rPr lang="fr-FR" smtClean="0"/>
              <a:t>16/11/2023</a:t>
            </a:fld>
            <a:endParaRPr lang="fr-FR"/>
          </a:p>
        </p:txBody>
      </p:sp>
    </p:spTree>
    <p:extLst>
      <p:ext uri="{BB962C8B-B14F-4D97-AF65-F5344CB8AC3E}">
        <p14:creationId xmlns:p14="http://schemas.microsoft.com/office/powerpoint/2010/main" val="37745101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6"/>
          <p:cNvSpPr txBox="1">
            <a:spLocks noGrp="1"/>
          </p:cNvSpPr>
          <p:nvPr>
            <p:ph type="body" idx="1"/>
          </p:nvPr>
        </p:nvSpPr>
        <p:spPr>
          <a:xfrm>
            <a:off x="827441" y="917090"/>
            <a:ext cx="10758544" cy="3622637"/>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400"/>
              <a:buNone/>
            </a:pPr>
            <a:r>
              <a:rPr lang="fr-FR" sz="2400" dirty="0">
                <a:solidFill>
                  <a:srgbClr val="0070C0"/>
                </a:solidFill>
              </a:rPr>
              <a:t>« Lutter contre la domination de l’économie de l’attention qui nous plonge dans l’addiction n’est pas un refus de la société numérique. C’est au contraire la réinstaller dans un projet porteur d’utopies […]. Rappeler les incroyables potentialités émancipatrices d’un numérique qui permet un accès universel à l’information, au savoir et à l’expression publique, le développement de l’économie du partage, le développement des frontières spatiales et temporelles, les avancées en termes de santé, la possibilité d’une </a:t>
            </a:r>
            <a:r>
              <a:rPr lang="fr-FR" sz="2400" b="1" u="sng" dirty="0">
                <a:solidFill>
                  <a:srgbClr val="0070C0"/>
                </a:solidFill>
              </a:rPr>
              <a:t>construction d’une nouvelle forme de démocratie</a:t>
            </a:r>
            <a:r>
              <a:rPr lang="fr-FR" sz="2400" b="1" dirty="0">
                <a:solidFill>
                  <a:srgbClr val="0070C0"/>
                </a:solidFill>
              </a:rPr>
              <a:t> </a:t>
            </a:r>
            <a:r>
              <a:rPr lang="fr-FR" sz="2400" dirty="0">
                <a:solidFill>
                  <a:srgbClr val="0070C0"/>
                </a:solidFill>
              </a:rPr>
              <a:t>fondée sur la mobilisation et la collaboration délibérative.</a:t>
            </a:r>
            <a:endParaRPr dirty="0"/>
          </a:p>
          <a:p>
            <a:pPr marL="0" lvl="0" indent="0" algn="l" rtl="0">
              <a:lnSpc>
                <a:spcPct val="90000"/>
              </a:lnSpc>
              <a:spcBef>
                <a:spcPts val="1000"/>
              </a:spcBef>
              <a:spcAft>
                <a:spcPts val="0"/>
              </a:spcAft>
              <a:buClr>
                <a:srgbClr val="0070C0"/>
              </a:buClr>
              <a:buSzPts val="2400"/>
              <a:buNone/>
            </a:pPr>
            <a:r>
              <a:rPr lang="fr-FR" sz="2400" dirty="0">
                <a:solidFill>
                  <a:srgbClr val="0070C0"/>
                </a:solidFill>
              </a:rPr>
              <a:t>Echanger, sans regret, la fiction transhumaniste par </a:t>
            </a:r>
            <a:r>
              <a:rPr lang="fr-FR" sz="2400" b="1" dirty="0">
                <a:solidFill>
                  <a:srgbClr val="0070C0"/>
                </a:solidFill>
              </a:rPr>
              <a:t>un nouvel humanisme numérique</a:t>
            </a:r>
            <a:r>
              <a:rPr lang="fr-FR" sz="2400" dirty="0">
                <a:solidFill>
                  <a:srgbClr val="0070C0"/>
                </a:solidFill>
              </a:rPr>
              <a:t>. » (Patino, 2019, 135).</a:t>
            </a:r>
            <a:endParaRPr dirty="0"/>
          </a:p>
        </p:txBody>
      </p:sp>
      <p:sp>
        <p:nvSpPr>
          <p:cNvPr id="588" name="Google Shape;588;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89" name="Google Shape;589;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134</a:t>
            </a:fld>
            <a:endParaRPr/>
          </a:p>
        </p:txBody>
      </p:sp>
      <p:sp>
        <p:nvSpPr>
          <p:cNvPr id="590" name="Google Shape;590;p66"/>
          <p:cNvSpPr txBox="1"/>
          <p:nvPr/>
        </p:nvSpPr>
        <p:spPr>
          <a:xfrm>
            <a:off x="827441" y="4574009"/>
            <a:ext cx="1075854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Calibri"/>
              <a:buNone/>
            </a:pPr>
            <a:r>
              <a:rPr lang="fr-FR" sz="2400" b="1">
                <a:solidFill>
                  <a:schemeClr val="dk1"/>
                </a:solidFill>
                <a:latin typeface="Calibri"/>
                <a:ea typeface="Calibri"/>
                <a:cs typeface="Calibri"/>
                <a:sym typeface="Calibri"/>
              </a:rPr>
              <a:t>🡪 Pour chaque problème que nous examinerons, nous réfléchirons ensemble aux solutions possibles.</a:t>
            </a:r>
            <a:endParaRPr sz="2400" b="1">
              <a:solidFill>
                <a:schemeClr val="dk1"/>
              </a:solidFill>
              <a:latin typeface="Calibri"/>
              <a:ea typeface="Calibri"/>
              <a:cs typeface="Calibri"/>
              <a:sym typeface="Calibri"/>
            </a:endParaRPr>
          </a:p>
        </p:txBody>
      </p:sp>
      <p:sp>
        <p:nvSpPr>
          <p:cNvPr id="2" name="Espace réservé de la date 1">
            <a:extLst>
              <a:ext uri="{FF2B5EF4-FFF2-40B4-BE49-F238E27FC236}">
                <a16:creationId xmlns:a16="http://schemas.microsoft.com/office/drawing/2014/main" id="{A42741A1-43EE-4335-A9A9-B5EB67452B32}"/>
              </a:ext>
            </a:extLst>
          </p:cNvPr>
          <p:cNvSpPr>
            <a:spLocks noGrp="1"/>
          </p:cNvSpPr>
          <p:nvPr>
            <p:ph type="dt" sz="half" idx="10"/>
          </p:nvPr>
        </p:nvSpPr>
        <p:spPr/>
        <p:txBody>
          <a:bodyPr/>
          <a:lstStyle/>
          <a:p>
            <a:fld id="{EFA8FA2D-B31C-4988-892A-84FA255BF24D}" type="datetime1">
              <a:rPr lang="fr-FR" smtClean="0"/>
              <a:t>16/11/2023</a:t>
            </a:fld>
            <a:endParaRPr lang="fr-FR"/>
          </a:p>
        </p:txBody>
      </p:sp>
    </p:spTree>
    <p:extLst>
      <p:ext uri="{BB962C8B-B14F-4D97-AF65-F5344CB8AC3E}">
        <p14:creationId xmlns:p14="http://schemas.microsoft.com/office/powerpoint/2010/main" val="25583490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03" name="Google Shape;1303;p1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135</a:t>
            </a:fld>
            <a:endParaRPr/>
          </a:p>
        </p:txBody>
      </p:sp>
      <p:pic>
        <p:nvPicPr>
          <p:cNvPr id="1304" name="Google Shape;1304;p151"/>
          <p:cNvPicPr preferRelativeResize="0"/>
          <p:nvPr/>
        </p:nvPicPr>
        <p:blipFill rotWithShape="1">
          <a:blip r:embed="rId3">
            <a:alphaModFix/>
          </a:blip>
          <a:srcRect/>
          <a:stretch/>
        </p:blipFill>
        <p:spPr>
          <a:xfrm>
            <a:off x="2293750" y="0"/>
            <a:ext cx="7175716" cy="6858000"/>
          </a:xfrm>
          <a:prstGeom prst="rect">
            <a:avLst/>
          </a:prstGeom>
          <a:noFill/>
          <a:ln>
            <a:noFill/>
          </a:ln>
        </p:spPr>
      </p:pic>
      <p:sp>
        <p:nvSpPr>
          <p:cNvPr id="2" name="Espace réservé de la date 1">
            <a:extLst>
              <a:ext uri="{FF2B5EF4-FFF2-40B4-BE49-F238E27FC236}">
                <a16:creationId xmlns:a16="http://schemas.microsoft.com/office/drawing/2014/main" id="{DB96E071-2D86-48EB-8663-C6174FA44DDE}"/>
              </a:ext>
            </a:extLst>
          </p:cNvPr>
          <p:cNvSpPr>
            <a:spLocks noGrp="1"/>
          </p:cNvSpPr>
          <p:nvPr>
            <p:ph type="dt" idx="10"/>
          </p:nvPr>
        </p:nvSpPr>
        <p:spPr/>
        <p:txBody>
          <a:bodyPr/>
          <a:lstStyle/>
          <a:p>
            <a:fld id="{B32759B1-64D6-49BD-ADF7-F3E371B2440C}" type="datetime1">
              <a:rPr lang="fr-FR" smtClean="0"/>
              <a:t>16/11/2023</a:t>
            </a:fld>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0E93D-53F2-47A7-853B-5FF4873376F6}"/>
              </a:ext>
            </a:extLst>
          </p:cNvPr>
          <p:cNvSpPr>
            <a:spLocks noGrp="1"/>
          </p:cNvSpPr>
          <p:nvPr>
            <p:ph type="title"/>
          </p:nvPr>
        </p:nvSpPr>
        <p:spPr>
          <a:xfrm>
            <a:off x="661811" y="2283177"/>
            <a:ext cx="10868378" cy="2652889"/>
          </a:xfrm>
        </p:spPr>
        <p:txBody>
          <a:bodyPr>
            <a:normAutofit/>
          </a:bodyPr>
          <a:lstStyle/>
          <a:p>
            <a:pPr algn="ctr"/>
            <a:r>
              <a:rPr lang="fr-FR" dirty="0"/>
              <a:t>Que remarque-t-on dans cette photographie ?</a:t>
            </a:r>
            <a:br>
              <a:rPr lang="fr-FR" dirty="0"/>
            </a:br>
            <a:r>
              <a:rPr lang="fr-FR" dirty="0"/>
              <a:t>Où se situe la norme ? La « normalité » ? </a:t>
            </a:r>
            <a:br>
              <a:rPr lang="fr-FR" dirty="0"/>
            </a:br>
            <a:endParaRPr lang="fr-FR" dirty="0"/>
          </a:p>
        </p:txBody>
      </p:sp>
      <p:sp>
        <p:nvSpPr>
          <p:cNvPr id="4" name="Espace réservé du numéro de diapositive 3">
            <a:extLst>
              <a:ext uri="{FF2B5EF4-FFF2-40B4-BE49-F238E27FC236}">
                <a16:creationId xmlns:a16="http://schemas.microsoft.com/office/drawing/2014/main" id="{8E2D940D-3F24-432F-88F4-0F96DE55DC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136</a:t>
            </a:fld>
            <a:endParaRPr lang="fr-FR"/>
          </a:p>
        </p:txBody>
      </p:sp>
      <p:sp>
        <p:nvSpPr>
          <p:cNvPr id="3" name="Espace réservé de la date 2">
            <a:extLst>
              <a:ext uri="{FF2B5EF4-FFF2-40B4-BE49-F238E27FC236}">
                <a16:creationId xmlns:a16="http://schemas.microsoft.com/office/drawing/2014/main" id="{14B9D002-0350-46CC-B34F-E4AE7E11D94F}"/>
              </a:ext>
            </a:extLst>
          </p:cNvPr>
          <p:cNvSpPr>
            <a:spLocks noGrp="1"/>
          </p:cNvSpPr>
          <p:nvPr>
            <p:ph type="dt" idx="10"/>
          </p:nvPr>
        </p:nvSpPr>
        <p:spPr/>
        <p:txBody>
          <a:bodyPr/>
          <a:lstStyle/>
          <a:p>
            <a:fld id="{7AAACB15-D2F6-4B10-B550-2B10A7E130BE}" type="datetime1">
              <a:rPr lang="fr-FR" smtClean="0"/>
              <a:t>16/11/2023</a:t>
            </a:fld>
            <a:endParaRPr lang="fr-FR"/>
          </a:p>
        </p:txBody>
      </p:sp>
      <p:sp>
        <p:nvSpPr>
          <p:cNvPr id="5" name="Espace réservé du pied de page 4">
            <a:extLst>
              <a:ext uri="{FF2B5EF4-FFF2-40B4-BE49-F238E27FC236}">
                <a16:creationId xmlns:a16="http://schemas.microsoft.com/office/drawing/2014/main" id="{D332D14B-BDD3-4B30-8AA4-81805F98FE12}"/>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7009938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03" name="Google Shape;1303;p1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137</a:t>
            </a:fld>
            <a:endParaRPr/>
          </a:p>
        </p:txBody>
      </p:sp>
      <p:pic>
        <p:nvPicPr>
          <p:cNvPr id="1304" name="Google Shape;1304;p151"/>
          <p:cNvPicPr preferRelativeResize="0"/>
          <p:nvPr/>
        </p:nvPicPr>
        <p:blipFill rotWithShape="1">
          <a:blip r:embed="rId3">
            <a:alphaModFix/>
          </a:blip>
          <a:srcRect/>
          <a:stretch/>
        </p:blipFill>
        <p:spPr>
          <a:xfrm>
            <a:off x="335054" y="755563"/>
            <a:ext cx="5219079" cy="5005651"/>
          </a:xfrm>
          <a:prstGeom prst="rect">
            <a:avLst/>
          </a:prstGeom>
          <a:noFill/>
          <a:ln>
            <a:noFill/>
          </a:ln>
        </p:spPr>
      </p:pic>
      <p:sp>
        <p:nvSpPr>
          <p:cNvPr id="1305" name="Google Shape;1305;p151"/>
          <p:cNvSpPr txBox="1"/>
          <p:nvPr/>
        </p:nvSpPr>
        <p:spPr>
          <a:xfrm>
            <a:off x="6096000" y="2328122"/>
            <a:ext cx="5449824" cy="26776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dirty="0">
                <a:solidFill>
                  <a:schemeClr val="dk1"/>
                </a:solidFill>
                <a:latin typeface="Calibri"/>
                <a:ea typeface="Calibri"/>
                <a:cs typeface="Calibri"/>
                <a:sym typeface="Calibri"/>
              </a:rPr>
              <a:t>Tweet devenu viral, avec ce commentaire accompagnant la photo : « Qu’est-ce qui ne va pas avec ce mec? Que regarde-t-il? Le monde? » </a:t>
            </a:r>
            <a:br>
              <a:rPr lang="fr-FR" sz="2800" dirty="0">
                <a:solidFill>
                  <a:schemeClr val="dk1"/>
                </a:solidFill>
                <a:latin typeface="Calibri"/>
                <a:ea typeface="Calibri"/>
                <a:cs typeface="Calibri"/>
                <a:sym typeface="Calibri"/>
              </a:rPr>
            </a:br>
            <a:endParaRPr sz="2800" dirty="0"/>
          </a:p>
        </p:txBody>
      </p:sp>
      <p:sp>
        <p:nvSpPr>
          <p:cNvPr id="2" name="Espace réservé de la date 1">
            <a:extLst>
              <a:ext uri="{FF2B5EF4-FFF2-40B4-BE49-F238E27FC236}">
                <a16:creationId xmlns:a16="http://schemas.microsoft.com/office/drawing/2014/main" id="{019782C3-0912-4BAE-88FF-34B786C169DB}"/>
              </a:ext>
            </a:extLst>
          </p:cNvPr>
          <p:cNvSpPr>
            <a:spLocks noGrp="1"/>
          </p:cNvSpPr>
          <p:nvPr>
            <p:ph type="dt" idx="10"/>
          </p:nvPr>
        </p:nvSpPr>
        <p:spPr/>
        <p:txBody>
          <a:bodyPr/>
          <a:lstStyle/>
          <a:p>
            <a:fld id="{8B5A8730-F6AA-4E15-88F4-575720DFAE30}" type="datetime1">
              <a:rPr lang="fr-FR" smtClean="0"/>
              <a:t>16/11/2023</a:t>
            </a:fld>
            <a:endParaRPr lang="fr-FR"/>
          </a:p>
        </p:txBody>
      </p:sp>
    </p:spTree>
    <p:extLst>
      <p:ext uri="{BB962C8B-B14F-4D97-AF65-F5344CB8AC3E}">
        <p14:creationId xmlns:p14="http://schemas.microsoft.com/office/powerpoint/2010/main" val="12771468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89DC7F-0A4B-174F-98FD-1EB0BDEDA52C}"/>
              </a:ext>
            </a:extLst>
          </p:cNvPr>
          <p:cNvSpPr>
            <a:spLocks noGrp="1"/>
          </p:cNvSpPr>
          <p:nvPr>
            <p:ph type="title"/>
          </p:nvPr>
        </p:nvSpPr>
        <p:spPr>
          <a:xfrm>
            <a:off x="462643" y="136525"/>
            <a:ext cx="11157857" cy="1325563"/>
          </a:xfrm>
        </p:spPr>
        <p:txBody>
          <a:bodyPr/>
          <a:lstStyle/>
          <a:p>
            <a:pPr algn="ctr"/>
            <a:r>
              <a:rPr lang="en-US"/>
              <a:t>Des excès dans l’usage des technologies numériques chez les jeunes</a:t>
            </a:r>
            <a:endParaRPr lang="fr-FR"/>
          </a:p>
        </p:txBody>
      </p:sp>
      <p:sp>
        <p:nvSpPr>
          <p:cNvPr id="3" name="Espace réservé du texte 2">
            <a:extLst>
              <a:ext uri="{FF2B5EF4-FFF2-40B4-BE49-F238E27FC236}">
                <a16:creationId xmlns:a16="http://schemas.microsoft.com/office/drawing/2014/main" id="{ACE7C834-3191-6A4C-9A71-322034CA45AF}"/>
              </a:ext>
            </a:extLst>
          </p:cNvPr>
          <p:cNvSpPr>
            <a:spLocks noGrp="1"/>
          </p:cNvSpPr>
          <p:nvPr>
            <p:ph type="body" idx="1"/>
          </p:nvPr>
        </p:nvSpPr>
        <p:spPr>
          <a:xfrm>
            <a:off x="285751" y="1462088"/>
            <a:ext cx="11443606" cy="5042125"/>
          </a:xfrm>
        </p:spPr>
        <p:txBody>
          <a:bodyPr>
            <a:normAutofit lnSpcReduction="10000"/>
          </a:bodyPr>
          <a:lstStyle/>
          <a:p>
            <a:r>
              <a:rPr lang="en-US" sz="2400" b="1"/>
              <a:t>Des controverses sur les bienfaits / méfaits de l’usage de certains usages du numérique</a:t>
            </a:r>
            <a:r>
              <a:rPr lang="en-US" sz="2400"/>
              <a:t> chez le jeune, mais un consensus de plus en plus grand sur le constat d’excès et d’</a:t>
            </a:r>
            <a:r>
              <a:rPr lang="en-US" sz="2400" b="1"/>
              <a:t>effets délétères de ces excès</a:t>
            </a:r>
            <a:r>
              <a:rPr lang="en-US" sz="2400"/>
              <a:t>.</a:t>
            </a:r>
          </a:p>
          <a:p>
            <a:r>
              <a:rPr lang="en-US" sz="2400"/>
              <a:t>Des </a:t>
            </a:r>
            <a:r>
              <a:rPr lang="en-US" sz="2400" b="1"/>
              <a:t>chiffres éloquents</a:t>
            </a:r>
            <a:r>
              <a:rPr lang="en-US" sz="2400"/>
              <a:t> :</a:t>
            </a:r>
          </a:p>
          <a:p>
            <a:pPr lvl="2"/>
            <a:r>
              <a:rPr lang="en-US" sz="2400"/>
              <a:t>7h22 d’usage moyen quotidien, récréatif, des technologies numériques chez les 13-18 ans.</a:t>
            </a:r>
          </a:p>
          <a:p>
            <a:pPr lvl="2"/>
            <a:r>
              <a:rPr lang="en-US" sz="2400"/>
              <a:t>4h44 chez les 8-12 ans.</a:t>
            </a:r>
          </a:p>
          <a:p>
            <a:r>
              <a:rPr lang="en-US" sz="2400" b="1"/>
              <a:t>Des risques d’addiction </a:t>
            </a:r>
            <a:r>
              <a:rPr lang="en-US" sz="2400"/>
              <a:t>chez une minorité de la population des jeunes et des moins jeunes, avec des controverses sur les chiffres, mais qui sont significatifs.</a:t>
            </a:r>
          </a:p>
          <a:p>
            <a:r>
              <a:rPr lang="en-US" sz="2400"/>
              <a:t>Un débat biaisé par de possibles </a:t>
            </a:r>
            <a:r>
              <a:rPr lang="en-US" sz="2400" b="1"/>
              <a:t>stratégies délusoires de certains experts</a:t>
            </a:r>
            <a:r>
              <a:rPr lang="en-US" sz="2400"/>
              <a:t>, avec des intérêts économiques dans la promotions de technologies numériques dans le domaine éducatif. Tout</a:t>
            </a:r>
            <a:r>
              <a:rPr lang="en-US" sz="2400" b="1"/>
              <a:t> conflit d’intérêts </a:t>
            </a:r>
            <a:r>
              <a:rPr lang="en-US" sz="2400"/>
              <a:t>se doit d’être mentionné.</a:t>
            </a:r>
          </a:p>
          <a:p>
            <a:r>
              <a:rPr lang="en-US" sz="2400"/>
              <a:t>Des implications importantes sur les stratégies de </a:t>
            </a:r>
            <a:r>
              <a:rPr lang="en-US" sz="2400" b="1"/>
              <a:t>numérisation du système scolaire et de l’enseignement.</a:t>
            </a:r>
          </a:p>
          <a:p>
            <a:pPr lvl="2"/>
            <a:endParaRPr lang="fr-FR" sz="2400"/>
          </a:p>
        </p:txBody>
      </p:sp>
      <p:sp>
        <p:nvSpPr>
          <p:cNvPr id="4" name="Espace réservé du numéro de diapositive 3">
            <a:extLst>
              <a:ext uri="{FF2B5EF4-FFF2-40B4-BE49-F238E27FC236}">
                <a16:creationId xmlns:a16="http://schemas.microsoft.com/office/drawing/2014/main" id="{C74FAFF6-6EF3-894A-8122-428A4ECE6F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138</a:t>
            </a:fld>
            <a:endParaRPr lang="fr-FR"/>
          </a:p>
        </p:txBody>
      </p:sp>
      <p:sp>
        <p:nvSpPr>
          <p:cNvPr id="5" name="Espace réservé de la date 4">
            <a:extLst>
              <a:ext uri="{FF2B5EF4-FFF2-40B4-BE49-F238E27FC236}">
                <a16:creationId xmlns:a16="http://schemas.microsoft.com/office/drawing/2014/main" id="{43BEDF84-C922-4E22-97CA-436EAB9B5390}"/>
              </a:ext>
            </a:extLst>
          </p:cNvPr>
          <p:cNvSpPr>
            <a:spLocks noGrp="1"/>
          </p:cNvSpPr>
          <p:nvPr>
            <p:ph type="dt" idx="10"/>
          </p:nvPr>
        </p:nvSpPr>
        <p:spPr/>
        <p:txBody>
          <a:bodyPr/>
          <a:lstStyle/>
          <a:p>
            <a:fld id="{66FD20E0-C631-4E0D-A16A-AC4F713255F7}" type="datetime1">
              <a:rPr lang="fr-FR" smtClean="0"/>
              <a:t>16/11/2023</a:t>
            </a:fld>
            <a:endParaRPr lang="fr-FR"/>
          </a:p>
        </p:txBody>
      </p:sp>
      <p:sp>
        <p:nvSpPr>
          <p:cNvPr id="6" name="Espace réservé du pied de page 5">
            <a:extLst>
              <a:ext uri="{FF2B5EF4-FFF2-40B4-BE49-F238E27FC236}">
                <a16:creationId xmlns:a16="http://schemas.microsoft.com/office/drawing/2014/main" id="{36393836-D31C-4666-A053-2DE0B3CE494C}"/>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5967617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152"/>
          <p:cNvSpPr txBox="1">
            <a:spLocks noGrp="1"/>
          </p:cNvSpPr>
          <p:nvPr>
            <p:ph type="body" idx="1"/>
          </p:nvPr>
        </p:nvSpPr>
        <p:spPr>
          <a:xfrm>
            <a:off x="838200" y="1499286"/>
            <a:ext cx="10515600" cy="3376880"/>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0070C0"/>
              </a:buClr>
              <a:buSzPts val="2400"/>
              <a:buNone/>
            </a:pPr>
            <a:r>
              <a:rPr lang="fr-FR" sz="2400">
                <a:solidFill>
                  <a:srgbClr val="0070C0"/>
                </a:solidFill>
              </a:rPr>
              <a:t>« Les nuits nous ont quittés. L’écran du téléphone portable éclaire désormais la pénombre. […] L'horloge interne du dormeur est déréglé, son sommeil intranquille. Des envies irrépressibles envahissent sa quiétude, les mêmes qui, en permanence, hachent ses journées, sa vie, son travail, se vacances, ses amitiés, ses amours, ses pensées et ses prières.</a:t>
            </a:r>
            <a:endParaRPr/>
          </a:p>
          <a:p>
            <a:pPr marL="0" lvl="0" indent="0" algn="l" rtl="0">
              <a:lnSpc>
                <a:spcPct val="80000"/>
              </a:lnSpc>
              <a:spcBef>
                <a:spcPts val="1000"/>
              </a:spcBef>
              <a:spcAft>
                <a:spcPts val="0"/>
              </a:spcAft>
              <a:buClr>
                <a:srgbClr val="0070C0"/>
              </a:buClr>
              <a:buSzPts val="2400"/>
              <a:buNone/>
            </a:pPr>
            <a:r>
              <a:rPr lang="fr-FR" sz="2400">
                <a:solidFill>
                  <a:srgbClr val="0070C0"/>
                </a:solidFill>
              </a:rPr>
              <a:t>La première de ces envies, la plus importante, la plus constante, consiste à se ruer sur ce même téléphone qui n'est jamais totalement éteint. De le faire de façon franche ou subreptice, selon le degré de culpabilité vis-à-vis des personnes alentour. De déclencher, d'un index fébrile, le parcours Initiatique du connecté maladivement inquiet  […] » (Bruno Patino, </a:t>
            </a:r>
            <a:r>
              <a:rPr lang="fr-FR" sz="2400" i="1">
                <a:solidFill>
                  <a:srgbClr val="0070C0"/>
                </a:solidFill>
              </a:rPr>
              <a:t>La civilisation du poisson rouge</a:t>
            </a:r>
            <a:r>
              <a:rPr lang="fr-FR" sz="2400">
                <a:solidFill>
                  <a:srgbClr val="0070C0"/>
                </a:solidFill>
              </a:rPr>
              <a:t>, 2019).</a:t>
            </a:r>
            <a:endParaRPr/>
          </a:p>
        </p:txBody>
      </p:sp>
      <p:sp>
        <p:nvSpPr>
          <p:cNvPr id="1311" name="Google Shape;1311;p1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12" name="Google Shape;1312;p1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139</a:t>
            </a:fld>
            <a:endParaRPr/>
          </a:p>
        </p:txBody>
      </p:sp>
      <p:sp>
        <p:nvSpPr>
          <p:cNvPr id="2" name="Espace réservé de la date 1">
            <a:extLst>
              <a:ext uri="{FF2B5EF4-FFF2-40B4-BE49-F238E27FC236}">
                <a16:creationId xmlns:a16="http://schemas.microsoft.com/office/drawing/2014/main" id="{7A176E22-9018-4706-8266-4D627FFA951E}"/>
              </a:ext>
            </a:extLst>
          </p:cNvPr>
          <p:cNvSpPr>
            <a:spLocks noGrp="1"/>
          </p:cNvSpPr>
          <p:nvPr>
            <p:ph type="dt" idx="10"/>
          </p:nvPr>
        </p:nvSpPr>
        <p:spPr/>
        <p:txBody>
          <a:bodyPr/>
          <a:lstStyle/>
          <a:p>
            <a:fld id="{5170D63E-B6A8-482E-81DA-22DB34A683E9}" type="datetime1">
              <a:rPr lang="fr-FR" smtClean="0"/>
              <a:t>16/11/2023</a:t>
            </a:fld>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9"/>
          <p:cNvSpPr txBox="1">
            <a:spLocks noGrp="1"/>
          </p:cNvSpPr>
          <p:nvPr>
            <p:ph type="body" idx="1"/>
          </p:nvPr>
        </p:nvSpPr>
        <p:spPr>
          <a:xfrm>
            <a:off x="556846" y="1535723"/>
            <a:ext cx="11078308" cy="2971883"/>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800"/>
              <a:buNone/>
            </a:pPr>
            <a:r>
              <a:rPr lang="fr-FR" dirty="0">
                <a:solidFill>
                  <a:srgbClr val="0070C0"/>
                </a:solidFill>
              </a:rPr>
              <a:t>« La culture politique particulière qui émerge sur le web est marquée par une sorte d’affinité de structure entre, d’une part, les formes collectives qui s’organisent (les communautés comme le logiciel libre ou Wikipédia, les structures de gouvernance comme l’IETF, les activistes du web comme les Anonymous ou le parti pirate) et, d’autre part, les nouvelles formes de mouvement social qui apparaissent au début es années 2000. » (Cardon 2019, 218)</a:t>
            </a:r>
            <a:endParaRPr dirty="0"/>
          </a:p>
        </p:txBody>
      </p:sp>
      <p:sp>
        <p:nvSpPr>
          <p:cNvPr id="695" name="Google Shape;695;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696" name="Google Shape;696;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sp>
        <p:nvSpPr>
          <p:cNvPr id="2" name="Espace réservé de la date 1">
            <a:extLst>
              <a:ext uri="{FF2B5EF4-FFF2-40B4-BE49-F238E27FC236}">
                <a16:creationId xmlns:a16="http://schemas.microsoft.com/office/drawing/2014/main" id="{8D11546D-DFD3-4EAD-ACCF-052174CCFA01}"/>
              </a:ext>
            </a:extLst>
          </p:cNvPr>
          <p:cNvSpPr>
            <a:spLocks noGrp="1"/>
          </p:cNvSpPr>
          <p:nvPr>
            <p:ph type="dt" sz="half" idx="10"/>
          </p:nvPr>
        </p:nvSpPr>
        <p:spPr/>
        <p:txBody>
          <a:bodyPr/>
          <a:lstStyle/>
          <a:p>
            <a:fld id="{E60915E2-9D2B-434B-81B5-30298D4B1BF8}" type="datetime1">
              <a:rPr lang="fr-FR" smtClean="0"/>
              <a:t>16/11/2023</a:t>
            </a:fld>
            <a:endParaRPr lang="fr-FR"/>
          </a:p>
        </p:txBody>
      </p:sp>
    </p:spTree>
    <p:extLst>
      <p:ext uri="{BB962C8B-B14F-4D97-AF65-F5344CB8AC3E}">
        <p14:creationId xmlns:p14="http://schemas.microsoft.com/office/powerpoint/2010/main" val="1019416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9F10D4D-81E4-D64E-8C3E-71DF7887ED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140</a:t>
            </a:fld>
            <a:endParaRPr lang="fr-FR"/>
          </a:p>
        </p:txBody>
      </p:sp>
      <p:pic>
        <p:nvPicPr>
          <p:cNvPr id="5" name="Image 4">
            <a:extLst>
              <a:ext uri="{FF2B5EF4-FFF2-40B4-BE49-F238E27FC236}">
                <a16:creationId xmlns:a16="http://schemas.microsoft.com/office/drawing/2014/main" id="{D6D91BA4-3C9E-EF4D-BA0D-1A4BAFB84443}"/>
              </a:ext>
            </a:extLst>
          </p:cNvPr>
          <p:cNvPicPr>
            <a:picLocks noChangeAspect="1"/>
          </p:cNvPicPr>
          <p:nvPr/>
        </p:nvPicPr>
        <p:blipFill>
          <a:blip r:embed="rId3"/>
          <a:stretch>
            <a:fillRect/>
          </a:stretch>
        </p:blipFill>
        <p:spPr>
          <a:xfrm>
            <a:off x="1989351" y="26775"/>
            <a:ext cx="8190330" cy="6804449"/>
          </a:xfrm>
          <a:prstGeom prst="rect">
            <a:avLst/>
          </a:prstGeom>
        </p:spPr>
      </p:pic>
      <p:sp>
        <p:nvSpPr>
          <p:cNvPr id="2" name="Espace réservé de la date 1">
            <a:extLst>
              <a:ext uri="{FF2B5EF4-FFF2-40B4-BE49-F238E27FC236}">
                <a16:creationId xmlns:a16="http://schemas.microsoft.com/office/drawing/2014/main" id="{E65608DD-F839-4E39-A56D-91D6F2D83427}"/>
              </a:ext>
            </a:extLst>
          </p:cNvPr>
          <p:cNvSpPr>
            <a:spLocks noGrp="1"/>
          </p:cNvSpPr>
          <p:nvPr>
            <p:ph type="dt" idx="10"/>
          </p:nvPr>
        </p:nvSpPr>
        <p:spPr/>
        <p:txBody>
          <a:bodyPr/>
          <a:lstStyle/>
          <a:p>
            <a:fld id="{2EF8D5FD-FE78-4E36-A97B-8BC63D7065D9}" type="datetime1">
              <a:rPr lang="fr-FR" smtClean="0"/>
              <a:t>16/11/2023</a:t>
            </a:fld>
            <a:endParaRPr lang="fr-FR"/>
          </a:p>
        </p:txBody>
      </p:sp>
      <p:sp>
        <p:nvSpPr>
          <p:cNvPr id="3" name="Espace réservé du pied de page 2">
            <a:extLst>
              <a:ext uri="{FF2B5EF4-FFF2-40B4-BE49-F238E27FC236}">
                <a16:creationId xmlns:a16="http://schemas.microsoft.com/office/drawing/2014/main" id="{34189FDD-9255-4272-9A9F-5BC57B1AEBA6}"/>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8415789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0E93D-53F2-47A7-853B-5FF4873376F6}"/>
              </a:ext>
            </a:extLst>
          </p:cNvPr>
          <p:cNvSpPr>
            <a:spLocks noGrp="1"/>
          </p:cNvSpPr>
          <p:nvPr>
            <p:ph type="title"/>
          </p:nvPr>
        </p:nvSpPr>
        <p:spPr>
          <a:xfrm>
            <a:off x="1030993" y="2503458"/>
            <a:ext cx="10322807" cy="1203205"/>
          </a:xfrm>
          <a:solidFill>
            <a:schemeClr val="accent1">
              <a:lumMod val="20000"/>
              <a:lumOff val="80000"/>
            </a:schemeClr>
          </a:solidFill>
          <a:ln>
            <a:solidFill>
              <a:schemeClr val="accent1"/>
            </a:solidFill>
          </a:ln>
        </p:spPr>
        <p:txBody>
          <a:bodyPr>
            <a:normAutofit/>
          </a:bodyPr>
          <a:lstStyle/>
          <a:p>
            <a:r>
              <a:rPr lang="fr-FR" sz="3200" dirty="0">
                <a:solidFill>
                  <a:schemeClr val="accent1">
                    <a:lumMod val="75000"/>
                  </a:schemeClr>
                </a:solidFill>
                <a:latin typeface="+mn-lt"/>
              </a:rPr>
              <a:t>En quoi consiste ce tableau ? Que remarquez-vous ?</a:t>
            </a:r>
            <a:br>
              <a:rPr lang="fr-FR" sz="3200" dirty="0">
                <a:solidFill>
                  <a:schemeClr val="accent1">
                    <a:lumMod val="75000"/>
                  </a:schemeClr>
                </a:solidFill>
                <a:latin typeface="+mn-lt"/>
              </a:rPr>
            </a:br>
            <a:r>
              <a:rPr lang="fr-FR" sz="3200" dirty="0">
                <a:solidFill>
                  <a:schemeClr val="accent1">
                    <a:lumMod val="75000"/>
                  </a:schemeClr>
                </a:solidFill>
                <a:latin typeface="+mn-lt"/>
              </a:rPr>
              <a:t>Que font les différents personnages ? Où va leur regard ?</a:t>
            </a:r>
          </a:p>
        </p:txBody>
      </p:sp>
      <p:sp>
        <p:nvSpPr>
          <p:cNvPr id="4" name="Espace réservé du numéro de diapositive 3">
            <a:extLst>
              <a:ext uri="{FF2B5EF4-FFF2-40B4-BE49-F238E27FC236}">
                <a16:creationId xmlns:a16="http://schemas.microsoft.com/office/drawing/2014/main" id="{8E2D940D-3F24-432F-88F4-0F96DE55DC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141</a:t>
            </a:fld>
            <a:endParaRPr lang="fr-FR"/>
          </a:p>
        </p:txBody>
      </p:sp>
      <p:sp>
        <p:nvSpPr>
          <p:cNvPr id="3" name="Espace réservé de la date 2">
            <a:extLst>
              <a:ext uri="{FF2B5EF4-FFF2-40B4-BE49-F238E27FC236}">
                <a16:creationId xmlns:a16="http://schemas.microsoft.com/office/drawing/2014/main" id="{460245B0-3A5F-47BF-9EB7-CBA676A1CB79}"/>
              </a:ext>
            </a:extLst>
          </p:cNvPr>
          <p:cNvSpPr>
            <a:spLocks noGrp="1"/>
          </p:cNvSpPr>
          <p:nvPr>
            <p:ph type="dt" idx="10"/>
          </p:nvPr>
        </p:nvSpPr>
        <p:spPr/>
        <p:txBody>
          <a:bodyPr/>
          <a:lstStyle/>
          <a:p>
            <a:fld id="{723F3709-349F-4B32-9F8F-CC40CCABE9EA}" type="datetime1">
              <a:rPr lang="fr-FR" smtClean="0"/>
              <a:t>16/11/2023</a:t>
            </a:fld>
            <a:endParaRPr lang="fr-FR"/>
          </a:p>
        </p:txBody>
      </p:sp>
      <p:sp>
        <p:nvSpPr>
          <p:cNvPr id="5" name="Espace réservé du pied de page 4">
            <a:extLst>
              <a:ext uri="{FF2B5EF4-FFF2-40B4-BE49-F238E27FC236}">
                <a16:creationId xmlns:a16="http://schemas.microsoft.com/office/drawing/2014/main" id="{FACA2B25-D68B-49B5-82F5-800F0D84B27E}"/>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
        <p:nvSpPr>
          <p:cNvPr id="6" name="Ellipse 5">
            <a:extLst>
              <a:ext uri="{FF2B5EF4-FFF2-40B4-BE49-F238E27FC236}">
                <a16:creationId xmlns:a16="http://schemas.microsoft.com/office/drawing/2014/main" id="{08D1B152-FE3A-4C97-856B-2FFC8EABB3E5}"/>
              </a:ext>
            </a:extLst>
          </p:cNvPr>
          <p:cNvSpPr/>
          <p:nvPr/>
        </p:nvSpPr>
        <p:spPr>
          <a:xfrm>
            <a:off x="93351" y="2218884"/>
            <a:ext cx="937642" cy="1772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Tree>
    <p:extLst>
      <p:ext uri="{BB962C8B-B14F-4D97-AF65-F5344CB8AC3E}">
        <p14:creationId xmlns:p14="http://schemas.microsoft.com/office/powerpoint/2010/main" val="16867797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9F10D4D-81E4-D64E-8C3E-71DF7887ED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142</a:t>
            </a:fld>
            <a:endParaRPr lang="fr-FR"/>
          </a:p>
        </p:txBody>
      </p:sp>
      <p:pic>
        <p:nvPicPr>
          <p:cNvPr id="5" name="Image 4">
            <a:extLst>
              <a:ext uri="{FF2B5EF4-FFF2-40B4-BE49-F238E27FC236}">
                <a16:creationId xmlns:a16="http://schemas.microsoft.com/office/drawing/2014/main" id="{D6D91BA4-3C9E-EF4D-BA0D-1A4BAFB84443}"/>
              </a:ext>
            </a:extLst>
          </p:cNvPr>
          <p:cNvPicPr>
            <a:picLocks noChangeAspect="1"/>
          </p:cNvPicPr>
          <p:nvPr/>
        </p:nvPicPr>
        <p:blipFill>
          <a:blip r:embed="rId3"/>
          <a:stretch>
            <a:fillRect/>
          </a:stretch>
        </p:blipFill>
        <p:spPr>
          <a:xfrm>
            <a:off x="1528495" y="121230"/>
            <a:ext cx="4609923" cy="3829881"/>
          </a:xfrm>
          <a:prstGeom prst="rect">
            <a:avLst/>
          </a:prstGeom>
        </p:spPr>
      </p:pic>
      <p:sp>
        <p:nvSpPr>
          <p:cNvPr id="7" name="ZoneTexte 6">
            <a:extLst>
              <a:ext uri="{FF2B5EF4-FFF2-40B4-BE49-F238E27FC236}">
                <a16:creationId xmlns:a16="http://schemas.microsoft.com/office/drawing/2014/main" id="{FF8EAE78-22E3-ED4F-B1DB-DBA67D2FABAB}"/>
              </a:ext>
            </a:extLst>
          </p:cNvPr>
          <p:cNvSpPr txBox="1"/>
          <p:nvPr/>
        </p:nvSpPr>
        <p:spPr>
          <a:xfrm>
            <a:off x="6479822" y="136525"/>
            <a:ext cx="4607875" cy="4093428"/>
          </a:xfrm>
          <a:prstGeom prst="rect">
            <a:avLst/>
          </a:prstGeom>
          <a:noFill/>
        </p:spPr>
        <p:txBody>
          <a:bodyPr wrap="square">
            <a:spAutoFit/>
          </a:bodyPr>
          <a:lstStyle/>
          <a:p>
            <a:r>
              <a:rPr lang="en-US" sz="2000" b="1" i="1" dirty="0">
                <a:solidFill>
                  <a:srgbClr val="202122"/>
                </a:solidFill>
                <a:effectLst/>
                <a:latin typeface="Calibri" panose="020F0502020204030204" pitchFamily="34" charset="0"/>
              </a:rPr>
              <a:t>“</a:t>
            </a:r>
            <a:r>
              <a:rPr lang="fr-FR" sz="2000" b="1" i="1" dirty="0">
                <a:solidFill>
                  <a:srgbClr val="202122"/>
                </a:solidFill>
                <a:effectLst/>
                <a:latin typeface="Calibri" panose="020F0502020204030204" pitchFamily="34" charset="0"/>
              </a:rPr>
              <a:t>L'Escamoteur</a:t>
            </a:r>
            <a:r>
              <a:rPr lang="fr-FR" sz="2000" b="0" i="0" dirty="0">
                <a:solidFill>
                  <a:srgbClr val="202122"/>
                </a:solidFill>
                <a:effectLst/>
                <a:latin typeface="Calibri" panose="020F0502020204030204" pitchFamily="34" charset="0"/>
              </a:rPr>
              <a:t>, parfois désigné sous </a:t>
            </a:r>
            <a:r>
              <a:rPr lang="fr-FR" sz="2000" b="1" i="1" dirty="0">
                <a:solidFill>
                  <a:srgbClr val="202122"/>
                </a:solidFill>
                <a:effectLst/>
                <a:latin typeface="Calibri" panose="020F0502020204030204" pitchFamily="34" charset="0"/>
              </a:rPr>
              <a:t>Le Jongleur</a:t>
            </a:r>
            <a:r>
              <a:rPr lang="fr-FR" sz="2000" b="0" i="0" dirty="0">
                <a:solidFill>
                  <a:srgbClr val="202122"/>
                </a:solidFill>
                <a:effectLst/>
                <a:latin typeface="Calibri" panose="020F0502020204030204" pitchFamily="34" charset="0"/>
              </a:rPr>
              <a:t>, ou </a:t>
            </a:r>
            <a:r>
              <a:rPr lang="fr-FR" sz="2000" b="1" i="1" dirty="0">
                <a:solidFill>
                  <a:srgbClr val="202122"/>
                </a:solidFill>
                <a:effectLst/>
                <a:latin typeface="Calibri" panose="020F0502020204030204" pitchFamily="34" charset="0"/>
              </a:rPr>
              <a:t>Le Bouffon</a:t>
            </a:r>
            <a:r>
              <a:rPr lang="fr-FR" sz="2000" b="0" i="0" dirty="0">
                <a:solidFill>
                  <a:srgbClr val="202122"/>
                </a:solidFill>
                <a:effectLst/>
                <a:latin typeface="Calibri" panose="020F0502020204030204" pitchFamily="34" charset="0"/>
              </a:rPr>
              <a:t> ou encore </a:t>
            </a:r>
            <a:r>
              <a:rPr lang="fr-FR" sz="2000" b="1" i="1" dirty="0">
                <a:solidFill>
                  <a:srgbClr val="202122"/>
                </a:solidFill>
                <a:effectLst/>
                <a:latin typeface="Calibri" panose="020F0502020204030204" pitchFamily="34" charset="0"/>
              </a:rPr>
              <a:t>Le Prestidigitateur</a:t>
            </a:r>
            <a:r>
              <a:rPr lang="fr-FR" sz="2000" b="0" i="0" dirty="0">
                <a:solidFill>
                  <a:srgbClr val="202122"/>
                </a:solidFill>
                <a:effectLst/>
                <a:latin typeface="Calibri" panose="020F0502020204030204" pitchFamily="34" charset="0"/>
              </a:rPr>
              <a:t> </a:t>
            </a:r>
            <a:r>
              <a:rPr lang="fr-FR" sz="2000" b="0" i="0" dirty="0">
                <a:solidFill>
                  <a:schemeClr val="tx1"/>
                </a:solidFill>
                <a:effectLst/>
                <a:latin typeface="Calibri" panose="020F0502020204030204" pitchFamily="34" charset="0"/>
              </a:rPr>
              <a:t>est une </a:t>
            </a:r>
            <a:r>
              <a:rPr lang="fr-FR" sz="2000" b="0" i="0" u="none" strike="noStrike" dirty="0">
                <a:solidFill>
                  <a:schemeClr val="tx1"/>
                </a:solidFill>
                <a:effectLst/>
                <a:latin typeface="Calibri" panose="020F0502020204030204" pitchFamily="34" charset="0"/>
              </a:rPr>
              <a:t>huile sur bois</a:t>
            </a:r>
            <a:r>
              <a:rPr lang="fr-FR" sz="2000" b="0" i="0" dirty="0">
                <a:solidFill>
                  <a:schemeClr val="tx1"/>
                </a:solidFill>
                <a:effectLst/>
                <a:latin typeface="Calibri" panose="020F0502020204030204" pitchFamily="34" charset="0"/>
              </a:rPr>
              <a:t> attribuée au </a:t>
            </a:r>
            <a:r>
              <a:rPr lang="fr-FR" sz="2000" b="0" i="0" u="none" strike="noStrike" dirty="0">
                <a:solidFill>
                  <a:schemeClr val="tx1"/>
                </a:solidFill>
                <a:effectLst/>
                <a:latin typeface="Calibri" panose="020F0502020204030204" pitchFamily="34" charset="0"/>
              </a:rPr>
              <a:t>peintre</a:t>
            </a:r>
            <a:r>
              <a:rPr lang="fr-FR" sz="2000" b="0" i="0" dirty="0">
                <a:solidFill>
                  <a:schemeClr val="tx1"/>
                </a:solidFill>
                <a:effectLst/>
                <a:latin typeface="Calibri" panose="020F0502020204030204" pitchFamily="34" charset="0"/>
              </a:rPr>
              <a:t> </a:t>
            </a:r>
            <a:r>
              <a:rPr lang="fr-FR" sz="2000" b="0" i="0" u="none" strike="noStrike" dirty="0">
                <a:solidFill>
                  <a:schemeClr val="tx1"/>
                </a:solidFill>
                <a:effectLst/>
                <a:latin typeface="Calibri" panose="020F0502020204030204" pitchFamily="34" charset="0"/>
              </a:rPr>
              <a:t>néerlandais</a:t>
            </a:r>
            <a:r>
              <a:rPr lang="fr-FR" sz="2000" b="0" i="0" dirty="0">
                <a:solidFill>
                  <a:schemeClr val="tx1"/>
                </a:solidFill>
                <a:effectLst/>
                <a:latin typeface="Calibri" panose="020F0502020204030204" pitchFamily="34" charset="0"/>
              </a:rPr>
              <a:t> </a:t>
            </a:r>
            <a:r>
              <a:rPr lang="fr-FR" sz="2000" b="1" i="0" u="none" strike="noStrike" dirty="0">
                <a:solidFill>
                  <a:schemeClr val="tx1"/>
                </a:solidFill>
                <a:effectLst/>
                <a:latin typeface="Calibri" panose="020F0502020204030204" pitchFamily="34" charset="0"/>
              </a:rPr>
              <a:t>Jérôme Bosch</a:t>
            </a:r>
            <a:r>
              <a:rPr lang="fr-FR" sz="2000" b="0" i="0" dirty="0">
                <a:solidFill>
                  <a:schemeClr val="tx1"/>
                </a:solidFill>
                <a:effectLst/>
                <a:latin typeface="Calibri" panose="020F0502020204030204" pitchFamily="34" charset="0"/>
              </a:rPr>
              <a:t>. Réalisé entre 1475 et 1505, il est conservé dans un coffre-fort au </a:t>
            </a:r>
            <a:r>
              <a:rPr lang="fr-FR" sz="2000" b="0" i="0" u="none" strike="noStrike" dirty="0">
                <a:solidFill>
                  <a:schemeClr val="tx1"/>
                </a:solidFill>
                <a:effectLst/>
                <a:latin typeface="Calibri" panose="020F0502020204030204" pitchFamily="34" charset="0"/>
              </a:rPr>
              <a:t>Musée municipal de Saint-Germain-en-Laye</a:t>
            </a:r>
            <a:r>
              <a:rPr lang="en-US" sz="2000" b="0" i="0" u="none" strike="noStrike" dirty="0">
                <a:solidFill>
                  <a:schemeClr val="tx1"/>
                </a:solidFill>
                <a:effectLst/>
                <a:latin typeface="Calibri" panose="020F0502020204030204" pitchFamily="34" charset="0"/>
              </a:rPr>
              <a:t>”</a:t>
            </a:r>
            <a:r>
              <a:rPr lang="fr-FR" sz="2000" b="0" i="0" dirty="0">
                <a:solidFill>
                  <a:schemeClr val="tx1"/>
                </a:solidFill>
                <a:effectLst/>
                <a:latin typeface="Calibri" panose="020F0502020204030204" pitchFamily="34" charset="0"/>
              </a:rPr>
              <a:t>.</a:t>
            </a:r>
            <a:r>
              <a:rPr lang="en-US" sz="2000" b="0" i="0" dirty="0">
                <a:solidFill>
                  <a:srgbClr val="202122"/>
                </a:solidFill>
                <a:effectLst/>
                <a:latin typeface="Calibri" panose="020F0502020204030204" pitchFamily="34" charset="0"/>
              </a:rPr>
              <a:t> (Wikipédia)</a:t>
            </a:r>
          </a:p>
          <a:p>
            <a:endParaRPr lang="en-US" sz="2000" dirty="0">
              <a:solidFill>
                <a:srgbClr val="202122"/>
              </a:solidFill>
              <a:latin typeface="Calibri" panose="020F0502020204030204" pitchFamily="34" charset="0"/>
            </a:endParaRPr>
          </a:p>
          <a:p>
            <a:r>
              <a:rPr lang="en-US" sz="2000" dirty="0" err="1">
                <a:solidFill>
                  <a:srgbClr val="202122"/>
                </a:solidFill>
                <a:latin typeface="Calibri" panose="020F0502020204030204" pitchFamily="34" charset="0"/>
              </a:rPr>
              <a:t>Voir</a:t>
            </a:r>
            <a:r>
              <a:rPr lang="en-US" sz="2000" dirty="0">
                <a:solidFill>
                  <a:srgbClr val="202122"/>
                </a:solidFill>
                <a:latin typeface="Calibri" panose="020F0502020204030204" pitchFamily="34" charset="0"/>
              </a:rPr>
              <a:t> </a:t>
            </a:r>
            <a:r>
              <a:rPr lang="en-US" sz="2000" dirty="0" err="1">
                <a:solidFill>
                  <a:srgbClr val="202122"/>
                </a:solidFill>
                <a:latin typeface="Calibri" panose="020F0502020204030204" pitchFamily="34" charset="0"/>
              </a:rPr>
              <a:t>l’analyse</a:t>
            </a:r>
            <a:r>
              <a:rPr lang="en-US" sz="2000" dirty="0">
                <a:solidFill>
                  <a:srgbClr val="202122"/>
                </a:solidFill>
                <a:latin typeface="Calibri" panose="020F0502020204030204" pitchFamily="34" charset="0"/>
              </a:rPr>
              <a:t> </a:t>
            </a:r>
            <a:r>
              <a:rPr lang="en-US" sz="2000" dirty="0" err="1">
                <a:solidFill>
                  <a:srgbClr val="202122"/>
                </a:solidFill>
                <a:latin typeface="Calibri" panose="020F0502020204030204" pitchFamily="34" charset="0"/>
              </a:rPr>
              <a:t>d’Aurélien</a:t>
            </a:r>
            <a:r>
              <a:rPr lang="en-US" sz="2000" dirty="0">
                <a:solidFill>
                  <a:srgbClr val="202122"/>
                </a:solidFill>
                <a:latin typeface="Calibri" panose="020F0502020204030204" pitchFamily="34" charset="0"/>
              </a:rPr>
              <a:t> </a:t>
            </a:r>
            <a:r>
              <a:rPr lang="en-US" sz="2000" dirty="0" err="1">
                <a:solidFill>
                  <a:srgbClr val="202122"/>
                </a:solidFill>
                <a:latin typeface="Calibri" panose="020F0502020204030204" pitchFamily="34" charset="0"/>
              </a:rPr>
              <a:t>Gamboni</a:t>
            </a:r>
            <a:r>
              <a:rPr lang="en-US" sz="2000" dirty="0">
                <a:solidFill>
                  <a:srgbClr val="202122"/>
                </a:solidFill>
                <a:latin typeface="Calibri" panose="020F0502020204030204" pitchFamily="34" charset="0"/>
              </a:rPr>
              <a:t> (art. </a:t>
            </a:r>
            <a:r>
              <a:rPr lang="en-US" sz="2000" dirty="0" err="1">
                <a:solidFill>
                  <a:srgbClr val="202122"/>
                </a:solidFill>
                <a:latin typeface="Calibri" panose="020F0502020204030204" pitchFamily="34" charset="0"/>
              </a:rPr>
              <a:t>en</a:t>
            </a:r>
            <a:r>
              <a:rPr lang="en-US" sz="2000" dirty="0">
                <a:solidFill>
                  <a:srgbClr val="202122"/>
                </a:solidFill>
                <a:latin typeface="Calibri" panose="020F0502020204030204" pitchFamily="34" charset="0"/>
              </a:rPr>
              <a:t> </a:t>
            </a:r>
            <a:r>
              <a:rPr lang="en-US" sz="2000" dirty="0" err="1">
                <a:solidFill>
                  <a:srgbClr val="202122"/>
                </a:solidFill>
                <a:latin typeface="Calibri" panose="020F0502020204030204" pitchFamily="34" charset="0"/>
              </a:rPr>
              <a:t>bibliographie</a:t>
            </a:r>
            <a:r>
              <a:rPr lang="en-US" sz="2000" dirty="0">
                <a:solidFill>
                  <a:srgbClr val="202122"/>
                </a:solidFill>
                <a:latin typeface="Calibri" panose="020F0502020204030204" pitchFamily="34" charset="0"/>
              </a:rPr>
              <a:t>), reprise par Yves </a:t>
            </a:r>
            <a:r>
              <a:rPr lang="en-US" sz="2000" dirty="0" err="1">
                <a:solidFill>
                  <a:srgbClr val="202122"/>
                </a:solidFill>
                <a:latin typeface="Calibri" panose="020F0502020204030204" pitchFamily="34" charset="0"/>
              </a:rPr>
              <a:t>Citton</a:t>
            </a:r>
            <a:r>
              <a:rPr lang="en-US" sz="2000" dirty="0">
                <a:solidFill>
                  <a:srgbClr val="202122"/>
                </a:solidFill>
                <a:latin typeface="Calibri" panose="020F0502020204030204" pitchFamily="34" charset="0"/>
              </a:rPr>
              <a:t> (2014, 55-56)</a:t>
            </a:r>
          </a:p>
          <a:p>
            <a:endParaRPr lang="fr-FR" sz="2000" b="1" dirty="0">
              <a:latin typeface="Calibri" panose="020F0502020204030204" pitchFamily="34" charset="0"/>
            </a:endParaRPr>
          </a:p>
        </p:txBody>
      </p:sp>
      <p:sp>
        <p:nvSpPr>
          <p:cNvPr id="9" name="ZoneTexte 8">
            <a:extLst>
              <a:ext uri="{FF2B5EF4-FFF2-40B4-BE49-F238E27FC236}">
                <a16:creationId xmlns:a16="http://schemas.microsoft.com/office/drawing/2014/main" id="{0C253F93-23F8-1C46-9267-0E8DD55F9E6A}"/>
              </a:ext>
            </a:extLst>
          </p:cNvPr>
          <p:cNvSpPr txBox="1"/>
          <p:nvPr/>
        </p:nvSpPr>
        <p:spPr>
          <a:xfrm>
            <a:off x="370523" y="4229953"/>
            <a:ext cx="11112285" cy="1384995"/>
          </a:xfrm>
          <a:prstGeom prst="rect">
            <a:avLst/>
          </a:prstGeom>
          <a:noFill/>
        </p:spPr>
        <p:txBody>
          <a:bodyPr wrap="square">
            <a:spAutoFit/>
          </a:bodyPr>
          <a:lstStyle/>
          <a:p>
            <a:pPr algn="ctr"/>
            <a:r>
              <a:rPr lang="fr-FR" sz="2800" b="1" dirty="0">
                <a:solidFill>
                  <a:srgbClr val="202122"/>
                </a:solidFill>
                <a:latin typeface="Calibri" panose="020F0502020204030204" pitchFamily="34" charset="0"/>
                <a:sym typeface="Wingdings" pitchFamily="2" charset="2"/>
              </a:rPr>
              <a:t> Structuration collective de l’attention au sein d’un “</a:t>
            </a:r>
            <a:r>
              <a:rPr lang="fr-FR" sz="2800" b="1" dirty="0" err="1">
                <a:solidFill>
                  <a:srgbClr val="202122"/>
                </a:solidFill>
                <a:latin typeface="Calibri" panose="020F0502020204030204" pitchFamily="34" charset="0"/>
                <a:sym typeface="Wingdings" pitchFamily="2" charset="2"/>
              </a:rPr>
              <a:t>échosystème</a:t>
            </a:r>
            <a:r>
              <a:rPr lang="fr-FR" sz="2800" b="1" dirty="0">
                <a:solidFill>
                  <a:srgbClr val="202122"/>
                </a:solidFill>
                <a:latin typeface="Calibri" panose="020F0502020204030204" pitchFamily="34" charset="0"/>
                <a:sym typeface="Wingdings" pitchFamily="2" charset="2"/>
              </a:rPr>
              <a:t>” (</a:t>
            </a:r>
            <a:r>
              <a:rPr lang="fr-FR" sz="2800" b="1" dirty="0" err="1">
                <a:solidFill>
                  <a:srgbClr val="202122"/>
                </a:solidFill>
                <a:latin typeface="Calibri" panose="020F0502020204030204" pitchFamily="34" charset="0"/>
                <a:sym typeface="Wingdings" pitchFamily="2" charset="2"/>
              </a:rPr>
              <a:t>Citton</a:t>
            </a:r>
            <a:r>
              <a:rPr lang="fr-FR" sz="2800" b="1" dirty="0">
                <a:solidFill>
                  <a:srgbClr val="202122"/>
                </a:solidFill>
                <a:latin typeface="Calibri" panose="020F0502020204030204" pitchFamily="34" charset="0"/>
                <a:sym typeface="Wingdings" pitchFamily="2" charset="2"/>
              </a:rPr>
              <a:t>) qui conditionne notre attention. Nous n’avons que partiellement le choix de ce à quoi nous faisons attention.</a:t>
            </a:r>
            <a:endParaRPr lang="fr-FR" sz="2800" dirty="0"/>
          </a:p>
        </p:txBody>
      </p:sp>
      <p:sp>
        <p:nvSpPr>
          <p:cNvPr id="2" name="Espace réservé de la date 1">
            <a:extLst>
              <a:ext uri="{FF2B5EF4-FFF2-40B4-BE49-F238E27FC236}">
                <a16:creationId xmlns:a16="http://schemas.microsoft.com/office/drawing/2014/main" id="{B5DD978A-37BC-42CF-AD46-8401A1FDD5B0}"/>
              </a:ext>
            </a:extLst>
          </p:cNvPr>
          <p:cNvSpPr>
            <a:spLocks noGrp="1"/>
          </p:cNvSpPr>
          <p:nvPr>
            <p:ph type="dt" idx="10"/>
          </p:nvPr>
        </p:nvSpPr>
        <p:spPr/>
        <p:txBody>
          <a:bodyPr/>
          <a:lstStyle/>
          <a:p>
            <a:fld id="{9553CD4C-7B52-4E4B-8F52-B219F564409E}" type="datetime1">
              <a:rPr lang="fr-FR" smtClean="0"/>
              <a:t>16/11/2023</a:t>
            </a:fld>
            <a:endParaRPr lang="fr-FR"/>
          </a:p>
        </p:txBody>
      </p:sp>
      <p:sp>
        <p:nvSpPr>
          <p:cNvPr id="3" name="Espace réservé du pied de page 2">
            <a:extLst>
              <a:ext uri="{FF2B5EF4-FFF2-40B4-BE49-F238E27FC236}">
                <a16:creationId xmlns:a16="http://schemas.microsoft.com/office/drawing/2014/main" id="{5DD55D78-3ADC-41D7-817D-9A61F4C6BF1E}"/>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2129711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05C1A-BC1A-614C-8384-8457A8344D9B}"/>
              </a:ext>
            </a:extLst>
          </p:cNvPr>
          <p:cNvSpPr>
            <a:spLocks noGrp="1"/>
          </p:cNvSpPr>
          <p:nvPr>
            <p:ph type="title"/>
          </p:nvPr>
        </p:nvSpPr>
        <p:spPr>
          <a:xfrm>
            <a:off x="830873" y="136525"/>
            <a:ext cx="10515600" cy="1188183"/>
          </a:xfrm>
        </p:spPr>
        <p:txBody>
          <a:bodyPr>
            <a:normAutofit/>
          </a:bodyPr>
          <a:lstStyle/>
          <a:p>
            <a:pPr algn="ctr"/>
            <a:r>
              <a:rPr lang="en-US" dirty="0"/>
              <a:t>De </a:t>
            </a:r>
            <a:r>
              <a:rPr lang="en-US" dirty="0" err="1"/>
              <a:t>l’économie</a:t>
            </a:r>
            <a:r>
              <a:rPr lang="en-US" dirty="0"/>
              <a:t> à </a:t>
            </a:r>
            <a:r>
              <a:rPr lang="en-US" dirty="0" err="1"/>
              <a:t>l’écologie</a:t>
            </a:r>
            <a:r>
              <a:rPr lang="en-US" dirty="0"/>
              <a:t> de </a:t>
            </a:r>
            <a:r>
              <a:rPr lang="en-US" dirty="0" err="1"/>
              <a:t>l’attention</a:t>
            </a:r>
            <a:r>
              <a:rPr lang="en-US" dirty="0"/>
              <a:t> </a:t>
            </a:r>
            <a:r>
              <a:rPr lang="en-US" sz="2700" i="1" dirty="0"/>
              <a:t>(1/3)</a:t>
            </a:r>
            <a:endParaRPr lang="fr-FR" sz="2700" i="1" dirty="0"/>
          </a:p>
        </p:txBody>
      </p:sp>
      <p:sp>
        <p:nvSpPr>
          <p:cNvPr id="3" name="Espace réservé du texte 2">
            <a:extLst>
              <a:ext uri="{FF2B5EF4-FFF2-40B4-BE49-F238E27FC236}">
                <a16:creationId xmlns:a16="http://schemas.microsoft.com/office/drawing/2014/main" id="{83FD1476-079C-D54B-A5A5-25DF41466FD1}"/>
              </a:ext>
            </a:extLst>
          </p:cNvPr>
          <p:cNvSpPr>
            <a:spLocks noGrp="1"/>
          </p:cNvSpPr>
          <p:nvPr>
            <p:ph type="body" idx="1"/>
          </p:nvPr>
        </p:nvSpPr>
        <p:spPr>
          <a:xfrm>
            <a:off x="527538" y="1465385"/>
            <a:ext cx="11312770" cy="4890965"/>
          </a:xfrm>
        </p:spPr>
        <p:txBody>
          <a:bodyPr>
            <a:normAutofit/>
          </a:bodyPr>
          <a:lstStyle/>
          <a:p>
            <a:r>
              <a:rPr lang="fr-FR" sz="2400" dirty="0">
                <a:latin typeface="Calibri" panose="020F0502020204030204" pitchFamily="34" charset="0"/>
                <a:cs typeface="Calibri" panose="020F0502020204030204" pitchFamily="34" charset="0"/>
              </a:rPr>
              <a:t>Ouvrage de référence d’Yves </a:t>
            </a:r>
            <a:r>
              <a:rPr lang="fr-FR" sz="2400" dirty="0" err="1">
                <a:latin typeface="Calibri" panose="020F0502020204030204" pitchFamily="34" charset="0"/>
                <a:cs typeface="Calibri" panose="020F0502020204030204" pitchFamily="34" charset="0"/>
              </a:rPr>
              <a:t>Citton</a:t>
            </a:r>
            <a:r>
              <a:rPr lang="fr-FR" sz="2400" dirty="0">
                <a:latin typeface="Calibri" panose="020F0502020204030204" pitchFamily="34" charset="0"/>
                <a:cs typeface="Calibri" panose="020F0502020204030204" pitchFamily="34" charset="0"/>
              </a:rPr>
              <a:t>,</a:t>
            </a:r>
            <a:r>
              <a:rPr lang="fr-FR" sz="2400" i="1" dirty="0">
                <a:latin typeface="Calibri" panose="020F0502020204030204" pitchFamily="34" charset="0"/>
                <a:cs typeface="Calibri" panose="020F0502020204030204" pitchFamily="34" charset="0"/>
              </a:rPr>
              <a:t> Pour une écologie de l’attention</a:t>
            </a:r>
            <a:r>
              <a:rPr lang="fr-FR" sz="2400" dirty="0">
                <a:latin typeface="Calibri" panose="020F0502020204030204" pitchFamily="34" charset="0"/>
                <a:cs typeface="Calibri" panose="020F0502020204030204" pitchFamily="34" charset="0"/>
              </a:rPr>
              <a:t>.</a:t>
            </a:r>
          </a:p>
          <a:p>
            <a:r>
              <a:rPr lang="fr-FR" sz="2400" dirty="0">
                <a:latin typeface="Calibri" panose="020F0502020204030204" pitchFamily="34" charset="0"/>
                <a:cs typeface="Calibri" panose="020F0502020204030204" pitchFamily="34" charset="0"/>
              </a:rPr>
              <a:t>Constat d’une surabondance de biens immatériels, </a:t>
            </a:r>
            <a:r>
              <a:rPr lang="fr-FR" sz="2400" b="1" dirty="0">
                <a:latin typeface="Calibri" panose="020F0502020204030204" pitchFamily="34" charset="0"/>
                <a:cs typeface="Calibri" panose="020F0502020204030204" pitchFamily="34" charset="0"/>
              </a:rPr>
              <a:t>la ressource rare devenant l’attention</a:t>
            </a:r>
            <a:r>
              <a:rPr lang="fr-FR" sz="2400" dirty="0">
                <a:latin typeface="Calibri" panose="020F0502020204030204" pitchFamily="34" charset="0"/>
                <a:cs typeface="Calibri" panose="020F0502020204030204" pitchFamily="34" charset="0"/>
              </a:rPr>
              <a:t> (vs l’économie traditionnelle des biens matériels, avec rareté relative des facteurs de production).</a:t>
            </a:r>
          </a:p>
          <a:p>
            <a:r>
              <a:rPr lang="fr-FR" sz="2400" dirty="0">
                <a:latin typeface="Calibri" panose="020F0502020204030204" pitchFamily="34" charset="0"/>
                <a:cs typeface="Calibri" panose="020F0502020204030204" pitchFamily="34" charset="0"/>
              </a:rPr>
              <a:t>Une problématique ancienne, bien qu’accrue par les nouvelles technologies. Des étapes-clés dans cette </a:t>
            </a:r>
            <a:r>
              <a:rPr lang="fr-FR" sz="2400" b="1" dirty="0">
                <a:latin typeface="Calibri" panose="020F0502020204030204" pitchFamily="34" charset="0"/>
                <a:cs typeface="Calibri" panose="020F0502020204030204" pitchFamily="34" charset="0"/>
              </a:rPr>
              <a:t>histoire de l’attention</a:t>
            </a:r>
            <a:r>
              <a:rPr lang="fr-FR" sz="2400" dirty="0">
                <a:latin typeface="Calibri" panose="020F0502020204030204" pitchFamily="34" charset="0"/>
                <a:cs typeface="Calibri" panose="020F0502020204030204" pitchFamily="34" charset="0"/>
              </a:rPr>
              <a:t> : naissance du marketing, de la publicité, etc.</a:t>
            </a:r>
          </a:p>
          <a:p>
            <a:r>
              <a:rPr lang="fr-FR" sz="2400" b="1" dirty="0">
                <a:latin typeface="Calibri" panose="020F0502020204030204" pitchFamily="34" charset="0"/>
                <a:cs typeface="Calibri" panose="020F0502020204030204" pitchFamily="34" charset="0"/>
              </a:rPr>
              <a:t>De nouveaux enjeux</a:t>
            </a:r>
            <a:r>
              <a:rPr lang="fr-FR" sz="2400" dirty="0">
                <a:latin typeface="Calibri" panose="020F0502020204030204" pitchFamily="34" charset="0"/>
                <a:cs typeface="Calibri" panose="020F0502020204030204" pitchFamily="34" charset="0"/>
              </a:rPr>
              <a:t> :</a:t>
            </a:r>
          </a:p>
          <a:p>
            <a:endParaRPr lang="fr-FR" dirty="0">
              <a:latin typeface="Calibri" panose="020F0502020204030204" pitchFamily="34" charset="0"/>
              <a:cs typeface="Calibri" panose="020F0502020204030204" pitchFamily="34" charset="0"/>
            </a:endParaRPr>
          </a:p>
        </p:txBody>
      </p:sp>
      <p:sp>
        <p:nvSpPr>
          <p:cNvPr id="4" name="Espace réservé du numéro de diapositive 3">
            <a:extLst>
              <a:ext uri="{FF2B5EF4-FFF2-40B4-BE49-F238E27FC236}">
                <a16:creationId xmlns:a16="http://schemas.microsoft.com/office/drawing/2014/main" id="{96019674-8217-8749-AB4A-48E6F8FB4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143</a:t>
            </a:fld>
            <a:endParaRPr lang="fr-FR"/>
          </a:p>
        </p:txBody>
      </p:sp>
      <p:sp>
        <p:nvSpPr>
          <p:cNvPr id="6" name="ZoneTexte 5">
            <a:extLst>
              <a:ext uri="{FF2B5EF4-FFF2-40B4-BE49-F238E27FC236}">
                <a16:creationId xmlns:a16="http://schemas.microsoft.com/office/drawing/2014/main" id="{3CFDB581-F75D-4BF0-B990-558EEFD86D3D}"/>
              </a:ext>
            </a:extLst>
          </p:cNvPr>
          <p:cNvSpPr txBox="1"/>
          <p:nvPr/>
        </p:nvSpPr>
        <p:spPr>
          <a:xfrm>
            <a:off x="1072443" y="4738419"/>
            <a:ext cx="4097868" cy="1200329"/>
          </a:xfrm>
          <a:prstGeom prst="rect">
            <a:avLst/>
          </a:prstGeom>
          <a:noFill/>
        </p:spPr>
        <p:txBody>
          <a:bodyPr wrap="square">
            <a:spAutoFit/>
          </a:bodyPr>
          <a:lstStyle/>
          <a:p>
            <a:pPr lvl="2" algn="ctr"/>
            <a:r>
              <a:rPr lang="fr-FR" sz="2400" b="1" dirty="0">
                <a:latin typeface="Calibri" panose="020F0502020204030204" pitchFamily="34" charset="0"/>
                <a:cs typeface="Calibri" panose="020F0502020204030204" pitchFamily="34" charset="0"/>
              </a:rPr>
              <a:t>capter l’attention pour les plateformes et/ou producteurs de contenu</a:t>
            </a:r>
          </a:p>
        </p:txBody>
      </p:sp>
      <p:sp>
        <p:nvSpPr>
          <p:cNvPr id="8" name="ZoneTexte 7">
            <a:extLst>
              <a:ext uri="{FF2B5EF4-FFF2-40B4-BE49-F238E27FC236}">
                <a16:creationId xmlns:a16="http://schemas.microsoft.com/office/drawing/2014/main" id="{A81DC225-0DD9-4660-93F2-6AC38EE04A7F}"/>
              </a:ext>
            </a:extLst>
          </p:cNvPr>
          <p:cNvSpPr txBox="1"/>
          <p:nvPr/>
        </p:nvSpPr>
        <p:spPr>
          <a:xfrm>
            <a:off x="5836357" y="4738419"/>
            <a:ext cx="6003951" cy="1938992"/>
          </a:xfrm>
          <a:prstGeom prst="rect">
            <a:avLst/>
          </a:prstGeom>
          <a:noFill/>
        </p:spPr>
        <p:txBody>
          <a:bodyPr wrap="square">
            <a:spAutoFit/>
          </a:bodyPr>
          <a:lstStyle/>
          <a:p>
            <a:pPr lvl="2" algn="ctr"/>
            <a:r>
              <a:rPr lang="fr-FR" sz="2400" b="1" dirty="0">
                <a:latin typeface="Calibri" panose="020F0502020204030204" pitchFamily="34" charset="0"/>
                <a:cs typeface="Calibri" panose="020F0502020204030204" pitchFamily="34" charset="0"/>
              </a:rPr>
              <a:t>et, à l’inverse, préserver sa capacité d’attention pour les individus : </a:t>
            </a:r>
            <a:r>
              <a:rPr lang="fr-FR" sz="2400" dirty="0">
                <a:latin typeface="Calibri" panose="020F0502020204030204" pitchFamily="34" charset="0"/>
                <a:cs typeface="Calibri" panose="020F0502020204030204" pitchFamily="34" charset="0"/>
              </a:rPr>
              <a:t>les troubles et addictions, notamment chez les enfants, liées à un usage trop massif du numérique sont aujourd’hui bien documentées.</a:t>
            </a:r>
            <a:endParaRPr lang="fr-FR" sz="2400" b="1" dirty="0">
              <a:latin typeface="Calibri" panose="020F0502020204030204" pitchFamily="34" charset="0"/>
              <a:cs typeface="Calibri" panose="020F0502020204030204" pitchFamily="34" charset="0"/>
            </a:endParaRPr>
          </a:p>
        </p:txBody>
      </p:sp>
      <p:sp>
        <p:nvSpPr>
          <p:cNvPr id="9" name="Non égal 8">
            <a:extLst>
              <a:ext uri="{FF2B5EF4-FFF2-40B4-BE49-F238E27FC236}">
                <a16:creationId xmlns:a16="http://schemas.microsoft.com/office/drawing/2014/main" id="{5166AB87-24C4-4A39-B99D-28BA55CA38A4}"/>
              </a:ext>
            </a:extLst>
          </p:cNvPr>
          <p:cNvSpPr/>
          <p:nvPr/>
        </p:nvSpPr>
        <p:spPr>
          <a:xfrm>
            <a:off x="5049170" y="5147299"/>
            <a:ext cx="666046" cy="490632"/>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Espace réservé de la date 4">
            <a:extLst>
              <a:ext uri="{FF2B5EF4-FFF2-40B4-BE49-F238E27FC236}">
                <a16:creationId xmlns:a16="http://schemas.microsoft.com/office/drawing/2014/main" id="{5609B261-90A8-45DD-97C2-424301C9B13B}"/>
              </a:ext>
            </a:extLst>
          </p:cNvPr>
          <p:cNvSpPr>
            <a:spLocks noGrp="1"/>
          </p:cNvSpPr>
          <p:nvPr>
            <p:ph type="dt" idx="10"/>
          </p:nvPr>
        </p:nvSpPr>
        <p:spPr/>
        <p:txBody>
          <a:bodyPr/>
          <a:lstStyle/>
          <a:p>
            <a:fld id="{8BC51780-9EF8-4E16-97FE-69EDBC6615FA}" type="datetime1">
              <a:rPr lang="fr-FR" smtClean="0"/>
              <a:t>16/11/2023</a:t>
            </a:fld>
            <a:endParaRPr lang="fr-FR"/>
          </a:p>
        </p:txBody>
      </p:sp>
      <p:sp>
        <p:nvSpPr>
          <p:cNvPr id="7" name="Espace réservé du pied de page 6">
            <a:extLst>
              <a:ext uri="{FF2B5EF4-FFF2-40B4-BE49-F238E27FC236}">
                <a16:creationId xmlns:a16="http://schemas.microsoft.com/office/drawing/2014/main" id="{1EF5EAAC-5894-4DD1-A12E-AA813FC0F16C}"/>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3951322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4DAC86-A0B7-BA48-BFDE-978FFB1DEC4B}"/>
              </a:ext>
            </a:extLst>
          </p:cNvPr>
          <p:cNvSpPr>
            <a:spLocks noGrp="1"/>
          </p:cNvSpPr>
          <p:nvPr>
            <p:ph type="title"/>
          </p:nvPr>
        </p:nvSpPr>
        <p:spPr>
          <a:xfrm>
            <a:off x="545121" y="164613"/>
            <a:ext cx="10709031" cy="846502"/>
          </a:xfrm>
        </p:spPr>
        <p:txBody>
          <a:bodyPr>
            <a:normAutofit/>
          </a:bodyPr>
          <a:lstStyle/>
          <a:p>
            <a:pPr algn="ctr"/>
            <a:r>
              <a:rPr lang="en-US" dirty="0"/>
              <a:t>De </a:t>
            </a:r>
            <a:r>
              <a:rPr lang="en-US" dirty="0" err="1"/>
              <a:t>l’économie</a:t>
            </a:r>
            <a:r>
              <a:rPr lang="en-US" dirty="0"/>
              <a:t> à </a:t>
            </a:r>
            <a:r>
              <a:rPr lang="en-US" dirty="0" err="1"/>
              <a:t>l’écologie</a:t>
            </a:r>
            <a:r>
              <a:rPr lang="en-US" dirty="0"/>
              <a:t> de </a:t>
            </a:r>
            <a:r>
              <a:rPr lang="en-US" dirty="0" err="1"/>
              <a:t>l’attention</a:t>
            </a:r>
            <a:r>
              <a:rPr lang="en-US" dirty="0"/>
              <a:t> </a:t>
            </a:r>
            <a:r>
              <a:rPr lang="en-US" sz="2400" i="1" dirty="0"/>
              <a:t>(2/3)</a:t>
            </a:r>
            <a:endParaRPr lang="fr-FR" sz="2400" i="1" dirty="0"/>
          </a:p>
        </p:txBody>
      </p:sp>
      <p:sp>
        <p:nvSpPr>
          <p:cNvPr id="3" name="Espace réservé du texte 2">
            <a:extLst>
              <a:ext uri="{FF2B5EF4-FFF2-40B4-BE49-F238E27FC236}">
                <a16:creationId xmlns:a16="http://schemas.microsoft.com/office/drawing/2014/main" id="{F7615EFF-EA9E-714D-97CC-B73618C9FBBE}"/>
              </a:ext>
            </a:extLst>
          </p:cNvPr>
          <p:cNvSpPr>
            <a:spLocks noGrp="1"/>
          </p:cNvSpPr>
          <p:nvPr>
            <p:ph type="body" idx="1"/>
          </p:nvPr>
        </p:nvSpPr>
        <p:spPr>
          <a:xfrm>
            <a:off x="545122" y="1422399"/>
            <a:ext cx="11101758" cy="4469179"/>
          </a:xfrm>
        </p:spPr>
        <p:txBody>
          <a:bodyPr>
            <a:noAutofit/>
          </a:bodyPr>
          <a:lstStyle/>
          <a:p>
            <a:r>
              <a:rPr lang="fr-FR" sz="2400" b="1" dirty="0"/>
              <a:t>De nouveaux risques à évaluer</a:t>
            </a:r>
            <a:r>
              <a:rPr lang="fr-FR" sz="2400" dirty="0"/>
              <a:t> :</a:t>
            </a:r>
          </a:p>
          <a:p>
            <a:pPr lvl="1"/>
            <a:r>
              <a:rPr lang="fr-FR" dirty="0"/>
              <a:t>risques de perte de notre capacité de concentration, de fait de multiples sollicitations attentionnelles ?</a:t>
            </a:r>
          </a:p>
          <a:p>
            <a:pPr lvl="1"/>
            <a:r>
              <a:rPr lang="fr-FR" dirty="0"/>
              <a:t>Risques de captation et modelage de nos comportements, par les plateformes? </a:t>
            </a:r>
          </a:p>
          <a:p>
            <a:r>
              <a:rPr lang="fr-FR" sz="2400" dirty="0"/>
              <a:t>Conséquence économique : </a:t>
            </a:r>
            <a:r>
              <a:rPr lang="fr-FR" sz="2400" b="1" dirty="0"/>
              <a:t>l’attention sur les plateformes est valorisée, l’accès à l’information est gratuit</a:t>
            </a:r>
            <a:r>
              <a:rPr lang="fr-FR" sz="2400" dirty="0"/>
              <a:t>. Notre attention nourrit la qualité du moteur de recherche de Google et elle est valorisée par la publicité.</a:t>
            </a:r>
          </a:p>
        </p:txBody>
      </p:sp>
      <p:sp>
        <p:nvSpPr>
          <p:cNvPr id="4" name="Espace réservé du numéro de diapositive 3">
            <a:extLst>
              <a:ext uri="{FF2B5EF4-FFF2-40B4-BE49-F238E27FC236}">
                <a16:creationId xmlns:a16="http://schemas.microsoft.com/office/drawing/2014/main" id="{E3194A23-621F-8348-865A-CB4EA8BF22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144</a:t>
            </a:fld>
            <a:endParaRPr lang="fr-FR" dirty="0"/>
          </a:p>
        </p:txBody>
      </p:sp>
      <p:sp>
        <p:nvSpPr>
          <p:cNvPr id="5" name="Espace réservé de la date 4">
            <a:extLst>
              <a:ext uri="{FF2B5EF4-FFF2-40B4-BE49-F238E27FC236}">
                <a16:creationId xmlns:a16="http://schemas.microsoft.com/office/drawing/2014/main" id="{ADC1B664-9895-41BF-9E4F-FE0A0739A718}"/>
              </a:ext>
            </a:extLst>
          </p:cNvPr>
          <p:cNvSpPr>
            <a:spLocks noGrp="1"/>
          </p:cNvSpPr>
          <p:nvPr>
            <p:ph type="dt" idx="10"/>
          </p:nvPr>
        </p:nvSpPr>
        <p:spPr/>
        <p:txBody>
          <a:bodyPr/>
          <a:lstStyle/>
          <a:p>
            <a:fld id="{F2091EEB-BCEA-410A-89CF-669ADA948C91}" type="datetime1">
              <a:rPr lang="fr-FR" smtClean="0"/>
              <a:t>16/11/2023</a:t>
            </a:fld>
            <a:endParaRPr lang="fr-FR"/>
          </a:p>
        </p:txBody>
      </p:sp>
      <p:sp>
        <p:nvSpPr>
          <p:cNvPr id="6" name="Espace réservé du pied de page 5">
            <a:extLst>
              <a:ext uri="{FF2B5EF4-FFF2-40B4-BE49-F238E27FC236}">
                <a16:creationId xmlns:a16="http://schemas.microsoft.com/office/drawing/2014/main" id="{B861ACCC-7318-482C-8134-452761802842}"/>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045993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4DAC86-A0B7-BA48-BFDE-978FFB1DEC4B}"/>
              </a:ext>
            </a:extLst>
          </p:cNvPr>
          <p:cNvSpPr>
            <a:spLocks noGrp="1"/>
          </p:cNvSpPr>
          <p:nvPr>
            <p:ph type="title"/>
          </p:nvPr>
        </p:nvSpPr>
        <p:spPr>
          <a:xfrm>
            <a:off x="545121" y="164613"/>
            <a:ext cx="10709031" cy="846502"/>
          </a:xfrm>
        </p:spPr>
        <p:txBody>
          <a:bodyPr>
            <a:normAutofit/>
          </a:bodyPr>
          <a:lstStyle/>
          <a:p>
            <a:pPr algn="ctr"/>
            <a:r>
              <a:rPr lang="fr-FR" dirty="0"/>
              <a:t>De l’économie à l’écologie de l’attention </a:t>
            </a:r>
            <a:r>
              <a:rPr lang="en-US" sz="2400" i="1" dirty="0"/>
              <a:t>(3/3)</a:t>
            </a:r>
            <a:endParaRPr lang="fr-FR" sz="2400" i="1" dirty="0"/>
          </a:p>
        </p:txBody>
      </p:sp>
      <p:sp>
        <p:nvSpPr>
          <p:cNvPr id="3" name="Espace réservé du texte 2">
            <a:extLst>
              <a:ext uri="{FF2B5EF4-FFF2-40B4-BE49-F238E27FC236}">
                <a16:creationId xmlns:a16="http://schemas.microsoft.com/office/drawing/2014/main" id="{F7615EFF-EA9E-714D-97CC-B73618C9FBBE}"/>
              </a:ext>
            </a:extLst>
          </p:cNvPr>
          <p:cNvSpPr>
            <a:spLocks noGrp="1"/>
          </p:cNvSpPr>
          <p:nvPr>
            <p:ph type="body" idx="1"/>
          </p:nvPr>
        </p:nvSpPr>
        <p:spPr>
          <a:xfrm>
            <a:off x="325313" y="1230489"/>
            <a:ext cx="11514995" cy="4661090"/>
          </a:xfrm>
        </p:spPr>
        <p:txBody>
          <a:bodyPr>
            <a:noAutofit/>
          </a:bodyPr>
          <a:lstStyle/>
          <a:p>
            <a:r>
              <a:rPr lang="fr-FR" sz="2400" dirty="0"/>
              <a:t>Les enjeux excèdent la sphère économique, d’où l’expression “</a:t>
            </a:r>
            <a:r>
              <a:rPr lang="fr-FR" sz="2400" b="1" dirty="0"/>
              <a:t>écologie de l’attention</a:t>
            </a:r>
            <a:r>
              <a:rPr lang="fr-FR" sz="2400" dirty="0"/>
              <a:t>” choisie par certains théoriciens. Pour plusieurs raisons :</a:t>
            </a:r>
          </a:p>
          <a:p>
            <a:pPr lvl="1"/>
            <a:r>
              <a:rPr lang="fr-FR" dirty="0"/>
              <a:t>Pas seulement une question d’optimisation économique, mais de finalités et de valeurs, or </a:t>
            </a:r>
            <a:r>
              <a:rPr lang="fr-FR" b="1" dirty="0"/>
              <a:t>nous valorisons ce à quoi nous prêtons attention, et inversement.</a:t>
            </a:r>
          </a:p>
          <a:p>
            <a:pPr lvl="1"/>
            <a:r>
              <a:rPr lang="fr-FR" dirty="0"/>
              <a:t>Pas seulement une perspective individualiste (au sens méthodologique), mais une problématique relationnelle : </a:t>
            </a:r>
            <a:r>
              <a:rPr lang="fr-FR" b="1" dirty="0"/>
              <a:t>les individus ne préexistent pas aux relations qui les constituent.</a:t>
            </a:r>
          </a:p>
          <a:p>
            <a:r>
              <a:rPr lang="fr-FR" sz="2400" dirty="0"/>
              <a:t>Dans l’avenir, que va devenir cette écologie de l’attention ? Comment en rester le maître ? Enjeu collectif (économique, politique, social, esthétique) et individuel</a:t>
            </a:r>
            <a:r>
              <a:rPr lang="en-US" sz="2400" dirty="0"/>
              <a:t>.</a:t>
            </a:r>
            <a:endParaRPr lang="fr-FR" sz="2400" dirty="0"/>
          </a:p>
        </p:txBody>
      </p:sp>
      <p:sp>
        <p:nvSpPr>
          <p:cNvPr id="4" name="Espace réservé du numéro de diapositive 3">
            <a:extLst>
              <a:ext uri="{FF2B5EF4-FFF2-40B4-BE49-F238E27FC236}">
                <a16:creationId xmlns:a16="http://schemas.microsoft.com/office/drawing/2014/main" id="{E3194A23-621F-8348-865A-CB4EA8BF22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145</a:t>
            </a:fld>
            <a:endParaRPr lang="fr-FR" dirty="0"/>
          </a:p>
        </p:txBody>
      </p:sp>
      <p:sp>
        <p:nvSpPr>
          <p:cNvPr id="5" name="Espace réservé de la date 4">
            <a:extLst>
              <a:ext uri="{FF2B5EF4-FFF2-40B4-BE49-F238E27FC236}">
                <a16:creationId xmlns:a16="http://schemas.microsoft.com/office/drawing/2014/main" id="{87C48E4C-4EBB-4A97-98DD-B295B0E84131}"/>
              </a:ext>
            </a:extLst>
          </p:cNvPr>
          <p:cNvSpPr>
            <a:spLocks noGrp="1"/>
          </p:cNvSpPr>
          <p:nvPr>
            <p:ph type="dt" idx="10"/>
          </p:nvPr>
        </p:nvSpPr>
        <p:spPr/>
        <p:txBody>
          <a:bodyPr/>
          <a:lstStyle/>
          <a:p>
            <a:fld id="{094084D4-5C6C-4D0D-B4FB-12663EB708CA}" type="datetime1">
              <a:rPr lang="fr-FR" smtClean="0"/>
              <a:t>16/11/2023</a:t>
            </a:fld>
            <a:endParaRPr lang="fr-FR"/>
          </a:p>
        </p:txBody>
      </p:sp>
      <p:sp>
        <p:nvSpPr>
          <p:cNvPr id="6" name="Espace réservé du pied de page 5">
            <a:extLst>
              <a:ext uri="{FF2B5EF4-FFF2-40B4-BE49-F238E27FC236}">
                <a16:creationId xmlns:a16="http://schemas.microsoft.com/office/drawing/2014/main" id="{9B2D5559-9ABA-49CF-A13B-C6CA7C0F9C90}"/>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4572144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A6DA7F3-43A5-4620-8B83-9BF11E0DB1F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936BEFD-3741-4F62-9404-AEFD6D80A2A8}"/>
              </a:ext>
            </a:extLst>
          </p:cNvPr>
          <p:cNvSpPr>
            <a:spLocks noGrp="1"/>
          </p:cNvSpPr>
          <p:nvPr>
            <p:ph type="sldNum" sz="quarter" idx="12"/>
          </p:nvPr>
        </p:nvSpPr>
        <p:spPr/>
        <p:txBody>
          <a:bodyPr/>
          <a:lstStyle/>
          <a:p>
            <a:fld id="{E1E82F94-2435-4CE9-9E19-C85AE8AA3B0C}" type="slidenum">
              <a:rPr lang="fr-FR" smtClean="0"/>
              <a:t>146</a:t>
            </a:fld>
            <a:endParaRPr lang="fr-FR"/>
          </a:p>
        </p:txBody>
      </p:sp>
      <p:sp>
        <p:nvSpPr>
          <p:cNvPr id="6" name="Espace réservé du contenu 2">
            <a:extLst>
              <a:ext uri="{FF2B5EF4-FFF2-40B4-BE49-F238E27FC236}">
                <a16:creationId xmlns:a16="http://schemas.microsoft.com/office/drawing/2014/main" id="{68CE4370-CFFD-461F-AA3D-52A9FD3BEAD6}"/>
              </a:ext>
            </a:extLst>
          </p:cNvPr>
          <p:cNvSpPr txBox="1">
            <a:spLocks/>
          </p:cNvSpPr>
          <p:nvPr/>
        </p:nvSpPr>
        <p:spPr>
          <a:xfrm>
            <a:off x="632135" y="437621"/>
            <a:ext cx="11152034" cy="1191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L’écologie de l’attention : addictions et perte de la capacité d’attention </a:t>
            </a:r>
          </a:p>
        </p:txBody>
      </p:sp>
      <p:sp>
        <p:nvSpPr>
          <p:cNvPr id="7" name="Google Shape;1280;p148">
            <a:extLst>
              <a:ext uri="{FF2B5EF4-FFF2-40B4-BE49-F238E27FC236}">
                <a16:creationId xmlns:a16="http://schemas.microsoft.com/office/drawing/2014/main" id="{56CB0513-46F4-4E4E-A3B1-C2847BA6BB61}"/>
              </a:ext>
            </a:extLst>
          </p:cNvPr>
          <p:cNvSpPr txBox="1"/>
          <p:nvPr/>
        </p:nvSpPr>
        <p:spPr>
          <a:xfrm>
            <a:off x="1313645" y="1796603"/>
            <a:ext cx="10470524" cy="830687"/>
          </a:xfrm>
          <a:prstGeom prst="rect">
            <a:avLst/>
          </a:prstGeom>
          <a:noFill/>
          <a:ln>
            <a:noFill/>
          </a:ln>
        </p:spPr>
        <p:txBody>
          <a:bodyPr spcFirstLastPara="1" wrap="square" lIns="91425" tIns="45700" rIns="91425" bIns="45700" anchor="ctr" anchorCtr="0">
            <a:normAutofit/>
          </a:bodyPr>
          <a:lstStyle>
            <a:defPPr>
              <a:defRPr lang="fr-FR"/>
            </a:defPPr>
            <a:lvl1pPr marR="0" lvl="0" indent="0" algn="ctr">
              <a:lnSpc>
                <a:spcPct val="90000"/>
              </a:lnSpc>
              <a:spcBef>
                <a:spcPts val="0"/>
              </a:spcBef>
              <a:spcAft>
                <a:spcPts val="0"/>
              </a:spcAft>
              <a:buClr>
                <a:srgbClr val="2E75B5"/>
              </a:buClr>
              <a:buSzPts val="3600"/>
              <a:buFont typeface="Montserrat Medium"/>
              <a:buNone/>
              <a:defRPr sz="3200">
                <a:solidFill>
                  <a:schemeClr val="accent1">
                    <a:lumMod val="20000"/>
                    <a:lumOff val="80000"/>
                  </a:schemeClr>
                </a:solidFill>
                <a:latin typeface="Calibri"/>
                <a:cs typeface="Calibri"/>
              </a:defRPr>
            </a:lvl1pPr>
          </a:lstStyle>
          <a:p>
            <a:r>
              <a:rPr lang="fr-FR" dirty="0">
                <a:sym typeface="Montserrat Medium"/>
              </a:rPr>
              <a:t>Ecologie de l’attention, disruption et dépendance</a:t>
            </a:r>
            <a:endParaRPr dirty="0">
              <a:sym typeface="Calibri"/>
            </a:endParaRPr>
          </a:p>
        </p:txBody>
      </p:sp>
      <p:sp>
        <p:nvSpPr>
          <p:cNvPr id="8" name="Google Shape;1280;p148">
            <a:extLst>
              <a:ext uri="{FF2B5EF4-FFF2-40B4-BE49-F238E27FC236}">
                <a16:creationId xmlns:a16="http://schemas.microsoft.com/office/drawing/2014/main" id="{73EC50CC-A31C-4DCF-A1D5-4BE9F528654F}"/>
              </a:ext>
            </a:extLst>
          </p:cNvPr>
          <p:cNvSpPr txBox="1"/>
          <p:nvPr/>
        </p:nvSpPr>
        <p:spPr>
          <a:xfrm>
            <a:off x="1300766" y="2794715"/>
            <a:ext cx="10483402" cy="832966"/>
          </a:xfrm>
          <a:prstGeom prst="rect">
            <a:avLst/>
          </a:prstGeom>
          <a:noFill/>
          <a:ln w="38100">
            <a:solidFill>
              <a:srgbClr val="0070C0"/>
            </a:solidFill>
          </a:ln>
        </p:spPr>
        <p:txBody>
          <a:bodyPr spcFirstLastPara="1" wrap="square" lIns="91425" tIns="45700" rIns="91425" bIns="45700" anchor="ctr" anchorCtr="0">
            <a:normAutofit/>
          </a:bodyPr>
          <a:lstStyle>
            <a:defPPr>
              <a:defRPr lang="fr-FR"/>
            </a:defPPr>
            <a:lvl1pPr marR="0" lvl="0" indent="0" algn="ctr">
              <a:lnSpc>
                <a:spcPct val="90000"/>
              </a:lnSpc>
              <a:spcBef>
                <a:spcPts val="0"/>
              </a:spcBef>
              <a:spcAft>
                <a:spcPts val="0"/>
              </a:spcAft>
              <a:buClr>
                <a:srgbClr val="2E75B5"/>
              </a:buClr>
              <a:buSzPts val="3600"/>
              <a:buFont typeface="Montserrat Medium"/>
              <a:buNone/>
              <a:defRPr sz="3200">
                <a:solidFill>
                  <a:srgbClr val="0070C0"/>
                </a:solidFill>
                <a:latin typeface="Calibri"/>
                <a:cs typeface="Calibri"/>
              </a:defRPr>
            </a:lvl1pPr>
          </a:lstStyle>
          <a:p>
            <a:r>
              <a:rPr lang="fr-FR" dirty="0">
                <a:sym typeface="Montserrat Medium"/>
              </a:rPr>
              <a:t>Addictions et troubles psychiques</a:t>
            </a:r>
            <a:endParaRPr dirty="0">
              <a:sym typeface="Calibri"/>
            </a:endParaRPr>
          </a:p>
        </p:txBody>
      </p:sp>
      <p:sp>
        <p:nvSpPr>
          <p:cNvPr id="9" name="Google Shape;1280;p148">
            <a:extLst>
              <a:ext uri="{FF2B5EF4-FFF2-40B4-BE49-F238E27FC236}">
                <a16:creationId xmlns:a16="http://schemas.microsoft.com/office/drawing/2014/main" id="{5DDBF0ED-BA9F-4C90-82EC-D473FBC69EA1}"/>
              </a:ext>
            </a:extLst>
          </p:cNvPr>
          <p:cNvSpPr txBox="1"/>
          <p:nvPr/>
        </p:nvSpPr>
        <p:spPr>
          <a:xfrm>
            <a:off x="1313645" y="3519152"/>
            <a:ext cx="10470523" cy="124218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chemeClr val="accent1">
                    <a:lumMod val="20000"/>
                    <a:lumOff val="80000"/>
                  </a:schemeClr>
                </a:solidFill>
                <a:latin typeface="Calibri"/>
                <a:cs typeface="Calibri"/>
                <a:sym typeface="Montserrat Medium"/>
              </a:rPr>
              <a:t>L’excès de vitesse du contemporain : accélération et disruption</a:t>
            </a:r>
            <a:endParaRPr sz="3200" dirty="0">
              <a:solidFill>
                <a:schemeClr val="accent1">
                  <a:lumMod val="20000"/>
                  <a:lumOff val="80000"/>
                </a:schemeClr>
              </a:solidFill>
              <a:latin typeface="Calibri"/>
              <a:cs typeface="Calibri"/>
              <a:sym typeface="Calibri"/>
            </a:endParaRPr>
          </a:p>
        </p:txBody>
      </p:sp>
      <p:sp>
        <p:nvSpPr>
          <p:cNvPr id="2" name="Flèche : droite 1">
            <a:extLst>
              <a:ext uri="{FF2B5EF4-FFF2-40B4-BE49-F238E27FC236}">
                <a16:creationId xmlns:a16="http://schemas.microsoft.com/office/drawing/2014/main" id="{A61CF83F-BD48-451F-B788-E324E9320FE7}"/>
              </a:ext>
            </a:extLst>
          </p:cNvPr>
          <p:cNvSpPr/>
          <p:nvPr/>
        </p:nvSpPr>
        <p:spPr>
          <a:xfrm>
            <a:off x="645014" y="2781993"/>
            <a:ext cx="668631" cy="824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F73AFF53-9E55-44A4-B5BE-839EC203FD3F}"/>
              </a:ext>
            </a:extLst>
          </p:cNvPr>
          <p:cNvSpPr>
            <a:spLocks noGrp="1"/>
          </p:cNvSpPr>
          <p:nvPr>
            <p:ph type="dt" sz="half" idx="10"/>
          </p:nvPr>
        </p:nvSpPr>
        <p:spPr/>
        <p:txBody>
          <a:bodyPr/>
          <a:lstStyle/>
          <a:p>
            <a:fld id="{FBE01712-E43D-4DC1-919F-DBA7223519EA}" type="datetime1">
              <a:rPr lang="fr-FR" smtClean="0"/>
              <a:t>16/11/2023</a:t>
            </a:fld>
            <a:endParaRPr lang="fr-FR"/>
          </a:p>
        </p:txBody>
      </p:sp>
    </p:spTree>
    <p:extLst>
      <p:ext uri="{BB962C8B-B14F-4D97-AF65-F5344CB8AC3E}">
        <p14:creationId xmlns:p14="http://schemas.microsoft.com/office/powerpoint/2010/main" val="1681509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86BC8C-07BE-3840-B664-F113D573A8F8}"/>
              </a:ext>
            </a:extLst>
          </p:cNvPr>
          <p:cNvSpPr>
            <a:spLocks noGrp="1"/>
          </p:cNvSpPr>
          <p:nvPr>
            <p:ph type="title"/>
          </p:nvPr>
        </p:nvSpPr>
        <p:spPr>
          <a:xfrm>
            <a:off x="838200" y="172466"/>
            <a:ext cx="10515600" cy="1325563"/>
          </a:xfrm>
        </p:spPr>
        <p:txBody>
          <a:bodyPr/>
          <a:lstStyle/>
          <a:p>
            <a:pPr algn="ctr"/>
            <a:r>
              <a:rPr lang="fr-FR" dirty="0"/>
              <a:t>Addictions, troubles psychiques et nouvelle « écologie de l’attention »</a:t>
            </a:r>
          </a:p>
        </p:txBody>
      </p:sp>
      <p:sp>
        <p:nvSpPr>
          <p:cNvPr id="3" name="Espace réservé du contenu 2">
            <a:extLst>
              <a:ext uri="{FF2B5EF4-FFF2-40B4-BE49-F238E27FC236}">
                <a16:creationId xmlns:a16="http://schemas.microsoft.com/office/drawing/2014/main" id="{7785815C-5317-8242-B15D-7686A3764BFD}"/>
              </a:ext>
            </a:extLst>
          </p:cNvPr>
          <p:cNvSpPr>
            <a:spLocks noGrp="1"/>
          </p:cNvSpPr>
          <p:nvPr>
            <p:ph idx="1"/>
          </p:nvPr>
        </p:nvSpPr>
        <p:spPr>
          <a:xfrm>
            <a:off x="451912" y="1522468"/>
            <a:ext cx="11288176" cy="4833882"/>
          </a:xfrm>
        </p:spPr>
        <p:txBody>
          <a:bodyPr>
            <a:normAutofit/>
          </a:bodyPr>
          <a:lstStyle/>
          <a:p>
            <a:pPr>
              <a:lnSpc>
                <a:spcPct val="80000"/>
              </a:lnSpc>
            </a:pPr>
            <a:r>
              <a:rPr lang="fr-FR" sz="2400" dirty="0"/>
              <a:t>De nouveaux risques psychosociaux : harcèlement en ligne, violence liée à l’anonymat, addictions aux écrans, au jeu, etc. </a:t>
            </a:r>
            <a:r>
              <a:rPr lang="fr-FR" sz="2400" b="1" dirty="0"/>
              <a:t>Fort potentiel addictif d’Internet</a:t>
            </a:r>
            <a:r>
              <a:rPr lang="fr-FR" sz="2400" dirty="0"/>
              <a:t>. Cette dépendance est le produit d’une stratégie des réseaux sociaux, pour capter </a:t>
            </a:r>
            <a:r>
              <a:rPr lang="fr-FR" sz="2400"/>
              <a:t>l’attention.</a:t>
            </a:r>
          </a:p>
          <a:p>
            <a:pPr>
              <a:lnSpc>
                <a:spcPct val="80000"/>
              </a:lnSpc>
            </a:pPr>
            <a:r>
              <a:rPr lang="fr-FR" sz="2400"/>
              <a:t>Voir </a:t>
            </a:r>
            <a:r>
              <a:rPr lang="fr-FR" sz="2400" dirty="0"/>
              <a:t>la trajectoire de cet ancien employé de Google, Tristan Harris.</a:t>
            </a:r>
            <a:r>
              <a:rPr lang="en-US" sz="2400" dirty="0"/>
              <a:t> Notion de “</a:t>
            </a:r>
            <a:r>
              <a:rPr lang="en-US" sz="2400" dirty="0" err="1"/>
              <a:t>captologie</a:t>
            </a:r>
            <a:r>
              <a:rPr lang="en-US" sz="2400" dirty="0"/>
              <a:t>”. </a:t>
            </a:r>
            <a:r>
              <a:rPr lang="en-US" sz="2400" dirty="0" err="1"/>
              <a:t>Cette</a:t>
            </a:r>
            <a:r>
              <a:rPr lang="en-US" sz="2400" dirty="0"/>
              <a:t> </a:t>
            </a:r>
            <a:r>
              <a:rPr lang="en-US" sz="2400" dirty="0" err="1"/>
              <a:t>captologie</a:t>
            </a:r>
            <a:r>
              <a:rPr lang="en-US" sz="2400" dirty="0"/>
              <a:t> aide les plate-</a:t>
            </a:r>
            <a:r>
              <a:rPr lang="en-US" sz="2400" dirty="0" err="1"/>
              <a:t>formes</a:t>
            </a:r>
            <a:r>
              <a:rPr lang="en-US" sz="2400" dirty="0"/>
              <a:t> à “</a:t>
            </a:r>
            <a:r>
              <a:rPr lang="en-US" sz="2400" dirty="0" err="1"/>
              <a:t>forer</a:t>
            </a:r>
            <a:r>
              <a:rPr lang="en-US" sz="2400" dirty="0"/>
              <a:t>” </a:t>
            </a:r>
            <a:r>
              <a:rPr lang="en-US" sz="2400" dirty="0" err="1"/>
              <a:t>toujours</a:t>
            </a:r>
            <a:r>
              <a:rPr lang="en-US" sz="2400" dirty="0"/>
              <a:t> plus </a:t>
            </a:r>
            <a:r>
              <a:rPr lang="en-US" sz="2400" dirty="0" err="1"/>
              <a:t>profondément</a:t>
            </a:r>
            <a:r>
              <a:rPr lang="en-US" sz="2400" dirty="0"/>
              <a:t> dans le </a:t>
            </a:r>
            <a:r>
              <a:rPr lang="en-US" sz="2400" dirty="0" err="1"/>
              <a:t>gisement</a:t>
            </a:r>
            <a:r>
              <a:rPr lang="en-US" sz="2400" dirty="0"/>
              <a:t> de </a:t>
            </a:r>
            <a:r>
              <a:rPr lang="en-US" sz="2400" dirty="0" err="1"/>
              <a:t>données</a:t>
            </a:r>
            <a:r>
              <a:rPr lang="en-US" sz="2400" dirty="0"/>
              <a:t> que </a:t>
            </a:r>
            <a:r>
              <a:rPr lang="en-US" sz="2400" dirty="0" err="1"/>
              <a:t>sont</a:t>
            </a:r>
            <a:r>
              <a:rPr lang="en-US" sz="2400" dirty="0"/>
              <a:t> </a:t>
            </a:r>
            <a:r>
              <a:rPr lang="en-US" sz="2400" dirty="0" err="1"/>
              <a:t>nos</a:t>
            </a:r>
            <a:r>
              <a:rPr lang="en-US" sz="2400" dirty="0"/>
              <a:t> vies.</a:t>
            </a:r>
            <a:endParaRPr lang="fr-FR" sz="2400" dirty="0"/>
          </a:p>
          <a:p>
            <a:pPr>
              <a:lnSpc>
                <a:spcPct val="80000"/>
              </a:lnSpc>
            </a:pPr>
            <a:r>
              <a:rPr lang="fr-FR" sz="2400" dirty="0">
                <a:effectLst/>
                <a:ea typeface="Calibri" panose="020F0502020204030204" pitchFamily="34" charset="0"/>
                <a:cs typeface="Times New Roman" panose="02020603050405020304" pitchFamily="18" charset="0"/>
              </a:rPr>
              <a:t>Plus généralement, les </a:t>
            </a:r>
            <a:r>
              <a:rPr lang="fr-FR" sz="2400" i="1" dirty="0">
                <a:effectLst/>
                <a:ea typeface="Calibri" panose="020F0502020204030204" pitchFamily="34" charset="0"/>
                <a:cs typeface="Times New Roman" panose="02020603050405020304" pitchFamily="18" charset="0"/>
              </a:rPr>
              <a:t>big data</a:t>
            </a:r>
            <a:r>
              <a:rPr lang="fr-FR" sz="2400" dirty="0">
                <a:effectLst/>
                <a:ea typeface="Calibri" panose="020F0502020204030204" pitchFamily="34" charset="0"/>
                <a:cs typeface="Times New Roman" panose="02020603050405020304" pitchFamily="18" charset="0"/>
              </a:rPr>
              <a:t> risquent de contribuer à </a:t>
            </a:r>
            <a:r>
              <a:rPr lang="fr-FR" sz="2400" b="1" dirty="0">
                <a:effectLst/>
                <a:ea typeface="Calibri" panose="020F0502020204030204" pitchFamily="34" charset="0"/>
                <a:cs typeface="Times New Roman" panose="02020603050405020304" pitchFamily="18" charset="0"/>
              </a:rPr>
              <a:t>l’uniformisation de nos réactions</a:t>
            </a:r>
            <a:r>
              <a:rPr lang="fr-FR" sz="2400" dirty="0">
                <a:effectLst/>
                <a:ea typeface="Calibri" panose="020F0502020204030204" pitchFamily="34" charset="0"/>
                <a:cs typeface="Times New Roman" panose="02020603050405020304" pitchFamily="18" charset="0"/>
              </a:rPr>
              <a:t>, en court-circuitant nos « </a:t>
            </a:r>
            <a:r>
              <a:rPr lang="fr-FR" sz="2400" dirty="0" err="1">
                <a:effectLst/>
                <a:ea typeface="Calibri" panose="020F0502020204030204" pitchFamily="34" charset="0"/>
                <a:cs typeface="Times New Roman" panose="02020603050405020304" pitchFamily="18" charset="0"/>
              </a:rPr>
              <a:t>protensions</a:t>
            </a:r>
            <a:r>
              <a:rPr lang="fr-FR" sz="2400" dirty="0">
                <a:effectLst/>
                <a:ea typeface="Calibri" panose="020F0502020204030204" pitchFamily="34" charset="0"/>
                <a:cs typeface="Times New Roman" panose="02020603050405020304" pitchFamily="18" charset="0"/>
              </a:rPr>
              <a:t> », c’est-à-dire nos attentes et nos désirs, induisant des comportements pulsionnels stéréotypés, voire pathologiques (voir le travail de Bernard Stiegler).</a:t>
            </a:r>
          </a:p>
          <a:p>
            <a:pPr>
              <a:lnSpc>
                <a:spcPct val="80000"/>
              </a:lnSpc>
            </a:pPr>
            <a:endParaRPr lang="fr-FR" sz="2400" dirty="0"/>
          </a:p>
        </p:txBody>
      </p:sp>
      <p:sp>
        <p:nvSpPr>
          <p:cNvPr id="4" name="Espace réservé du pied de page 3">
            <a:extLst>
              <a:ext uri="{FF2B5EF4-FFF2-40B4-BE49-F238E27FC236}">
                <a16:creationId xmlns:a16="http://schemas.microsoft.com/office/drawing/2014/main" id="{053DD784-DA8A-FE44-BDAE-282283C9FC5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60FE373-810F-F540-A85D-6CD0B5EBE047}"/>
              </a:ext>
            </a:extLst>
          </p:cNvPr>
          <p:cNvSpPr>
            <a:spLocks noGrp="1"/>
          </p:cNvSpPr>
          <p:nvPr>
            <p:ph type="sldNum" sz="quarter" idx="12"/>
          </p:nvPr>
        </p:nvSpPr>
        <p:spPr/>
        <p:txBody>
          <a:bodyPr/>
          <a:lstStyle/>
          <a:p>
            <a:fld id="{788DAB52-6294-4F97-81DD-ABD852645FBC}" type="slidenum">
              <a:rPr lang="fr-FR" smtClean="0"/>
              <a:t>147</a:t>
            </a:fld>
            <a:endParaRPr lang="fr-FR"/>
          </a:p>
        </p:txBody>
      </p:sp>
      <p:sp>
        <p:nvSpPr>
          <p:cNvPr id="6" name="Espace réservé de la date 5">
            <a:extLst>
              <a:ext uri="{FF2B5EF4-FFF2-40B4-BE49-F238E27FC236}">
                <a16:creationId xmlns:a16="http://schemas.microsoft.com/office/drawing/2014/main" id="{65322241-1671-4C1C-954A-BC25B84AB4D4}"/>
              </a:ext>
            </a:extLst>
          </p:cNvPr>
          <p:cNvSpPr>
            <a:spLocks noGrp="1"/>
          </p:cNvSpPr>
          <p:nvPr>
            <p:ph type="dt" sz="half" idx="10"/>
          </p:nvPr>
        </p:nvSpPr>
        <p:spPr/>
        <p:txBody>
          <a:bodyPr/>
          <a:lstStyle/>
          <a:p>
            <a:fld id="{83C4E195-93EA-4793-9DBE-5B8C286F53E5}" type="datetime1">
              <a:rPr lang="fr-FR" smtClean="0"/>
              <a:t>16/11/2023</a:t>
            </a:fld>
            <a:endParaRPr lang="fr-FR"/>
          </a:p>
        </p:txBody>
      </p:sp>
    </p:spTree>
    <p:extLst>
      <p:ext uri="{BB962C8B-B14F-4D97-AF65-F5344CB8AC3E}">
        <p14:creationId xmlns:p14="http://schemas.microsoft.com/office/powerpoint/2010/main" val="16489940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785815C-5317-8242-B15D-7686A3764BFD}"/>
              </a:ext>
            </a:extLst>
          </p:cNvPr>
          <p:cNvSpPr>
            <a:spLocks noGrp="1"/>
          </p:cNvSpPr>
          <p:nvPr>
            <p:ph idx="1"/>
          </p:nvPr>
        </p:nvSpPr>
        <p:spPr>
          <a:xfrm>
            <a:off x="451912" y="1522468"/>
            <a:ext cx="11288176" cy="4833882"/>
          </a:xfrm>
        </p:spPr>
        <p:txBody>
          <a:bodyPr>
            <a:normAutofit/>
          </a:bodyPr>
          <a:lstStyle/>
          <a:p>
            <a:pPr>
              <a:lnSpc>
                <a:spcPct val="80000"/>
              </a:lnSpc>
            </a:pPr>
            <a:r>
              <a:rPr lang="fr-FR" sz="2400" dirty="0"/>
              <a:t>Notamment la </a:t>
            </a:r>
            <a:r>
              <a:rPr lang="fr-FR" sz="2400" b="1" dirty="0"/>
              <a:t>perte de la capacité à réagir aux situations exceptionnelles</a:t>
            </a:r>
            <a:r>
              <a:rPr lang="fr-FR" sz="2400" dirty="0"/>
              <a:t>, liée à l’automatisation (Dubey, </a:t>
            </a:r>
            <a:r>
              <a:rPr lang="fr-FR" sz="2400" dirty="0" err="1"/>
              <a:t>Jouvancourt</a:t>
            </a:r>
            <a:r>
              <a:rPr lang="fr-FR" sz="2400" dirty="0"/>
              <a:t>, 2018, 121-122). Attente de prévisibilité projetée dans la relation à autrui : l’inconnu n’est plus perçu comme « un trait d’union vers l’altérité ».</a:t>
            </a:r>
            <a:endParaRPr lang="fr-FR" sz="2400" dirty="0">
              <a:effectLst/>
              <a:ea typeface="Calibri" panose="020F0502020204030204" pitchFamily="34" charset="0"/>
              <a:cs typeface="Times New Roman" panose="02020603050405020304" pitchFamily="18" charset="0"/>
            </a:endParaRPr>
          </a:p>
          <a:p>
            <a:pPr>
              <a:lnSpc>
                <a:spcPct val="80000"/>
              </a:lnSpc>
            </a:pPr>
            <a:r>
              <a:rPr lang="fr-FR" sz="2400" dirty="0">
                <a:effectLst/>
                <a:ea typeface="Calibri" panose="020F0502020204030204" pitchFamily="34" charset="0"/>
                <a:cs typeface="Times New Roman" panose="02020603050405020304" pitchFamily="18" charset="0"/>
              </a:rPr>
              <a:t>C’est donc au niveau même de l’</a:t>
            </a:r>
            <a:r>
              <a:rPr lang="fr-FR" sz="2400" b="1" dirty="0">
                <a:effectLst/>
                <a:ea typeface="Calibri" panose="020F0502020204030204" pitchFamily="34" charset="0"/>
                <a:cs typeface="Times New Roman" panose="02020603050405020304" pitchFamily="18" charset="0"/>
              </a:rPr>
              <a:t>économie psychique </a:t>
            </a:r>
            <a:r>
              <a:rPr lang="fr-FR" sz="2400" dirty="0">
                <a:effectLst/>
                <a:ea typeface="Calibri" panose="020F0502020204030204" pitchFamily="34" charset="0"/>
                <a:cs typeface="Times New Roman" panose="02020603050405020304" pitchFamily="18" charset="0"/>
              </a:rPr>
              <a:t>que les choses se jouent. </a:t>
            </a:r>
            <a:r>
              <a:rPr lang="fr-FR" sz="2400" dirty="0"/>
              <a:t>Sur ce sujet, voir le livre important d’Yves </a:t>
            </a:r>
            <a:r>
              <a:rPr lang="fr-FR" sz="2400" dirty="0" err="1"/>
              <a:t>Citton</a:t>
            </a:r>
            <a:r>
              <a:rPr lang="fr-FR" sz="2400" dirty="0"/>
              <a:t>, </a:t>
            </a:r>
            <a:r>
              <a:rPr lang="fr-FR" sz="2400" i="1" dirty="0"/>
              <a:t>Pour une écologie de l’attention.</a:t>
            </a:r>
          </a:p>
          <a:p>
            <a:pPr>
              <a:lnSpc>
                <a:spcPct val="80000"/>
              </a:lnSpc>
            </a:pPr>
            <a:endParaRPr lang="fr-FR" sz="2400" dirty="0"/>
          </a:p>
        </p:txBody>
      </p:sp>
      <p:sp>
        <p:nvSpPr>
          <p:cNvPr id="4" name="Espace réservé du pied de page 3">
            <a:extLst>
              <a:ext uri="{FF2B5EF4-FFF2-40B4-BE49-F238E27FC236}">
                <a16:creationId xmlns:a16="http://schemas.microsoft.com/office/drawing/2014/main" id="{053DD784-DA8A-FE44-BDAE-282283C9FC5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60FE373-810F-F540-A85D-6CD0B5EBE047}"/>
              </a:ext>
            </a:extLst>
          </p:cNvPr>
          <p:cNvSpPr>
            <a:spLocks noGrp="1"/>
          </p:cNvSpPr>
          <p:nvPr>
            <p:ph type="sldNum" sz="quarter" idx="12"/>
          </p:nvPr>
        </p:nvSpPr>
        <p:spPr/>
        <p:txBody>
          <a:bodyPr/>
          <a:lstStyle/>
          <a:p>
            <a:fld id="{788DAB52-6294-4F97-81DD-ABD852645FBC}" type="slidenum">
              <a:rPr lang="fr-FR" smtClean="0"/>
              <a:t>148</a:t>
            </a:fld>
            <a:endParaRPr lang="fr-FR"/>
          </a:p>
        </p:txBody>
      </p:sp>
      <p:sp>
        <p:nvSpPr>
          <p:cNvPr id="6" name="Espace réservé de la date 5">
            <a:extLst>
              <a:ext uri="{FF2B5EF4-FFF2-40B4-BE49-F238E27FC236}">
                <a16:creationId xmlns:a16="http://schemas.microsoft.com/office/drawing/2014/main" id="{65322241-1671-4C1C-954A-BC25B84AB4D4}"/>
              </a:ext>
            </a:extLst>
          </p:cNvPr>
          <p:cNvSpPr>
            <a:spLocks noGrp="1"/>
          </p:cNvSpPr>
          <p:nvPr>
            <p:ph type="dt" sz="half" idx="10"/>
          </p:nvPr>
        </p:nvSpPr>
        <p:spPr/>
        <p:txBody>
          <a:bodyPr/>
          <a:lstStyle/>
          <a:p>
            <a:fld id="{83C4E195-93EA-4793-9DBE-5B8C286F53E5}" type="datetime1">
              <a:rPr lang="fr-FR" smtClean="0"/>
              <a:t>16/11/2023</a:t>
            </a:fld>
            <a:endParaRPr lang="fr-FR"/>
          </a:p>
        </p:txBody>
      </p:sp>
      <p:sp>
        <p:nvSpPr>
          <p:cNvPr id="8" name="Titre 7">
            <a:extLst>
              <a:ext uri="{FF2B5EF4-FFF2-40B4-BE49-F238E27FC236}">
                <a16:creationId xmlns:a16="http://schemas.microsoft.com/office/drawing/2014/main" id="{FAA3A3C0-79ED-7CE9-43CB-38D2081A9EF6}"/>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14068260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A6DA7F3-43A5-4620-8B83-9BF11E0DB1F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936BEFD-3741-4F62-9404-AEFD6D80A2A8}"/>
              </a:ext>
            </a:extLst>
          </p:cNvPr>
          <p:cNvSpPr>
            <a:spLocks noGrp="1"/>
          </p:cNvSpPr>
          <p:nvPr>
            <p:ph type="sldNum" sz="quarter" idx="12"/>
          </p:nvPr>
        </p:nvSpPr>
        <p:spPr/>
        <p:txBody>
          <a:bodyPr/>
          <a:lstStyle/>
          <a:p>
            <a:fld id="{E1E82F94-2435-4CE9-9E19-C85AE8AA3B0C}" type="slidenum">
              <a:rPr lang="fr-FR" smtClean="0"/>
              <a:t>149</a:t>
            </a:fld>
            <a:endParaRPr lang="fr-FR"/>
          </a:p>
        </p:txBody>
      </p:sp>
      <p:sp>
        <p:nvSpPr>
          <p:cNvPr id="6" name="Espace réservé du contenu 2">
            <a:extLst>
              <a:ext uri="{FF2B5EF4-FFF2-40B4-BE49-F238E27FC236}">
                <a16:creationId xmlns:a16="http://schemas.microsoft.com/office/drawing/2014/main" id="{68CE4370-CFFD-461F-AA3D-52A9FD3BEAD6}"/>
              </a:ext>
            </a:extLst>
          </p:cNvPr>
          <p:cNvSpPr txBox="1">
            <a:spLocks/>
          </p:cNvSpPr>
          <p:nvPr/>
        </p:nvSpPr>
        <p:spPr>
          <a:xfrm>
            <a:off x="632135" y="437621"/>
            <a:ext cx="11152034" cy="1191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L’écologie de l’attention : addictions et perte de la capacité d’attention </a:t>
            </a:r>
          </a:p>
        </p:txBody>
      </p:sp>
      <p:sp>
        <p:nvSpPr>
          <p:cNvPr id="7" name="Google Shape;1280;p148">
            <a:extLst>
              <a:ext uri="{FF2B5EF4-FFF2-40B4-BE49-F238E27FC236}">
                <a16:creationId xmlns:a16="http://schemas.microsoft.com/office/drawing/2014/main" id="{56CB0513-46F4-4E4E-A3B1-C2847BA6BB61}"/>
              </a:ext>
            </a:extLst>
          </p:cNvPr>
          <p:cNvSpPr txBox="1"/>
          <p:nvPr/>
        </p:nvSpPr>
        <p:spPr>
          <a:xfrm>
            <a:off x="1313645" y="1796603"/>
            <a:ext cx="10470524" cy="830687"/>
          </a:xfrm>
          <a:prstGeom prst="rect">
            <a:avLst/>
          </a:prstGeom>
          <a:noFill/>
          <a:ln>
            <a:noFill/>
          </a:ln>
        </p:spPr>
        <p:txBody>
          <a:bodyPr spcFirstLastPara="1" wrap="square" lIns="91425" tIns="45700" rIns="91425" bIns="45700" anchor="ctr" anchorCtr="0">
            <a:normAutofit/>
          </a:bodyPr>
          <a:lstStyle>
            <a:defPPr>
              <a:defRPr lang="fr-FR"/>
            </a:defPPr>
            <a:lvl1pPr marR="0" lvl="0" indent="0" algn="ctr">
              <a:lnSpc>
                <a:spcPct val="90000"/>
              </a:lnSpc>
              <a:spcBef>
                <a:spcPts val="0"/>
              </a:spcBef>
              <a:spcAft>
                <a:spcPts val="0"/>
              </a:spcAft>
              <a:buClr>
                <a:srgbClr val="2E75B5"/>
              </a:buClr>
              <a:buSzPts val="3600"/>
              <a:buFont typeface="Montserrat Medium"/>
              <a:buNone/>
              <a:defRPr sz="3200">
                <a:solidFill>
                  <a:schemeClr val="accent1">
                    <a:lumMod val="20000"/>
                    <a:lumOff val="80000"/>
                  </a:schemeClr>
                </a:solidFill>
                <a:latin typeface="Calibri"/>
                <a:cs typeface="Calibri"/>
              </a:defRPr>
            </a:lvl1pPr>
          </a:lstStyle>
          <a:p>
            <a:r>
              <a:rPr lang="fr-FR" dirty="0">
                <a:sym typeface="Montserrat Medium"/>
              </a:rPr>
              <a:t>Ecologie de l’attention, disruption et dépendance</a:t>
            </a:r>
            <a:endParaRPr dirty="0">
              <a:sym typeface="Calibri"/>
            </a:endParaRPr>
          </a:p>
        </p:txBody>
      </p:sp>
      <p:sp>
        <p:nvSpPr>
          <p:cNvPr id="8" name="Google Shape;1280;p148">
            <a:extLst>
              <a:ext uri="{FF2B5EF4-FFF2-40B4-BE49-F238E27FC236}">
                <a16:creationId xmlns:a16="http://schemas.microsoft.com/office/drawing/2014/main" id="{73EC50CC-A31C-4DCF-A1D5-4BE9F528654F}"/>
              </a:ext>
            </a:extLst>
          </p:cNvPr>
          <p:cNvSpPr txBox="1"/>
          <p:nvPr/>
        </p:nvSpPr>
        <p:spPr>
          <a:xfrm>
            <a:off x="1300766" y="2550801"/>
            <a:ext cx="10483402" cy="832966"/>
          </a:xfrm>
          <a:prstGeom prst="rect">
            <a:avLst/>
          </a:prstGeom>
          <a:noFill/>
          <a:ln>
            <a:noFill/>
          </a:ln>
        </p:spPr>
        <p:txBody>
          <a:bodyPr spcFirstLastPara="1" wrap="square" lIns="91425" tIns="45700" rIns="91425" bIns="45700" anchor="ctr" anchorCtr="0">
            <a:normAutofit/>
          </a:bodyPr>
          <a:lstStyle>
            <a:defPPr>
              <a:defRPr lang="fr-FR"/>
            </a:defPPr>
            <a:lvl1pPr marR="0" lvl="0" indent="0" algn="ctr">
              <a:lnSpc>
                <a:spcPct val="90000"/>
              </a:lnSpc>
              <a:spcBef>
                <a:spcPts val="0"/>
              </a:spcBef>
              <a:spcAft>
                <a:spcPts val="0"/>
              </a:spcAft>
              <a:buClr>
                <a:srgbClr val="2E75B5"/>
              </a:buClr>
              <a:buSzPts val="3600"/>
              <a:buFont typeface="Montserrat Medium"/>
              <a:buNone/>
              <a:defRPr sz="3200">
                <a:solidFill>
                  <a:schemeClr val="accent1">
                    <a:lumMod val="20000"/>
                    <a:lumOff val="80000"/>
                  </a:schemeClr>
                </a:solidFill>
                <a:latin typeface="Calibri"/>
                <a:cs typeface="Calibri"/>
              </a:defRPr>
            </a:lvl1pPr>
          </a:lstStyle>
          <a:p>
            <a:r>
              <a:rPr lang="fr-FR" dirty="0">
                <a:sym typeface="Montserrat Medium"/>
              </a:rPr>
              <a:t>Addictions et troubles psychiques</a:t>
            </a:r>
            <a:endParaRPr dirty="0">
              <a:sym typeface="Calibri"/>
            </a:endParaRPr>
          </a:p>
        </p:txBody>
      </p:sp>
      <p:sp>
        <p:nvSpPr>
          <p:cNvPr id="9" name="Google Shape;1280;p148">
            <a:extLst>
              <a:ext uri="{FF2B5EF4-FFF2-40B4-BE49-F238E27FC236}">
                <a16:creationId xmlns:a16="http://schemas.microsoft.com/office/drawing/2014/main" id="{5DDBF0ED-BA9F-4C90-82EC-D473FBC69EA1}"/>
              </a:ext>
            </a:extLst>
          </p:cNvPr>
          <p:cNvSpPr txBox="1"/>
          <p:nvPr/>
        </p:nvSpPr>
        <p:spPr>
          <a:xfrm>
            <a:off x="1313645" y="3627680"/>
            <a:ext cx="10470523" cy="1133655"/>
          </a:xfrm>
          <a:prstGeom prst="rect">
            <a:avLst/>
          </a:prstGeom>
          <a:noFill/>
          <a:ln w="38100">
            <a:solidFill>
              <a:srgbClr val="0070C0"/>
            </a:solidFill>
          </a:ln>
        </p:spPr>
        <p:txBody>
          <a:bodyPr spcFirstLastPara="1" wrap="square" lIns="91425" tIns="45700" rIns="91425" bIns="45700" anchor="ctr" anchorCtr="0">
            <a:normAutofit/>
          </a:bodyPr>
          <a:lstStyle>
            <a:defPPr>
              <a:defRPr lang="fr-FR"/>
            </a:defPPr>
            <a:lvl1pPr marR="0" lvl="0" indent="0" algn="ctr">
              <a:lnSpc>
                <a:spcPct val="90000"/>
              </a:lnSpc>
              <a:spcBef>
                <a:spcPts val="0"/>
              </a:spcBef>
              <a:spcAft>
                <a:spcPts val="0"/>
              </a:spcAft>
              <a:buClr>
                <a:srgbClr val="2E75B5"/>
              </a:buClr>
              <a:buSzPts val="3600"/>
              <a:buFont typeface="Montserrat Medium"/>
              <a:buNone/>
              <a:defRPr sz="3200">
                <a:solidFill>
                  <a:srgbClr val="0070C0"/>
                </a:solidFill>
                <a:latin typeface="Calibri"/>
                <a:cs typeface="Calibri"/>
              </a:defRPr>
            </a:lvl1pPr>
          </a:lstStyle>
          <a:p>
            <a:r>
              <a:rPr lang="fr-FR" dirty="0">
                <a:sym typeface="Montserrat Medium"/>
              </a:rPr>
              <a:t>L’excès de vitesse du contemporain : accélération et disruption</a:t>
            </a:r>
            <a:endParaRPr dirty="0">
              <a:sym typeface="Calibri"/>
            </a:endParaRPr>
          </a:p>
        </p:txBody>
      </p:sp>
      <p:sp>
        <p:nvSpPr>
          <p:cNvPr id="2" name="Flèche : droite 1">
            <a:extLst>
              <a:ext uri="{FF2B5EF4-FFF2-40B4-BE49-F238E27FC236}">
                <a16:creationId xmlns:a16="http://schemas.microsoft.com/office/drawing/2014/main" id="{A61CF83F-BD48-451F-B788-E324E9320FE7}"/>
              </a:ext>
            </a:extLst>
          </p:cNvPr>
          <p:cNvSpPr/>
          <p:nvPr/>
        </p:nvSpPr>
        <p:spPr>
          <a:xfrm>
            <a:off x="645014" y="3792827"/>
            <a:ext cx="668631" cy="824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9E522E6F-08EE-44F8-9FFD-44103ACBBCE8}"/>
              </a:ext>
            </a:extLst>
          </p:cNvPr>
          <p:cNvSpPr>
            <a:spLocks noGrp="1"/>
          </p:cNvSpPr>
          <p:nvPr>
            <p:ph type="dt" sz="half" idx="10"/>
          </p:nvPr>
        </p:nvSpPr>
        <p:spPr/>
        <p:txBody>
          <a:bodyPr/>
          <a:lstStyle/>
          <a:p>
            <a:fld id="{E31BD0AA-C1F3-41DD-BBA2-2CE1C4C7429E}" type="datetime1">
              <a:rPr lang="fr-FR" smtClean="0"/>
              <a:t>16/11/2023</a:t>
            </a:fld>
            <a:endParaRPr lang="fr-FR"/>
          </a:p>
        </p:txBody>
      </p:sp>
    </p:spTree>
    <p:extLst>
      <p:ext uri="{BB962C8B-B14F-4D97-AF65-F5344CB8AC3E}">
        <p14:creationId xmlns:p14="http://schemas.microsoft.com/office/powerpoint/2010/main" val="4207729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AA92CF-6BED-4606-8650-DFFD6CB63D54}"/>
              </a:ext>
            </a:extLst>
          </p:cNvPr>
          <p:cNvSpPr>
            <a:spLocks noGrp="1"/>
          </p:cNvSpPr>
          <p:nvPr>
            <p:ph type="title"/>
          </p:nvPr>
        </p:nvSpPr>
        <p:spPr>
          <a:xfrm>
            <a:off x="838200" y="306593"/>
            <a:ext cx="10515600" cy="1102433"/>
          </a:xfrm>
        </p:spPr>
        <p:txBody>
          <a:bodyPr>
            <a:normAutofit fontScale="90000"/>
          </a:bodyPr>
          <a:lstStyle/>
          <a:p>
            <a:pPr algn="ctr"/>
            <a:r>
              <a:rPr lang="fr-FR" dirty="0"/>
              <a:t>La révolution numérique, au cœur d’un nouveau « système sociotechnique »</a:t>
            </a:r>
            <a:br>
              <a:rPr lang="fr-FR" dirty="0"/>
            </a:br>
            <a:endParaRPr lang="fr-FR" sz="2700" i="1" dirty="0"/>
          </a:p>
        </p:txBody>
      </p:sp>
      <p:sp>
        <p:nvSpPr>
          <p:cNvPr id="3" name="Espace réservé du contenu 2">
            <a:extLst>
              <a:ext uri="{FF2B5EF4-FFF2-40B4-BE49-F238E27FC236}">
                <a16:creationId xmlns:a16="http://schemas.microsoft.com/office/drawing/2014/main" id="{1C7F23C7-3820-49CC-89B3-C620B05839C5}"/>
              </a:ext>
            </a:extLst>
          </p:cNvPr>
          <p:cNvSpPr>
            <a:spLocks noGrp="1"/>
          </p:cNvSpPr>
          <p:nvPr>
            <p:ph idx="1"/>
          </p:nvPr>
        </p:nvSpPr>
        <p:spPr>
          <a:xfrm>
            <a:off x="528918" y="1556826"/>
            <a:ext cx="11229328" cy="4246098"/>
          </a:xfrm>
        </p:spPr>
        <p:txBody>
          <a:bodyPr>
            <a:noAutofit/>
          </a:bodyPr>
          <a:lstStyle/>
          <a:p>
            <a:pPr algn="just">
              <a:lnSpc>
                <a:spcPct val="80000"/>
              </a:lnSpc>
            </a:pPr>
            <a:r>
              <a:rPr lang="fr-FR" dirty="0"/>
              <a:t>La révolution numérique n’est pas seulement d’ordre technologique, puisque « c’est une rupture dans la manière dont nos sociétés produisent, partagent et utilisent les connaissances » (Cardon, 2019, 5).</a:t>
            </a:r>
          </a:p>
          <a:p>
            <a:pPr algn="just">
              <a:lnSpc>
                <a:spcPct val="80000"/>
              </a:lnSpc>
            </a:pPr>
            <a:r>
              <a:rPr lang="fr-FR" dirty="0"/>
              <a:t>Comparaison possible, non pas seulement avec la machine à vapeur et l’électricité, mais avec l’imprimerie. Internet est au cœur d’un « </a:t>
            </a:r>
            <a:r>
              <a:rPr lang="fr-FR" b="1" dirty="0"/>
              <a:t>système sociotechnique </a:t>
            </a:r>
            <a:r>
              <a:rPr lang="fr-FR" dirty="0"/>
              <a:t>» qui pourrait prendre des visages très différents.</a:t>
            </a:r>
          </a:p>
        </p:txBody>
      </p:sp>
      <p:sp>
        <p:nvSpPr>
          <p:cNvPr id="4" name="Espace réservé du pied de page 3">
            <a:extLst>
              <a:ext uri="{FF2B5EF4-FFF2-40B4-BE49-F238E27FC236}">
                <a16:creationId xmlns:a16="http://schemas.microsoft.com/office/drawing/2014/main" id="{AAB53B61-79FC-4D15-9378-B8F0876B5E0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DBA8AFB-F0F2-47EC-812E-E19967574213}"/>
              </a:ext>
            </a:extLst>
          </p:cNvPr>
          <p:cNvSpPr>
            <a:spLocks noGrp="1"/>
          </p:cNvSpPr>
          <p:nvPr>
            <p:ph type="sldNum" sz="quarter" idx="12"/>
          </p:nvPr>
        </p:nvSpPr>
        <p:spPr/>
        <p:txBody>
          <a:bodyPr/>
          <a:lstStyle/>
          <a:p>
            <a:fld id="{E1E82F94-2435-4CE9-9E19-C85AE8AA3B0C}" type="slidenum">
              <a:rPr lang="fr-FR" smtClean="0"/>
              <a:t>15</a:t>
            </a:fld>
            <a:endParaRPr lang="fr-FR"/>
          </a:p>
        </p:txBody>
      </p:sp>
      <p:sp>
        <p:nvSpPr>
          <p:cNvPr id="6" name="Espace réservé de la date 5">
            <a:extLst>
              <a:ext uri="{FF2B5EF4-FFF2-40B4-BE49-F238E27FC236}">
                <a16:creationId xmlns:a16="http://schemas.microsoft.com/office/drawing/2014/main" id="{FDCC87C0-DC09-424E-932A-B6048611FD32}"/>
              </a:ext>
            </a:extLst>
          </p:cNvPr>
          <p:cNvSpPr>
            <a:spLocks noGrp="1"/>
          </p:cNvSpPr>
          <p:nvPr>
            <p:ph type="dt" sz="half" idx="10"/>
          </p:nvPr>
        </p:nvSpPr>
        <p:spPr/>
        <p:txBody>
          <a:bodyPr/>
          <a:lstStyle/>
          <a:p>
            <a:fld id="{C55DA98A-3571-496D-BA31-35BF1B047795}" type="datetime1">
              <a:rPr lang="fr-FR" smtClean="0"/>
              <a:t>16/11/2023</a:t>
            </a:fld>
            <a:endParaRPr lang="fr-FR"/>
          </a:p>
        </p:txBody>
      </p:sp>
    </p:spTree>
    <p:extLst>
      <p:ext uri="{BB962C8B-B14F-4D97-AF65-F5344CB8AC3E}">
        <p14:creationId xmlns:p14="http://schemas.microsoft.com/office/powerpoint/2010/main" val="496302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49"/>
          <p:cNvSpPr txBox="1">
            <a:spLocks noGrp="1"/>
          </p:cNvSpPr>
          <p:nvPr>
            <p:ph type="title"/>
          </p:nvPr>
        </p:nvSpPr>
        <p:spPr>
          <a:xfrm>
            <a:off x="838200" y="158526"/>
            <a:ext cx="10515600" cy="115892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L’excès de vitesse du contemporain technique :</a:t>
            </a:r>
            <a:br>
              <a:rPr lang="fr-FR"/>
            </a:br>
            <a:r>
              <a:rPr lang="fr-FR"/>
              <a:t>accélération et « disruption »</a:t>
            </a:r>
            <a:endParaRPr/>
          </a:p>
        </p:txBody>
      </p:sp>
      <p:sp>
        <p:nvSpPr>
          <p:cNvPr id="1287" name="Google Shape;1287;p149"/>
          <p:cNvSpPr txBox="1">
            <a:spLocks noGrp="1"/>
          </p:cNvSpPr>
          <p:nvPr>
            <p:ph type="body" idx="1"/>
          </p:nvPr>
        </p:nvSpPr>
        <p:spPr>
          <a:xfrm>
            <a:off x="632177" y="1541617"/>
            <a:ext cx="11216791" cy="4814733"/>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dirty="0"/>
              <a:t>Les philosophes et sociologues ont porté un diagnostic sur la situation actuelle et l’incidence des nouvelles technologies, plusieurs termes peuvent être mis en relation, notamment ceux de :</a:t>
            </a:r>
            <a:endParaRPr dirty="0"/>
          </a:p>
          <a:p>
            <a:pPr marL="457200" lvl="1" indent="0" algn="l" rtl="0">
              <a:lnSpc>
                <a:spcPct val="80000"/>
              </a:lnSpc>
              <a:spcBef>
                <a:spcPts val="1000"/>
              </a:spcBef>
              <a:spcAft>
                <a:spcPts val="0"/>
              </a:spcAft>
              <a:buClr>
                <a:schemeClr val="dk1"/>
              </a:buClr>
              <a:buSzPts val="2400"/>
              <a:buNone/>
            </a:pPr>
            <a:r>
              <a:rPr lang="fr-FR" dirty="0"/>
              <a:t>- « Disruption » (Bernard Stiegler)</a:t>
            </a:r>
            <a:endParaRPr dirty="0"/>
          </a:p>
          <a:p>
            <a:pPr marL="457200" lvl="1" indent="0" algn="l" rtl="0">
              <a:lnSpc>
                <a:spcPct val="80000"/>
              </a:lnSpc>
              <a:spcBef>
                <a:spcPts val="1000"/>
              </a:spcBef>
              <a:spcAft>
                <a:spcPts val="0"/>
              </a:spcAft>
              <a:buClr>
                <a:schemeClr val="dk1"/>
              </a:buClr>
              <a:buSzPts val="2400"/>
              <a:buNone/>
            </a:pPr>
            <a:r>
              <a:rPr lang="fr-FR" dirty="0"/>
              <a:t>- « Accélération » (Hartmut Rosa) : la disponibilité technique peut, paradoxalement, créer un sentiment d’angoisse et d’impuissance.</a:t>
            </a:r>
            <a:endParaRPr dirty="0"/>
          </a:p>
          <a:p>
            <a:pPr marL="0" lvl="0" indent="0" algn="l" rtl="0">
              <a:lnSpc>
                <a:spcPct val="80000"/>
              </a:lnSpc>
              <a:spcBef>
                <a:spcPts val="1000"/>
              </a:spcBef>
              <a:spcAft>
                <a:spcPts val="0"/>
              </a:spcAft>
              <a:buClr>
                <a:schemeClr val="dk1"/>
              </a:buClr>
              <a:buSzPts val="2400"/>
              <a:buNone/>
            </a:pPr>
            <a:endParaRPr sz="2400" dirty="0">
              <a:solidFill>
                <a:schemeClr val="accent1"/>
              </a:solidFill>
            </a:endParaRPr>
          </a:p>
          <a:p>
            <a:pPr marL="228600" lvl="0" indent="-76200" algn="l" rtl="0">
              <a:lnSpc>
                <a:spcPct val="80000"/>
              </a:lnSpc>
              <a:spcBef>
                <a:spcPts val="1000"/>
              </a:spcBef>
              <a:spcAft>
                <a:spcPts val="0"/>
              </a:spcAft>
              <a:buClr>
                <a:schemeClr val="dk1"/>
              </a:buClr>
              <a:buSzPts val="2400"/>
              <a:buNone/>
            </a:pPr>
            <a:endParaRPr sz="2400" dirty="0"/>
          </a:p>
        </p:txBody>
      </p:sp>
      <p:sp>
        <p:nvSpPr>
          <p:cNvPr id="1288" name="Google Shape;1288;p1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289" name="Google Shape;1289;p1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150</a:t>
            </a:fld>
            <a:endParaRPr/>
          </a:p>
        </p:txBody>
      </p:sp>
      <p:sp>
        <p:nvSpPr>
          <p:cNvPr id="2" name="Espace réservé de la date 1">
            <a:extLst>
              <a:ext uri="{FF2B5EF4-FFF2-40B4-BE49-F238E27FC236}">
                <a16:creationId xmlns:a16="http://schemas.microsoft.com/office/drawing/2014/main" id="{BD783DCC-C232-4885-9BCB-822A054E4E54}"/>
              </a:ext>
            </a:extLst>
          </p:cNvPr>
          <p:cNvSpPr>
            <a:spLocks noGrp="1"/>
          </p:cNvSpPr>
          <p:nvPr>
            <p:ph type="dt" idx="10"/>
          </p:nvPr>
        </p:nvSpPr>
        <p:spPr/>
        <p:txBody>
          <a:bodyPr/>
          <a:lstStyle/>
          <a:p>
            <a:fld id="{C26CAD9C-E63A-40D7-BA63-7345645B1684}" type="datetime1">
              <a:rPr lang="fr-FR" smtClean="0"/>
              <a:t>16/11/2023</a:t>
            </a:fld>
            <a:endParaRPr lang="fr-FR"/>
          </a:p>
        </p:txBody>
      </p:sp>
    </p:spTree>
    <p:extLst>
      <p:ext uri="{BB962C8B-B14F-4D97-AF65-F5344CB8AC3E}">
        <p14:creationId xmlns:p14="http://schemas.microsoft.com/office/powerpoint/2010/main" val="38605954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7" name="Google Shape;1287;p149"/>
          <p:cNvSpPr txBox="1">
            <a:spLocks noGrp="1"/>
          </p:cNvSpPr>
          <p:nvPr>
            <p:ph type="body" idx="1"/>
          </p:nvPr>
        </p:nvSpPr>
        <p:spPr>
          <a:xfrm>
            <a:off x="632177" y="1541617"/>
            <a:ext cx="11216791" cy="4814733"/>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Clr>
                <a:schemeClr val="dk1"/>
              </a:buClr>
              <a:buSzPts val="2400"/>
              <a:buChar char="•"/>
            </a:pPr>
            <a:r>
              <a:rPr lang="fr-FR" sz="2400" dirty="0"/>
              <a:t>Bien que distinctes, ces notions disent les impacts sociopolitiques des nouvelles technologies, à travers l’idée d’une </a:t>
            </a:r>
            <a:r>
              <a:rPr lang="fr-FR" sz="2400" b="1" dirty="0"/>
              <a:t>accélération technologique qui déstabilise les systèmes sociaux et les temporalités collective et individuelle</a:t>
            </a:r>
            <a:r>
              <a:rPr lang="fr-FR" sz="2400" dirty="0"/>
              <a:t>.</a:t>
            </a:r>
            <a:endParaRPr sz="2400" dirty="0"/>
          </a:p>
          <a:p>
            <a:pPr marL="228600" lvl="0" indent="-228600" algn="l" rtl="0">
              <a:lnSpc>
                <a:spcPct val="80000"/>
              </a:lnSpc>
              <a:spcBef>
                <a:spcPts val="1000"/>
              </a:spcBef>
              <a:spcAft>
                <a:spcPts val="0"/>
              </a:spcAft>
              <a:buClr>
                <a:schemeClr val="dk1"/>
              </a:buClr>
              <a:buSzPts val="2400"/>
              <a:buChar char="•"/>
            </a:pPr>
            <a:r>
              <a:rPr lang="fr-FR" sz="2400" dirty="0"/>
              <a:t>Nous sommes censés avoir plus de temps, grâce à la réduction du temps de travail permise par les gains en productivité, mais nous avons le sentiment d’en manquer. C’est que le temps est devenu une denrée à exploiter économiquement. C’est ce que font les algorithmes prédictifs : </a:t>
            </a:r>
            <a:r>
              <a:rPr lang="fr-FR" sz="2400" i="1" dirty="0">
                <a:solidFill>
                  <a:schemeClr val="accent1"/>
                </a:solidFill>
              </a:rPr>
              <a:t>“Les algorithmes prédictifs sont les machines-outils de la production du temps”</a:t>
            </a:r>
            <a:r>
              <a:rPr lang="fr-FR" sz="2400" dirty="0">
                <a:solidFill>
                  <a:schemeClr val="accent1"/>
                </a:solidFill>
              </a:rPr>
              <a:t> (Bruno Patino, 2019).</a:t>
            </a:r>
            <a:endParaRPr dirty="0"/>
          </a:p>
          <a:p>
            <a:pPr marL="0" lvl="0" indent="0" algn="l" rtl="0">
              <a:lnSpc>
                <a:spcPct val="80000"/>
              </a:lnSpc>
              <a:spcBef>
                <a:spcPts val="1000"/>
              </a:spcBef>
              <a:spcAft>
                <a:spcPts val="0"/>
              </a:spcAft>
              <a:buClr>
                <a:schemeClr val="dk1"/>
              </a:buClr>
              <a:buSzPts val="2400"/>
              <a:buNone/>
            </a:pPr>
            <a:endParaRPr sz="2400" dirty="0">
              <a:solidFill>
                <a:schemeClr val="accent1"/>
              </a:solidFill>
            </a:endParaRPr>
          </a:p>
          <a:p>
            <a:pPr marL="228600" lvl="0" indent="-76200" algn="l" rtl="0">
              <a:lnSpc>
                <a:spcPct val="80000"/>
              </a:lnSpc>
              <a:spcBef>
                <a:spcPts val="1000"/>
              </a:spcBef>
              <a:spcAft>
                <a:spcPts val="0"/>
              </a:spcAft>
              <a:buClr>
                <a:schemeClr val="dk1"/>
              </a:buClr>
              <a:buSzPts val="2400"/>
              <a:buNone/>
            </a:pPr>
            <a:endParaRPr sz="2400" dirty="0"/>
          </a:p>
        </p:txBody>
      </p:sp>
      <p:sp>
        <p:nvSpPr>
          <p:cNvPr id="1288" name="Google Shape;1288;p1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289" name="Google Shape;1289;p1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151</a:t>
            </a:fld>
            <a:endParaRPr/>
          </a:p>
        </p:txBody>
      </p:sp>
      <p:sp>
        <p:nvSpPr>
          <p:cNvPr id="2" name="Espace réservé de la date 1">
            <a:extLst>
              <a:ext uri="{FF2B5EF4-FFF2-40B4-BE49-F238E27FC236}">
                <a16:creationId xmlns:a16="http://schemas.microsoft.com/office/drawing/2014/main" id="{BD783DCC-C232-4885-9BCB-822A054E4E54}"/>
              </a:ext>
            </a:extLst>
          </p:cNvPr>
          <p:cNvSpPr>
            <a:spLocks noGrp="1"/>
          </p:cNvSpPr>
          <p:nvPr>
            <p:ph type="dt" idx="10"/>
          </p:nvPr>
        </p:nvSpPr>
        <p:spPr/>
        <p:txBody>
          <a:bodyPr/>
          <a:lstStyle/>
          <a:p>
            <a:fld id="{C26CAD9C-E63A-40D7-BA63-7345645B1684}" type="datetime1">
              <a:rPr lang="fr-FR" smtClean="0"/>
              <a:t>16/11/2023</a:t>
            </a:fld>
            <a:endParaRPr lang="fr-FR"/>
          </a:p>
        </p:txBody>
      </p:sp>
      <p:sp>
        <p:nvSpPr>
          <p:cNvPr id="4" name="Titre 3">
            <a:extLst>
              <a:ext uri="{FF2B5EF4-FFF2-40B4-BE49-F238E27FC236}">
                <a16:creationId xmlns:a16="http://schemas.microsoft.com/office/drawing/2014/main" id="{922A1F15-AFD3-8D55-1C29-9B4BAC1E89AB}"/>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25036774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L’excès de vitesse du contemporain technique :</a:t>
            </a:r>
            <a:br>
              <a:rPr lang="fr-FR"/>
            </a:br>
            <a:r>
              <a:rPr lang="fr-FR"/>
              <a:t>accélération et « disruption »</a:t>
            </a:r>
            <a:endParaRPr/>
          </a:p>
        </p:txBody>
      </p:sp>
      <p:sp>
        <p:nvSpPr>
          <p:cNvPr id="1295" name="Google Shape;1295;p150"/>
          <p:cNvSpPr txBox="1">
            <a:spLocks noGrp="1"/>
          </p:cNvSpPr>
          <p:nvPr>
            <p:ph type="body" idx="1"/>
          </p:nvPr>
        </p:nvSpPr>
        <p:spPr>
          <a:xfrm>
            <a:off x="653143" y="2054679"/>
            <a:ext cx="11021786" cy="4122284"/>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Aft>
                <a:spcPts val="0"/>
              </a:spcAft>
              <a:buClr>
                <a:schemeClr val="dk1"/>
              </a:buClr>
              <a:buSzPts val="2400"/>
              <a:buChar char="•"/>
            </a:pPr>
            <a:r>
              <a:rPr lang="fr-FR" sz="2400" dirty="0"/>
              <a:t>Face à la mesurabilité généralisée, qui en passe par la quantification et le règne des statistiques, comment valoriser la </a:t>
            </a:r>
            <a:r>
              <a:rPr lang="fr-FR" sz="2400" b="1" dirty="0"/>
              <a:t>singularité individuelle</a:t>
            </a:r>
            <a:r>
              <a:rPr lang="fr-FR" sz="2400" dirty="0"/>
              <a:t>, lui faire une place? C’est à cette question que répond l’œuvre de Bernard Stiegler (décédé en 2020).</a:t>
            </a:r>
          </a:p>
          <a:p>
            <a:pPr marL="228600" lvl="0" indent="-228600" algn="l" rtl="0">
              <a:lnSpc>
                <a:spcPct val="80000"/>
              </a:lnSpc>
              <a:spcAft>
                <a:spcPts val="0"/>
              </a:spcAft>
              <a:buClr>
                <a:schemeClr val="dk1"/>
              </a:buClr>
              <a:buSzPts val="2400"/>
              <a:buChar char="•"/>
            </a:pPr>
            <a:r>
              <a:rPr lang="fr-FR" sz="2400" dirty="0"/>
              <a:t>L’individuation peut intervenir dans des </a:t>
            </a:r>
            <a:r>
              <a:rPr lang="fr-FR" sz="2400" b="1" dirty="0"/>
              <a:t>milieux dits « associés »</a:t>
            </a:r>
            <a:r>
              <a:rPr lang="fr-FR" sz="2400" dirty="0"/>
              <a:t>,</a:t>
            </a:r>
            <a:r>
              <a:rPr lang="fr-FR" sz="2400" b="1" dirty="0"/>
              <a:t> </a:t>
            </a:r>
            <a:r>
              <a:rPr lang="fr-FR" sz="2400" dirty="0"/>
              <a:t>où consommateur et producteur ne sont pas séparés, où le producteur n’est pas « prolétarisé ».</a:t>
            </a:r>
            <a:endParaRPr dirty="0"/>
          </a:p>
          <a:p>
            <a:pPr marL="228600" lvl="0" indent="-228600" algn="l" rtl="0">
              <a:lnSpc>
                <a:spcPct val="80000"/>
              </a:lnSpc>
              <a:spcAft>
                <a:spcPts val="0"/>
              </a:spcAft>
              <a:buClr>
                <a:schemeClr val="dk1"/>
              </a:buClr>
              <a:buSzPts val="2400"/>
              <a:buChar char="•"/>
            </a:pPr>
            <a:r>
              <a:rPr lang="fr-FR" sz="2400" dirty="0"/>
              <a:t>Ce sont tant l’</a:t>
            </a:r>
            <a:r>
              <a:rPr lang="fr-FR" sz="2400" b="1" dirty="0"/>
              <a:t>accélération du changement social </a:t>
            </a:r>
            <a:r>
              <a:rPr lang="fr-FR" sz="2400" dirty="0"/>
              <a:t>que l’</a:t>
            </a:r>
            <a:r>
              <a:rPr lang="fr-FR" sz="2400" b="1" dirty="0"/>
              <a:t>accélération du rythme de vie </a:t>
            </a:r>
            <a:r>
              <a:rPr lang="fr-FR" sz="2400" dirty="0"/>
              <a:t>qui sont corrélés aux </a:t>
            </a:r>
            <a:r>
              <a:rPr lang="fr-FR" sz="2400" b="1" dirty="0"/>
              <a:t>accélérations techniques elles-mêmes</a:t>
            </a:r>
            <a:r>
              <a:rPr lang="fr-FR" sz="2400" dirty="0"/>
              <a:t>.</a:t>
            </a:r>
          </a:p>
          <a:p>
            <a:pPr marL="228600" lvl="0" indent="-228600" algn="l" rtl="0">
              <a:lnSpc>
                <a:spcPct val="80000"/>
              </a:lnSpc>
              <a:spcAft>
                <a:spcPts val="0"/>
              </a:spcAft>
              <a:buClr>
                <a:schemeClr val="dk1"/>
              </a:buClr>
              <a:buSzPts val="2400"/>
              <a:buChar char="•"/>
            </a:pPr>
            <a:r>
              <a:rPr lang="fr-FR" sz="2400" b="1" dirty="0"/>
              <a:t>Ralentissement avec le covid-19</a:t>
            </a:r>
            <a:r>
              <a:rPr lang="fr-FR" sz="2400" dirty="0"/>
              <a:t>, mais quelle leçon en tirer ?</a:t>
            </a:r>
            <a:endParaRPr dirty="0"/>
          </a:p>
        </p:txBody>
      </p:sp>
      <p:sp>
        <p:nvSpPr>
          <p:cNvPr id="1296" name="Google Shape;1296;p1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297" name="Google Shape;1297;p1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152</a:t>
            </a:fld>
            <a:endParaRPr/>
          </a:p>
        </p:txBody>
      </p:sp>
      <p:sp>
        <p:nvSpPr>
          <p:cNvPr id="2" name="Espace réservé de la date 1">
            <a:extLst>
              <a:ext uri="{FF2B5EF4-FFF2-40B4-BE49-F238E27FC236}">
                <a16:creationId xmlns:a16="http://schemas.microsoft.com/office/drawing/2014/main" id="{BA954284-514C-47A1-B5E2-C326AA3AF909}"/>
              </a:ext>
            </a:extLst>
          </p:cNvPr>
          <p:cNvSpPr>
            <a:spLocks noGrp="1"/>
          </p:cNvSpPr>
          <p:nvPr>
            <p:ph type="dt" idx="10"/>
          </p:nvPr>
        </p:nvSpPr>
        <p:spPr/>
        <p:txBody>
          <a:bodyPr/>
          <a:lstStyle/>
          <a:p>
            <a:fld id="{37CFEC11-A2A9-41F7-B321-2A67005B9625}" type="datetime1">
              <a:rPr lang="fr-FR" smtClean="0"/>
              <a:t>16/11/2023</a:t>
            </a:fld>
            <a:endParaRPr lang="fr-F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7D7DC0-29DD-4456-8015-C76B28A1EF2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2A587AE4-7D92-428E-91B7-B4D0BFE202E1}"/>
              </a:ext>
            </a:extLst>
          </p:cNvPr>
          <p:cNvPicPr>
            <a:picLocks noChangeAspect="1"/>
          </p:cNvPicPr>
          <p:nvPr/>
        </p:nvPicPr>
        <p:blipFill>
          <a:blip r:embed="rId4"/>
          <a:stretch>
            <a:fillRect/>
          </a:stretch>
        </p:blipFill>
        <p:spPr>
          <a:xfrm>
            <a:off x="-76138" y="-1"/>
            <a:ext cx="923330" cy="923330"/>
          </a:xfrm>
          <a:prstGeom prst="rect">
            <a:avLst/>
          </a:prstGeom>
          <a:solidFill>
            <a:schemeClr val="tx2"/>
          </a:solidFill>
          <a:ln>
            <a:noFill/>
          </a:ln>
        </p:spPr>
      </p:pic>
      <p:sp>
        <p:nvSpPr>
          <p:cNvPr id="3" name="Espace réservé du texte 2">
            <a:extLst>
              <a:ext uri="{FF2B5EF4-FFF2-40B4-BE49-F238E27FC236}">
                <a16:creationId xmlns:a16="http://schemas.microsoft.com/office/drawing/2014/main" id="{E1D208DE-03BA-458B-AC95-B58F3E562F54}"/>
              </a:ext>
            </a:extLst>
          </p:cNvPr>
          <p:cNvSpPr>
            <a:spLocks noGrp="1"/>
          </p:cNvSpPr>
          <p:nvPr>
            <p:ph type="body" idx="1"/>
          </p:nvPr>
        </p:nvSpPr>
        <p:spPr>
          <a:xfrm>
            <a:off x="838200" y="496711"/>
            <a:ext cx="10515600" cy="5680252"/>
          </a:xfrm>
        </p:spPr>
        <p:txBody>
          <a:bodyPr/>
          <a:lstStyle/>
          <a:p>
            <a:endParaRPr lang="fr-FR" dirty="0"/>
          </a:p>
        </p:txBody>
      </p:sp>
      <p:sp>
        <p:nvSpPr>
          <p:cNvPr id="4" name="Espace réservé du numéro de diapositive 3">
            <a:extLst>
              <a:ext uri="{FF2B5EF4-FFF2-40B4-BE49-F238E27FC236}">
                <a16:creationId xmlns:a16="http://schemas.microsoft.com/office/drawing/2014/main" id="{714FB3FB-E06D-4E52-8893-61804E5D2D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153</a:t>
            </a:fld>
            <a:endParaRPr lang="fr-FR"/>
          </a:p>
        </p:txBody>
      </p:sp>
      <p:pic>
        <p:nvPicPr>
          <p:cNvPr id="5" name="Où en est l’humain face au numérique ">
            <a:hlinkClick r:id="" action="ppaction://media"/>
            <a:extLst>
              <a:ext uri="{FF2B5EF4-FFF2-40B4-BE49-F238E27FC236}">
                <a16:creationId xmlns:a16="http://schemas.microsoft.com/office/drawing/2014/main" id="{ECE14147-FEA3-48A3-B091-42F99B35E4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8820" y="292893"/>
            <a:ext cx="10620023" cy="5973763"/>
          </a:xfrm>
          <a:prstGeom prst="rect">
            <a:avLst/>
          </a:prstGeom>
        </p:spPr>
      </p:pic>
      <p:sp>
        <p:nvSpPr>
          <p:cNvPr id="2" name="Espace réservé de la date 1">
            <a:extLst>
              <a:ext uri="{FF2B5EF4-FFF2-40B4-BE49-F238E27FC236}">
                <a16:creationId xmlns:a16="http://schemas.microsoft.com/office/drawing/2014/main" id="{1368FF7D-EEAE-47B7-B097-43B71CC843B5}"/>
              </a:ext>
            </a:extLst>
          </p:cNvPr>
          <p:cNvSpPr>
            <a:spLocks noGrp="1"/>
          </p:cNvSpPr>
          <p:nvPr>
            <p:ph type="dt" idx="10"/>
          </p:nvPr>
        </p:nvSpPr>
        <p:spPr/>
        <p:txBody>
          <a:bodyPr/>
          <a:lstStyle/>
          <a:p>
            <a:fld id="{E385A3B0-0A53-40BE-A6CE-720FC1497199}" type="datetime1">
              <a:rPr lang="fr-FR" smtClean="0"/>
              <a:t>16/11/2023</a:t>
            </a:fld>
            <a:endParaRPr lang="fr-FR"/>
          </a:p>
        </p:txBody>
      </p:sp>
      <p:sp>
        <p:nvSpPr>
          <p:cNvPr id="6" name="Espace réservé du pied de page 5">
            <a:extLst>
              <a:ext uri="{FF2B5EF4-FFF2-40B4-BE49-F238E27FC236}">
                <a16:creationId xmlns:a16="http://schemas.microsoft.com/office/drawing/2014/main" id="{F121CDD0-2892-419C-9AA6-CAC4810C8D8C}"/>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403630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3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3939">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BE88161-E7A4-43DF-83CF-8C62011BB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154</a:t>
            </a:fld>
            <a:endParaRPr lang="fr-FR"/>
          </a:p>
        </p:txBody>
      </p:sp>
      <p:sp>
        <p:nvSpPr>
          <p:cNvPr id="6" name="ZoneTexte 5">
            <a:extLst>
              <a:ext uri="{FF2B5EF4-FFF2-40B4-BE49-F238E27FC236}">
                <a16:creationId xmlns:a16="http://schemas.microsoft.com/office/drawing/2014/main" id="{886C7551-BE91-44CC-9E36-BCCB86D71E5B}"/>
              </a:ext>
            </a:extLst>
          </p:cNvPr>
          <p:cNvSpPr txBox="1"/>
          <p:nvPr/>
        </p:nvSpPr>
        <p:spPr>
          <a:xfrm>
            <a:off x="558800" y="1109124"/>
            <a:ext cx="11074400" cy="4365682"/>
          </a:xfrm>
          <a:prstGeom prst="rect">
            <a:avLst/>
          </a:prstGeom>
          <a:solidFill>
            <a:schemeClr val="accent1">
              <a:lumMod val="20000"/>
              <a:lumOff val="80000"/>
            </a:schemeClr>
          </a:solidFill>
        </p:spPr>
        <p:txBody>
          <a:bodyPr wrap="square">
            <a:spAutoFit/>
          </a:bodyPr>
          <a:lstStyle/>
          <a:p>
            <a:pPr marL="449580" algn="just">
              <a:lnSpc>
                <a:spcPct val="80000"/>
              </a:lnSpc>
              <a:spcAft>
                <a:spcPts val="1000"/>
              </a:spcAft>
            </a:pP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Qu’en est-il du big data, de l’intelligence artificielle, produit de cette disruption. N’est-ce pas porteur de progrès ? [question du journaliste]</a:t>
            </a:r>
          </a:p>
          <a:p>
            <a:pPr marL="449580" algn="just">
              <a:lnSpc>
                <a:spcPct val="80000"/>
              </a:lnSpc>
              <a:spcAft>
                <a:spcPts val="1000"/>
              </a:spcAft>
            </a:pP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[Réponse de Bernard Stiegler] Oui, mais à certaines conditions. Google a été le premier à exploiter les big data. Les big data sont des </a:t>
            </a:r>
            <a:r>
              <a:rPr lang="fr-FR" sz="2800" i="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patterns</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extraits par des technologies dites de calcul intensif sur les milliards de données que produisent en permanence les presque trois milliards de Terriens équipés de smartphones et autres appareils connectés. Google extrait ainsi de nos productions linguistiques des résultats en vue de fournir des réponses à nos requêtes ou de traduire les messages que nous recevons par des calculs de </a:t>
            </a:r>
            <a:r>
              <a:rPr lang="fr-FR"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moyennes à l’échelle planétaire à partir des probabilités</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et plus particulièrement de ce que l’on appelle des chaînes de Markov. »</a:t>
            </a:r>
          </a:p>
        </p:txBody>
      </p:sp>
      <p:sp>
        <p:nvSpPr>
          <p:cNvPr id="2" name="Espace réservé de la date 1">
            <a:extLst>
              <a:ext uri="{FF2B5EF4-FFF2-40B4-BE49-F238E27FC236}">
                <a16:creationId xmlns:a16="http://schemas.microsoft.com/office/drawing/2014/main" id="{83F114D0-6342-4D45-BE0B-90FD796980B6}"/>
              </a:ext>
            </a:extLst>
          </p:cNvPr>
          <p:cNvSpPr>
            <a:spLocks noGrp="1"/>
          </p:cNvSpPr>
          <p:nvPr>
            <p:ph type="dt" idx="10"/>
          </p:nvPr>
        </p:nvSpPr>
        <p:spPr/>
        <p:txBody>
          <a:bodyPr/>
          <a:lstStyle/>
          <a:p>
            <a:fld id="{4B8BB126-4A79-4753-A6CA-D26B8A5CD3EF}" type="datetime1">
              <a:rPr lang="fr-FR" smtClean="0"/>
              <a:t>16/11/2023</a:t>
            </a:fld>
            <a:endParaRPr lang="fr-FR"/>
          </a:p>
        </p:txBody>
      </p:sp>
      <p:sp>
        <p:nvSpPr>
          <p:cNvPr id="3" name="Espace réservé du pied de page 2">
            <a:extLst>
              <a:ext uri="{FF2B5EF4-FFF2-40B4-BE49-F238E27FC236}">
                <a16:creationId xmlns:a16="http://schemas.microsoft.com/office/drawing/2014/main" id="{8F984798-B40B-47E5-AF52-8C825B36B8E8}"/>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8482115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BE88161-E7A4-43DF-83CF-8C62011BB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155</a:t>
            </a:fld>
            <a:endParaRPr lang="fr-FR"/>
          </a:p>
        </p:txBody>
      </p:sp>
      <p:sp>
        <p:nvSpPr>
          <p:cNvPr id="6" name="ZoneTexte 5">
            <a:extLst>
              <a:ext uri="{FF2B5EF4-FFF2-40B4-BE49-F238E27FC236}">
                <a16:creationId xmlns:a16="http://schemas.microsoft.com/office/drawing/2014/main" id="{886C7551-BE91-44CC-9E36-BCCB86D71E5B}"/>
              </a:ext>
            </a:extLst>
          </p:cNvPr>
          <p:cNvSpPr txBox="1"/>
          <p:nvPr/>
        </p:nvSpPr>
        <p:spPr>
          <a:xfrm>
            <a:off x="615244" y="634992"/>
            <a:ext cx="10961511" cy="5271571"/>
          </a:xfrm>
          <a:prstGeom prst="rect">
            <a:avLst/>
          </a:prstGeom>
          <a:solidFill>
            <a:schemeClr val="accent1">
              <a:lumMod val="20000"/>
              <a:lumOff val="80000"/>
            </a:schemeClr>
          </a:solidFill>
        </p:spPr>
        <p:txBody>
          <a:bodyPr wrap="square">
            <a:spAutoFit/>
          </a:bodyPr>
          <a:lstStyle/>
          <a:p>
            <a:pPr marL="449580" algn="just">
              <a:lnSpc>
                <a:spcPct val="80000"/>
              </a:lnSpc>
              <a:spcAft>
                <a:spcPts val="1000"/>
              </a:spcAft>
            </a:pP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Le problème, comme l’a souligné Frédéric Kaplan, directeur du Digital </a:t>
            </a:r>
            <a:r>
              <a:rPr lang="fr-FR" sz="2800"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Humanities</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fr-FR" sz="2800"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Lab</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à l’EPFL, est que ces modèles tendent à dysorthographier les internautes tout en </a:t>
            </a:r>
            <a:r>
              <a:rPr lang="fr-FR"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renforçant les comportements linguistiques moyens</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Or on sait depuis de Saussure – un Genevois – que </a:t>
            </a:r>
            <a:r>
              <a:rPr lang="fr-FR"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les langues évoluent et s’enrichissent à partir des exceptions</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qui sont des écarts par rapport à la norme moyenne. Avec l’automatisation, on désapprend à écrire, à conduire, à se souvenir des numéros de téléphone, à éduquer ses enfants, à enterrer ses parents et même à se soigner. </a:t>
            </a:r>
            <a:r>
              <a:rPr lang="fr-FR"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La disruption généralise le désapprentissage et détruit les savoirs vivants : la machine a transformé le savoir en information, et celle-ci tend vers l’entropie, c’est-à-dire vers l’élimination de la diversité</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Or tout comme la vie suppose la biodiversité, la pensée suppose ce que l’on peut appeler une </a:t>
            </a:r>
            <a:r>
              <a:rPr lang="fr-FR" sz="2800"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noo</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-diversité. C’est précisément ce que le world </a:t>
            </a:r>
            <a:r>
              <a:rPr lang="fr-FR" sz="2800"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wide</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web avait pour fonction d’intensifier. »</a:t>
            </a:r>
          </a:p>
        </p:txBody>
      </p:sp>
      <p:sp>
        <p:nvSpPr>
          <p:cNvPr id="2" name="Espace réservé de la date 1">
            <a:extLst>
              <a:ext uri="{FF2B5EF4-FFF2-40B4-BE49-F238E27FC236}">
                <a16:creationId xmlns:a16="http://schemas.microsoft.com/office/drawing/2014/main" id="{4BD84610-171C-4D5B-88F3-EB30488169D2}"/>
              </a:ext>
            </a:extLst>
          </p:cNvPr>
          <p:cNvSpPr>
            <a:spLocks noGrp="1"/>
          </p:cNvSpPr>
          <p:nvPr>
            <p:ph type="dt" idx="10"/>
          </p:nvPr>
        </p:nvSpPr>
        <p:spPr/>
        <p:txBody>
          <a:bodyPr/>
          <a:lstStyle/>
          <a:p>
            <a:fld id="{C3077E8C-8904-40F0-9919-5E137C5B12CC}" type="datetime1">
              <a:rPr lang="fr-FR" smtClean="0"/>
              <a:t>16/11/2023</a:t>
            </a:fld>
            <a:endParaRPr lang="fr-FR"/>
          </a:p>
        </p:txBody>
      </p:sp>
      <p:sp>
        <p:nvSpPr>
          <p:cNvPr id="3" name="Espace réservé du pied de page 2">
            <a:extLst>
              <a:ext uri="{FF2B5EF4-FFF2-40B4-BE49-F238E27FC236}">
                <a16:creationId xmlns:a16="http://schemas.microsoft.com/office/drawing/2014/main" id="{3DEE2917-C41E-4F7D-AB2A-E1B3696B5921}"/>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42471865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BE88161-E7A4-43DF-83CF-8C62011BB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156</a:t>
            </a:fld>
            <a:endParaRPr lang="fr-FR"/>
          </a:p>
        </p:txBody>
      </p:sp>
      <p:sp>
        <p:nvSpPr>
          <p:cNvPr id="6" name="ZoneTexte 5">
            <a:extLst>
              <a:ext uri="{FF2B5EF4-FFF2-40B4-BE49-F238E27FC236}">
                <a16:creationId xmlns:a16="http://schemas.microsoft.com/office/drawing/2014/main" id="{886C7551-BE91-44CC-9E36-BCCB86D71E5B}"/>
              </a:ext>
            </a:extLst>
          </p:cNvPr>
          <p:cNvSpPr txBox="1"/>
          <p:nvPr/>
        </p:nvSpPr>
        <p:spPr>
          <a:xfrm>
            <a:off x="726603" y="852474"/>
            <a:ext cx="10738794" cy="3548023"/>
          </a:xfrm>
          <a:prstGeom prst="rect">
            <a:avLst/>
          </a:prstGeom>
          <a:solidFill>
            <a:schemeClr val="accent1">
              <a:lumMod val="20000"/>
              <a:lumOff val="80000"/>
            </a:schemeClr>
          </a:solidFill>
        </p:spPr>
        <p:txBody>
          <a:bodyPr wrap="square">
            <a:spAutoFit/>
          </a:bodyPr>
          <a:lstStyle>
            <a:defPPr marR="0" lvl="0" algn="l" rtl="0">
              <a:lnSpc>
                <a:spcPct val="100000"/>
              </a:lnSpc>
              <a:spcBef>
                <a:spcPts val="0"/>
              </a:spcBef>
              <a:spcAft>
                <a:spcPts val="0"/>
              </a:spcAft>
            </a:defPPr>
            <a:lvl1pPr marL="449580" algn="just">
              <a:lnSpc>
                <a:spcPct val="80000"/>
              </a:lnSpc>
              <a:spcAft>
                <a:spcPts val="1000"/>
              </a:spcAft>
              <a:defRPr sz="2400">
                <a:solidFill>
                  <a:srgbClr val="0070C0"/>
                </a:solidFill>
                <a:effectLst/>
                <a:latin typeface="Times New Roman" panose="02020603050405020304" pitchFamily="18" charset="0"/>
                <a:ea typeface="Times New Roman" panose="02020603050405020304" pitchFamily="18" charset="0"/>
              </a:defRPr>
            </a:lvl1pPr>
          </a:lstStyle>
          <a:p>
            <a:r>
              <a:rPr lang="fr-FR" sz="2800" dirty="0">
                <a:latin typeface="Calibri" panose="020F0502020204030204" pitchFamily="34" charset="0"/>
                <a:cs typeface="Calibri" panose="020F0502020204030204" pitchFamily="34" charset="0"/>
              </a:rPr>
              <a:t>« Emmanuel Kant, dans </a:t>
            </a:r>
            <a:r>
              <a:rPr lang="fr-FR" sz="2800" i="1" dirty="0">
                <a:latin typeface="Calibri" panose="020F0502020204030204" pitchFamily="34" charset="0"/>
                <a:cs typeface="Calibri" panose="020F0502020204030204" pitchFamily="34" charset="0"/>
              </a:rPr>
              <a:t>la Critique de la raison pure</a:t>
            </a:r>
            <a:r>
              <a:rPr lang="fr-FR" sz="2800" dirty="0">
                <a:latin typeface="Calibri" panose="020F0502020204030204" pitchFamily="34" charset="0"/>
                <a:cs typeface="Calibri" panose="020F0502020204030204" pitchFamily="34" charset="0"/>
              </a:rPr>
              <a:t>, a montré à la fin du XVIIIe siècle que la pensée est constituée par des facultés qui sont l’intuition, </a:t>
            </a:r>
            <a:r>
              <a:rPr lang="fr-FR" sz="2800" b="1" dirty="0">
                <a:latin typeface="Calibri" panose="020F0502020204030204" pitchFamily="34" charset="0"/>
                <a:cs typeface="Calibri" panose="020F0502020204030204" pitchFamily="34" charset="0"/>
              </a:rPr>
              <a:t>l’entendement, l’imagination et la raison. L’entendement est la faculté analytique. Elle peut être automatisée. C’est ce que font les big data. Mais l’entendement tout seul, selon Kant, n’est pas capable de prendre la moindre décision, si ce n’est de répéter et de renforcer ce qui est déjà là. Il est incapable de créativité. </a:t>
            </a:r>
            <a:r>
              <a:rPr lang="fr-FR" sz="2800" dirty="0">
                <a:latin typeface="Calibri" panose="020F0502020204030204" pitchFamily="34" charset="0"/>
                <a:cs typeface="Calibri" panose="020F0502020204030204" pitchFamily="34" charset="0"/>
              </a:rPr>
              <a:t>C’est une condition de l’intelligence, mais elle ne suffit pas. L’intelligence est analytique et synthétique. Une synthèse est une décision dans une situation réelle où il faut trancher au-delà du réel. </a:t>
            </a:r>
          </a:p>
        </p:txBody>
      </p:sp>
      <p:sp>
        <p:nvSpPr>
          <p:cNvPr id="2" name="Espace réservé de la date 1">
            <a:extLst>
              <a:ext uri="{FF2B5EF4-FFF2-40B4-BE49-F238E27FC236}">
                <a16:creationId xmlns:a16="http://schemas.microsoft.com/office/drawing/2014/main" id="{A71D06DD-FE5D-42E8-95F3-DD8770387A5B}"/>
              </a:ext>
            </a:extLst>
          </p:cNvPr>
          <p:cNvSpPr>
            <a:spLocks noGrp="1"/>
          </p:cNvSpPr>
          <p:nvPr>
            <p:ph type="dt" idx="10"/>
          </p:nvPr>
        </p:nvSpPr>
        <p:spPr/>
        <p:txBody>
          <a:bodyPr/>
          <a:lstStyle/>
          <a:p>
            <a:fld id="{38389BBC-1E45-44C2-A0B8-59DDDE32E9BF}" type="datetime1">
              <a:rPr lang="fr-FR" smtClean="0"/>
              <a:t>16/11/2023</a:t>
            </a:fld>
            <a:endParaRPr lang="fr-FR"/>
          </a:p>
        </p:txBody>
      </p:sp>
      <p:sp>
        <p:nvSpPr>
          <p:cNvPr id="3" name="Espace réservé du pied de page 2">
            <a:extLst>
              <a:ext uri="{FF2B5EF4-FFF2-40B4-BE49-F238E27FC236}">
                <a16:creationId xmlns:a16="http://schemas.microsoft.com/office/drawing/2014/main" id="{8B792CBF-30AF-4CD0-AA6A-C0213EC9902B}"/>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9502099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BE88161-E7A4-43DF-83CF-8C62011BB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157</a:t>
            </a:fld>
            <a:endParaRPr lang="fr-FR"/>
          </a:p>
        </p:txBody>
      </p:sp>
      <p:sp>
        <p:nvSpPr>
          <p:cNvPr id="6" name="ZoneTexte 5">
            <a:extLst>
              <a:ext uri="{FF2B5EF4-FFF2-40B4-BE49-F238E27FC236}">
                <a16:creationId xmlns:a16="http://schemas.microsoft.com/office/drawing/2014/main" id="{886C7551-BE91-44CC-9E36-BCCB86D71E5B}"/>
              </a:ext>
            </a:extLst>
          </p:cNvPr>
          <p:cNvSpPr txBox="1"/>
          <p:nvPr/>
        </p:nvSpPr>
        <p:spPr>
          <a:xfrm>
            <a:off x="651933" y="570251"/>
            <a:ext cx="10701867" cy="3676263"/>
          </a:xfrm>
          <a:prstGeom prst="rect">
            <a:avLst/>
          </a:prstGeom>
          <a:solidFill>
            <a:schemeClr val="accent1">
              <a:lumMod val="20000"/>
              <a:lumOff val="80000"/>
            </a:schemeClr>
          </a:solidFill>
        </p:spPr>
        <p:txBody>
          <a:bodyPr wrap="square">
            <a:spAutoFit/>
          </a:bodyPr>
          <a:lstStyle>
            <a:defPPr marR="0" lvl="0" algn="l" rtl="0">
              <a:lnSpc>
                <a:spcPct val="100000"/>
              </a:lnSpc>
              <a:spcBef>
                <a:spcPts val="0"/>
              </a:spcBef>
              <a:spcAft>
                <a:spcPts val="0"/>
              </a:spcAft>
            </a:defPPr>
            <a:lvl1pPr marL="449580" algn="just">
              <a:lnSpc>
                <a:spcPct val="80000"/>
              </a:lnSpc>
              <a:spcAft>
                <a:spcPts val="1000"/>
              </a:spcAft>
              <a:defRPr sz="2400">
                <a:solidFill>
                  <a:srgbClr val="0070C0"/>
                </a:solidFill>
                <a:effectLst/>
                <a:latin typeface="Times New Roman" panose="02020603050405020304" pitchFamily="18" charset="0"/>
                <a:ea typeface="Times New Roman" panose="02020603050405020304" pitchFamily="18" charset="0"/>
              </a:defRPr>
            </a:lvl1pPr>
          </a:lstStyle>
          <a:p>
            <a:r>
              <a:rPr lang="fr-FR" sz="2800" dirty="0">
                <a:latin typeface="Calibri" panose="020F0502020204030204" pitchFamily="34" charset="0"/>
                <a:cs typeface="Calibri" panose="020F0502020204030204" pitchFamily="34" charset="0"/>
              </a:rPr>
              <a:t>Une telle décision suppose ce que Kant appelle les idées de la raison. Aujourd’hui, l’intelligence artificielle, le big data, le </a:t>
            </a:r>
            <a:r>
              <a:rPr lang="fr-FR" sz="2800" i="1" dirty="0" err="1">
                <a:latin typeface="Calibri" panose="020F0502020204030204" pitchFamily="34" charset="0"/>
                <a:cs typeface="Calibri" panose="020F0502020204030204" pitchFamily="34" charset="0"/>
              </a:rPr>
              <a:t>deep</a:t>
            </a:r>
            <a:r>
              <a:rPr lang="fr-FR" sz="2800" i="1" dirty="0">
                <a:latin typeface="Calibri" panose="020F0502020204030204" pitchFamily="34" charset="0"/>
                <a:cs typeface="Calibri" panose="020F0502020204030204" pitchFamily="34" charset="0"/>
              </a:rPr>
              <a:t> </a:t>
            </a:r>
            <a:r>
              <a:rPr lang="fr-FR" sz="2800" i="1" dirty="0" err="1">
                <a:latin typeface="Calibri" panose="020F0502020204030204" pitchFamily="34" charset="0"/>
                <a:cs typeface="Calibri" panose="020F0502020204030204" pitchFamily="34" charset="0"/>
              </a:rPr>
              <a:t>learning</a:t>
            </a:r>
            <a:r>
              <a:rPr lang="fr-FR" sz="2800" i="1" dirty="0">
                <a:latin typeface="Calibri" panose="020F0502020204030204" pitchFamily="34" charset="0"/>
                <a:cs typeface="Calibri" panose="020F0502020204030204" pitchFamily="34" charset="0"/>
              </a:rPr>
              <a:t> </a:t>
            </a:r>
            <a:r>
              <a:rPr lang="fr-FR" sz="2800" dirty="0">
                <a:latin typeface="Calibri" panose="020F0502020204030204" pitchFamily="34" charset="0"/>
                <a:cs typeface="Calibri" panose="020F0502020204030204" pitchFamily="34" charset="0"/>
              </a:rPr>
              <a:t>sont purement analytiques et computationnels. Or la pensée ne peut pas être computationnelle, c’est justement ce qui va au-delà du calcul, et qui permet</a:t>
            </a:r>
            <a:r>
              <a:rPr lang="fr-FR" sz="2800" b="1" dirty="0">
                <a:latin typeface="Calibri" panose="020F0502020204030204" pitchFamily="34" charset="0"/>
                <a:cs typeface="Calibri" panose="020F0502020204030204" pitchFamily="34" charset="0"/>
              </a:rPr>
              <a:t> des bifurcations qui constituent l’émergence dans le devenir entropique d’une réalité néguentropique, comme disait Schrödinger pour analyser ce en quoi consiste la vie </a:t>
            </a:r>
            <a:r>
              <a:rPr lang="fr-FR" sz="2800" dirty="0">
                <a:latin typeface="Calibri" panose="020F0502020204030204" pitchFamily="34" charset="0"/>
                <a:cs typeface="Calibri" panose="020F0502020204030204" pitchFamily="34" charset="0"/>
              </a:rPr>
              <a:t>».</a:t>
            </a:r>
          </a:p>
          <a:p>
            <a:r>
              <a:rPr lang="fr-FR" sz="2800" dirty="0">
                <a:latin typeface="Calibri" panose="020F0502020204030204" pitchFamily="34" charset="0"/>
                <a:cs typeface="Calibri" panose="020F0502020204030204" pitchFamily="34" charset="0"/>
              </a:rPr>
              <a:t>(Bernard Stiegler : Toute technologie est porteuse du pire autant que du meilleur </a:t>
            </a:r>
            <a:r>
              <a:rPr lang="fr-FR" sz="2800" dirty="0">
                <a:latin typeface="Calibri" panose="020F0502020204030204" pitchFamily="34" charset="0"/>
                <a:cs typeface="Calibri" panose="020F0502020204030204" pitchFamily="34" charset="0"/>
                <a:hlinkClick r:id="rId2"/>
              </a:rPr>
              <a:t>https://www.letemps.ch/opinions/bernard-stiegler-toute-technologie-porteuse-pire-autant-meilleur</a:t>
            </a:r>
            <a:r>
              <a:rPr lang="fr-FR" sz="2800" dirty="0">
                <a:latin typeface="Calibri" panose="020F0502020204030204" pitchFamily="34" charset="0"/>
                <a:cs typeface="Calibri" panose="020F0502020204030204" pitchFamily="34" charset="0"/>
              </a:rPr>
              <a:t>) </a:t>
            </a:r>
          </a:p>
        </p:txBody>
      </p:sp>
      <p:sp>
        <p:nvSpPr>
          <p:cNvPr id="2" name="Espace réservé de la date 1">
            <a:extLst>
              <a:ext uri="{FF2B5EF4-FFF2-40B4-BE49-F238E27FC236}">
                <a16:creationId xmlns:a16="http://schemas.microsoft.com/office/drawing/2014/main" id="{239AD5E8-6C2D-4972-8856-C73A621CDD88}"/>
              </a:ext>
            </a:extLst>
          </p:cNvPr>
          <p:cNvSpPr>
            <a:spLocks noGrp="1"/>
          </p:cNvSpPr>
          <p:nvPr>
            <p:ph type="dt" idx="10"/>
          </p:nvPr>
        </p:nvSpPr>
        <p:spPr/>
        <p:txBody>
          <a:bodyPr/>
          <a:lstStyle/>
          <a:p>
            <a:fld id="{353F4431-A1B2-4C31-AC9E-5770BB53F4E5}" type="datetime1">
              <a:rPr lang="fr-FR" smtClean="0"/>
              <a:t>16/11/2023</a:t>
            </a:fld>
            <a:endParaRPr lang="fr-FR"/>
          </a:p>
        </p:txBody>
      </p:sp>
      <p:sp>
        <p:nvSpPr>
          <p:cNvPr id="3" name="Espace réservé du pied de page 2">
            <a:extLst>
              <a:ext uri="{FF2B5EF4-FFF2-40B4-BE49-F238E27FC236}">
                <a16:creationId xmlns:a16="http://schemas.microsoft.com/office/drawing/2014/main" id="{48D2743C-876B-4772-937A-622CD1109893}"/>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7391086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5541DE7-F8BD-EF48-8EC2-66339B81CACA}"/>
              </a:ext>
            </a:extLst>
          </p:cNvPr>
          <p:cNvSpPr>
            <a:spLocks noGrp="1"/>
          </p:cNvSpPr>
          <p:nvPr>
            <p:ph idx="1"/>
          </p:nvPr>
        </p:nvSpPr>
        <p:spPr>
          <a:xfrm>
            <a:off x="682868" y="466972"/>
            <a:ext cx="10826263" cy="5889377"/>
          </a:xfrm>
        </p:spPr>
        <p:txBody>
          <a:bodyPr>
            <a:noAutofit/>
          </a:bodyPr>
          <a:lstStyle/>
          <a:p>
            <a:pPr>
              <a:lnSpc>
                <a:spcPct val="80000"/>
              </a:lnSpc>
            </a:pPr>
            <a:r>
              <a:rPr lang="fr-FR" dirty="0"/>
              <a:t>Equilibre à trouver entre la </a:t>
            </a:r>
            <a:r>
              <a:rPr lang="fr-FR" b="1" dirty="0"/>
              <a:t>technophobie</a:t>
            </a:r>
            <a:r>
              <a:rPr lang="fr-FR" dirty="0"/>
              <a:t> et le « </a:t>
            </a:r>
            <a:r>
              <a:rPr lang="fr-FR" b="1" dirty="0" err="1"/>
              <a:t>solutionnisme</a:t>
            </a:r>
            <a:r>
              <a:rPr lang="fr-FR" b="1" dirty="0"/>
              <a:t> technologique </a:t>
            </a:r>
            <a:r>
              <a:rPr lang="fr-FR" dirty="0"/>
              <a:t>», c’est-à-dire la croyance aveugle en la capacité de la technologie à régler tous les problèmes.</a:t>
            </a:r>
          </a:p>
          <a:p>
            <a:pPr>
              <a:lnSpc>
                <a:spcPct val="80000"/>
              </a:lnSpc>
            </a:pPr>
            <a:r>
              <a:rPr lang="fr-FR" dirty="0"/>
              <a:t>Enjeux démocratiques et législatifs :</a:t>
            </a:r>
          </a:p>
          <a:p>
            <a:pPr lvl="1">
              <a:lnSpc>
                <a:spcPct val="80000"/>
              </a:lnSpc>
            </a:pPr>
            <a:r>
              <a:rPr lang="fr-FR" dirty="0"/>
              <a:t>information technologique suffisante des parlementaires pour légiférer correctement ;</a:t>
            </a:r>
          </a:p>
          <a:p>
            <a:pPr lvl="1">
              <a:lnSpc>
                <a:spcPct val="80000"/>
              </a:lnSpc>
            </a:pPr>
            <a:r>
              <a:rPr lang="fr-FR" dirty="0"/>
              <a:t>débats dans l’espace public, et importance de la bonne information des citoyens (rôle des ingénieurs) ;</a:t>
            </a:r>
          </a:p>
          <a:p>
            <a:pPr lvl="1">
              <a:lnSpc>
                <a:spcPct val="80000"/>
              </a:lnSpc>
            </a:pPr>
            <a:r>
              <a:rPr lang="fr-FR" dirty="0"/>
              <a:t>réguler le poids des lobbys et des déséquilibres induits, du fait de la puissance financière de certains acteurs, etc.</a:t>
            </a:r>
          </a:p>
          <a:p>
            <a:pPr>
              <a:lnSpc>
                <a:spcPct val="80000"/>
              </a:lnSpc>
            </a:pPr>
            <a:r>
              <a:rPr lang="fr-FR" dirty="0"/>
              <a:t>Difficultés liées à la vitesse des évolutions technologiques et à la complexité croissante des algorithmes, notamment « implicites », avec </a:t>
            </a:r>
            <a:r>
              <a:rPr lang="fr-FR" b="1" dirty="0"/>
              <a:t>risque de déstabilisation des systèmes sociaux</a:t>
            </a:r>
            <a:r>
              <a:rPr lang="fr-FR" dirty="0"/>
              <a:t>.</a:t>
            </a:r>
          </a:p>
          <a:p>
            <a:pPr>
              <a:lnSpc>
                <a:spcPct val="80000"/>
              </a:lnSpc>
            </a:pPr>
            <a:r>
              <a:rPr lang="fr-FR" dirty="0"/>
              <a:t>Importance d’une mise en place d’une « </a:t>
            </a:r>
            <a:r>
              <a:rPr lang="fr-FR" b="1" dirty="0"/>
              <a:t>gouvernance algorithmique </a:t>
            </a:r>
            <a:r>
              <a:rPr lang="fr-FR" dirty="0"/>
              <a:t>». Ne pas accuser les algorithmes eux-mêmes, mais leur usage.</a:t>
            </a:r>
          </a:p>
        </p:txBody>
      </p:sp>
      <p:sp>
        <p:nvSpPr>
          <p:cNvPr id="5" name="Espace réservé du numéro de diapositive 4">
            <a:extLst>
              <a:ext uri="{FF2B5EF4-FFF2-40B4-BE49-F238E27FC236}">
                <a16:creationId xmlns:a16="http://schemas.microsoft.com/office/drawing/2014/main" id="{B3BEC886-4086-3544-A244-1D3A089F0A97}"/>
              </a:ext>
            </a:extLst>
          </p:cNvPr>
          <p:cNvSpPr>
            <a:spLocks noGrp="1"/>
          </p:cNvSpPr>
          <p:nvPr>
            <p:ph type="sldNum" sz="quarter" idx="12"/>
          </p:nvPr>
        </p:nvSpPr>
        <p:spPr/>
        <p:txBody>
          <a:bodyPr/>
          <a:lstStyle/>
          <a:p>
            <a:fld id="{788DAB52-6294-4F97-81DD-ABD852645FBC}" type="slidenum">
              <a:rPr lang="fr-FR" smtClean="0"/>
              <a:t>158</a:t>
            </a:fld>
            <a:endParaRPr lang="fr-FR"/>
          </a:p>
        </p:txBody>
      </p:sp>
      <p:sp>
        <p:nvSpPr>
          <p:cNvPr id="4" name="Espace réservé de la date 3">
            <a:extLst>
              <a:ext uri="{FF2B5EF4-FFF2-40B4-BE49-F238E27FC236}">
                <a16:creationId xmlns:a16="http://schemas.microsoft.com/office/drawing/2014/main" id="{0315523C-D238-48F0-BD2D-D5D4F85E262F}"/>
              </a:ext>
            </a:extLst>
          </p:cNvPr>
          <p:cNvSpPr>
            <a:spLocks noGrp="1"/>
          </p:cNvSpPr>
          <p:nvPr>
            <p:ph type="dt" sz="half" idx="10"/>
          </p:nvPr>
        </p:nvSpPr>
        <p:spPr/>
        <p:txBody>
          <a:bodyPr/>
          <a:lstStyle/>
          <a:p>
            <a:fld id="{F313FD84-4E7E-418A-84E5-63D517052DA5}" type="datetime1">
              <a:rPr lang="fr-FR" smtClean="0"/>
              <a:t>16/11/2023</a:t>
            </a:fld>
            <a:endParaRPr lang="fr-FR"/>
          </a:p>
        </p:txBody>
      </p:sp>
      <p:sp>
        <p:nvSpPr>
          <p:cNvPr id="6" name="Espace réservé du pied de page 5">
            <a:extLst>
              <a:ext uri="{FF2B5EF4-FFF2-40B4-BE49-F238E27FC236}">
                <a16:creationId xmlns:a16="http://schemas.microsoft.com/office/drawing/2014/main" id="{6AA1C799-5DEC-4777-A259-A0748E436AD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190044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159</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109221"/>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652787"/>
            <a:ext cx="4129292" cy="1191557"/>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451259" y="2719270"/>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84C43093-0E86-4B66-AE62-24004DAAEFFB}"/>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E6694155-12CF-41DD-AFF2-C12E879F6742}"/>
              </a:ext>
            </a:extLst>
          </p:cNvPr>
          <p:cNvSpPr>
            <a:spLocks noGrp="1"/>
          </p:cNvSpPr>
          <p:nvPr>
            <p:ph type="dt" sz="half" idx="10"/>
          </p:nvPr>
        </p:nvSpPr>
        <p:spPr/>
        <p:txBody>
          <a:bodyPr/>
          <a:lstStyle/>
          <a:p>
            <a:fld id="{0EACAF4D-6E6D-4515-8562-7C6B35126FE5}" type="datetime1">
              <a:rPr lang="fr-FR" smtClean="0"/>
              <a:t>16/11/2023</a:t>
            </a:fld>
            <a:endParaRPr lang="fr-FR"/>
          </a:p>
        </p:txBody>
      </p:sp>
    </p:spTree>
    <p:extLst>
      <p:ext uri="{BB962C8B-B14F-4D97-AF65-F5344CB8AC3E}">
        <p14:creationId xmlns:p14="http://schemas.microsoft.com/office/powerpoint/2010/main" val="1852288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C7F23C7-3820-49CC-89B3-C620B05839C5}"/>
              </a:ext>
            </a:extLst>
          </p:cNvPr>
          <p:cNvSpPr>
            <a:spLocks noGrp="1"/>
          </p:cNvSpPr>
          <p:nvPr>
            <p:ph idx="1"/>
          </p:nvPr>
        </p:nvSpPr>
        <p:spPr>
          <a:xfrm>
            <a:off x="528918" y="1556826"/>
            <a:ext cx="11229328" cy="4246098"/>
          </a:xfrm>
        </p:spPr>
        <p:txBody>
          <a:bodyPr>
            <a:noAutofit/>
          </a:bodyPr>
          <a:lstStyle/>
          <a:p>
            <a:pPr algn="just">
              <a:lnSpc>
                <a:spcPct val="80000"/>
              </a:lnSpc>
            </a:pPr>
            <a:r>
              <a:rPr lang="fr-FR" dirty="0"/>
              <a:t>Trois conséquences du numérique, selon Dominique Cardon :</a:t>
            </a:r>
          </a:p>
          <a:p>
            <a:pPr marL="914400" lvl="1" indent="-457200" algn="just">
              <a:lnSpc>
                <a:spcPct val="80000"/>
              </a:lnSpc>
              <a:spcBef>
                <a:spcPts val="1000"/>
              </a:spcBef>
              <a:buFont typeface="+mj-lt"/>
              <a:buAutoNum type="arabicPeriod"/>
            </a:pPr>
            <a:r>
              <a:rPr lang="fr-FR" sz="2800" dirty="0"/>
              <a:t>Renforcement du pouvoir des individus.</a:t>
            </a:r>
          </a:p>
          <a:p>
            <a:pPr marL="914400" lvl="1" indent="-457200" algn="just">
              <a:lnSpc>
                <a:spcPct val="80000"/>
              </a:lnSpc>
              <a:spcBef>
                <a:spcPts val="1000"/>
              </a:spcBef>
              <a:buFont typeface="+mj-lt"/>
              <a:buAutoNum type="arabicPeriod"/>
            </a:pPr>
            <a:r>
              <a:rPr lang="fr-FR" sz="2800" dirty="0"/>
              <a:t>Apparition de formes collectives nouvelles.</a:t>
            </a:r>
          </a:p>
          <a:p>
            <a:pPr marL="914400" lvl="1" indent="-457200" algn="just">
              <a:lnSpc>
                <a:spcPct val="80000"/>
              </a:lnSpc>
              <a:spcBef>
                <a:spcPts val="1000"/>
              </a:spcBef>
              <a:buFont typeface="+mj-lt"/>
              <a:buAutoNum type="arabicPeriod"/>
            </a:pPr>
            <a:r>
              <a:rPr lang="fr-FR" sz="2800" dirty="0"/>
              <a:t>Redistribution du pouvoir et de la valeur vers les individus détenant les plateformes.</a:t>
            </a:r>
          </a:p>
        </p:txBody>
      </p:sp>
      <p:sp>
        <p:nvSpPr>
          <p:cNvPr id="4" name="Espace réservé du pied de page 3">
            <a:extLst>
              <a:ext uri="{FF2B5EF4-FFF2-40B4-BE49-F238E27FC236}">
                <a16:creationId xmlns:a16="http://schemas.microsoft.com/office/drawing/2014/main" id="{AAB53B61-79FC-4D15-9378-B8F0876B5E0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DBA8AFB-F0F2-47EC-812E-E19967574213}"/>
              </a:ext>
            </a:extLst>
          </p:cNvPr>
          <p:cNvSpPr>
            <a:spLocks noGrp="1"/>
          </p:cNvSpPr>
          <p:nvPr>
            <p:ph type="sldNum" sz="quarter" idx="12"/>
          </p:nvPr>
        </p:nvSpPr>
        <p:spPr/>
        <p:txBody>
          <a:bodyPr/>
          <a:lstStyle/>
          <a:p>
            <a:fld id="{E1E82F94-2435-4CE9-9E19-C85AE8AA3B0C}" type="slidenum">
              <a:rPr lang="fr-FR" smtClean="0"/>
              <a:t>16</a:t>
            </a:fld>
            <a:endParaRPr lang="fr-FR"/>
          </a:p>
        </p:txBody>
      </p:sp>
      <p:sp>
        <p:nvSpPr>
          <p:cNvPr id="7" name="Titre 6">
            <a:extLst>
              <a:ext uri="{FF2B5EF4-FFF2-40B4-BE49-F238E27FC236}">
                <a16:creationId xmlns:a16="http://schemas.microsoft.com/office/drawing/2014/main" id="{2BF0A595-EB2C-4FB8-AC04-C007F6379E6B}"/>
              </a:ext>
            </a:extLst>
          </p:cNvPr>
          <p:cNvSpPr>
            <a:spLocks noGrp="1"/>
          </p:cNvSpPr>
          <p:nvPr>
            <p:ph type="title"/>
          </p:nvPr>
        </p:nvSpPr>
        <p:spPr/>
        <p:txBody>
          <a:bodyPr/>
          <a:lstStyle/>
          <a:p>
            <a:endParaRPr lang="fr-FR"/>
          </a:p>
        </p:txBody>
      </p:sp>
      <p:sp>
        <p:nvSpPr>
          <p:cNvPr id="8" name="Espace réservé de la date 7">
            <a:extLst>
              <a:ext uri="{FF2B5EF4-FFF2-40B4-BE49-F238E27FC236}">
                <a16:creationId xmlns:a16="http://schemas.microsoft.com/office/drawing/2014/main" id="{62E51CA7-EE09-45BF-B5CA-ADF2E2066A96}"/>
              </a:ext>
            </a:extLst>
          </p:cNvPr>
          <p:cNvSpPr>
            <a:spLocks noGrp="1"/>
          </p:cNvSpPr>
          <p:nvPr>
            <p:ph type="dt" sz="half" idx="10"/>
          </p:nvPr>
        </p:nvSpPr>
        <p:spPr/>
        <p:txBody>
          <a:bodyPr/>
          <a:lstStyle/>
          <a:p>
            <a:fld id="{9F5B2855-7E99-42CA-A9B1-88DEA615EBD6}" type="datetime1">
              <a:rPr lang="fr-FR" smtClean="0"/>
              <a:t>16/11/2023</a:t>
            </a:fld>
            <a:endParaRPr lang="fr-FR"/>
          </a:p>
        </p:txBody>
      </p:sp>
    </p:spTree>
    <p:extLst>
      <p:ext uri="{BB962C8B-B14F-4D97-AF65-F5344CB8AC3E}">
        <p14:creationId xmlns:p14="http://schemas.microsoft.com/office/powerpoint/2010/main" val="12723782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DE9B10DF-E2C4-45CF-A20B-C866D7C271D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2857398-3A39-4452-BF55-C2EE53729467}"/>
              </a:ext>
            </a:extLst>
          </p:cNvPr>
          <p:cNvSpPr>
            <a:spLocks noGrp="1"/>
          </p:cNvSpPr>
          <p:nvPr>
            <p:ph type="sldNum" sz="quarter" idx="12"/>
          </p:nvPr>
        </p:nvSpPr>
        <p:spPr/>
        <p:txBody>
          <a:bodyPr/>
          <a:lstStyle/>
          <a:p>
            <a:fld id="{E1E82F94-2435-4CE9-9E19-C85AE8AA3B0C}" type="slidenum">
              <a:rPr lang="fr-FR" smtClean="0"/>
              <a:t>160</a:t>
            </a:fld>
            <a:endParaRPr lang="fr-FR"/>
          </a:p>
        </p:txBody>
      </p:sp>
      <p:sp>
        <p:nvSpPr>
          <p:cNvPr id="6" name="Espace réservé du contenu 2">
            <a:extLst>
              <a:ext uri="{FF2B5EF4-FFF2-40B4-BE49-F238E27FC236}">
                <a16:creationId xmlns:a16="http://schemas.microsoft.com/office/drawing/2014/main" id="{B966AB2F-FCEE-4696-8CD2-E6A6258A7963}"/>
              </a:ext>
            </a:extLst>
          </p:cNvPr>
          <p:cNvSpPr txBox="1">
            <a:spLocks/>
          </p:cNvSpPr>
          <p:nvPr/>
        </p:nvSpPr>
        <p:spPr>
          <a:xfrm>
            <a:off x="1064656" y="562583"/>
            <a:ext cx="10289144" cy="101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 droit à l’oubli et le statut des avatars</a:t>
            </a:r>
          </a:p>
        </p:txBody>
      </p:sp>
      <p:sp>
        <p:nvSpPr>
          <p:cNvPr id="7" name="Google Shape;1317;p153">
            <a:extLst>
              <a:ext uri="{FF2B5EF4-FFF2-40B4-BE49-F238E27FC236}">
                <a16:creationId xmlns:a16="http://schemas.microsoft.com/office/drawing/2014/main" id="{16A6FCE2-2587-4904-8F94-7B80E9D451A9}"/>
              </a:ext>
            </a:extLst>
          </p:cNvPr>
          <p:cNvSpPr txBox="1"/>
          <p:nvPr/>
        </p:nvSpPr>
        <p:spPr>
          <a:xfrm>
            <a:off x="1712890" y="1953073"/>
            <a:ext cx="9640908" cy="1000541"/>
          </a:xfrm>
          <a:prstGeom prst="rect">
            <a:avLst/>
          </a:prstGeom>
          <a:noFill/>
          <a:ln>
            <a:noFill/>
          </a:ln>
        </p:spPr>
        <p:txBody>
          <a:bodyPr spcFirstLastPara="1" wrap="square" lIns="91425" tIns="45700" rIns="91425" bIns="45700" anchor="ctr" anchorCtr="0">
            <a:normAutofit/>
          </a:bodyPr>
          <a:lstStyle/>
          <a:p>
            <a:pPr algn="ctr">
              <a:lnSpc>
                <a:spcPct val="90000"/>
              </a:lnSpc>
              <a:buClr>
                <a:srgbClr val="2E75B5"/>
              </a:buClr>
              <a:buSzPts val="3600"/>
            </a:pPr>
            <a:r>
              <a:rPr lang="fr-FR" sz="3200" dirty="0">
                <a:solidFill>
                  <a:srgbClr val="0070C0"/>
                </a:solidFill>
                <a:latin typeface="Calibri"/>
                <a:cs typeface="Calibri"/>
                <a:sym typeface="Montserrat Medium"/>
              </a:rPr>
              <a:t>De l’hypermnésie numérique au droit à l’oubli</a:t>
            </a:r>
            <a:endParaRPr sz="3200" dirty="0">
              <a:solidFill>
                <a:srgbClr val="0070C0"/>
              </a:solidFill>
              <a:latin typeface="Calibri"/>
              <a:cs typeface="Calibri"/>
              <a:sym typeface="Calibri"/>
            </a:endParaRPr>
          </a:p>
        </p:txBody>
      </p:sp>
      <p:sp>
        <p:nvSpPr>
          <p:cNvPr id="8" name="Google Shape;1317;p153">
            <a:extLst>
              <a:ext uri="{FF2B5EF4-FFF2-40B4-BE49-F238E27FC236}">
                <a16:creationId xmlns:a16="http://schemas.microsoft.com/office/drawing/2014/main" id="{9CE3DEF1-9B54-4957-BEA5-429EC109F886}"/>
              </a:ext>
            </a:extLst>
          </p:cNvPr>
          <p:cNvSpPr txBox="1"/>
          <p:nvPr/>
        </p:nvSpPr>
        <p:spPr>
          <a:xfrm>
            <a:off x="1637228" y="2832117"/>
            <a:ext cx="9144000" cy="1000541"/>
          </a:xfrm>
          <a:prstGeom prst="rect">
            <a:avLst/>
          </a:prstGeom>
          <a:noFill/>
          <a:ln>
            <a:noFill/>
          </a:ln>
        </p:spPr>
        <p:txBody>
          <a:bodyPr spcFirstLastPara="1" wrap="square" lIns="91425" tIns="45700" rIns="91425" bIns="45700" anchor="ctr" anchorCtr="0">
            <a:normAutofit/>
          </a:bodyPr>
          <a:lstStyle/>
          <a:p>
            <a:pPr algn="ctr">
              <a:lnSpc>
                <a:spcPct val="90000"/>
              </a:lnSpc>
              <a:buClr>
                <a:srgbClr val="2E75B5"/>
              </a:buClr>
              <a:buSzPts val="3600"/>
            </a:pPr>
            <a:r>
              <a:rPr lang="fr-FR" sz="3200" dirty="0" err="1">
                <a:solidFill>
                  <a:srgbClr val="0070C0"/>
                </a:solidFill>
                <a:latin typeface="Calibri"/>
                <a:cs typeface="Calibri"/>
                <a:sym typeface="Montserrat Medium"/>
              </a:rPr>
              <a:t>Spectralité</a:t>
            </a:r>
            <a:r>
              <a:rPr lang="fr-FR" sz="3200" dirty="0">
                <a:solidFill>
                  <a:srgbClr val="0070C0"/>
                </a:solidFill>
                <a:latin typeface="Calibri"/>
                <a:cs typeface="Calibri"/>
                <a:sym typeface="Montserrat Medium"/>
              </a:rPr>
              <a:t> des </a:t>
            </a:r>
            <a:r>
              <a:rPr lang="fr-FR" sz="3200" dirty="0" err="1">
                <a:solidFill>
                  <a:srgbClr val="0070C0"/>
                </a:solidFill>
                <a:latin typeface="Calibri"/>
                <a:cs typeface="Calibri"/>
                <a:sym typeface="Montserrat Medium"/>
              </a:rPr>
              <a:t>télétechnologies</a:t>
            </a:r>
            <a:endParaRPr lang="fr-FR" sz="3200" dirty="0">
              <a:solidFill>
                <a:srgbClr val="0070C0"/>
              </a:solidFill>
              <a:latin typeface="Calibri"/>
              <a:cs typeface="Calibri"/>
              <a:sym typeface="Calibri"/>
            </a:endParaRPr>
          </a:p>
        </p:txBody>
      </p:sp>
      <p:sp>
        <p:nvSpPr>
          <p:cNvPr id="9" name="Espace réservé de la date 8">
            <a:extLst>
              <a:ext uri="{FF2B5EF4-FFF2-40B4-BE49-F238E27FC236}">
                <a16:creationId xmlns:a16="http://schemas.microsoft.com/office/drawing/2014/main" id="{5233746E-31C7-4FE7-BA24-107E38F3FED3}"/>
              </a:ext>
            </a:extLst>
          </p:cNvPr>
          <p:cNvSpPr>
            <a:spLocks noGrp="1"/>
          </p:cNvSpPr>
          <p:nvPr>
            <p:ph type="dt" sz="half" idx="10"/>
          </p:nvPr>
        </p:nvSpPr>
        <p:spPr/>
        <p:txBody>
          <a:bodyPr/>
          <a:lstStyle/>
          <a:p>
            <a:fld id="{4E050FD6-1953-46AD-9DD8-79242BB92F33}" type="datetime1">
              <a:rPr lang="fr-FR" smtClean="0"/>
              <a:t>16/11/2023</a:t>
            </a:fld>
            <a:endParaRPr lang="fr-FR"/>
          </a:p>
        </p:txBody>
      </p:sp>
    </p:spTree>
    <p:extLst>
      <p:ext uri="{BB962C8B-B14F-4D97-AF65-F5344CB8AC3E}">
        <p14:creationId xmlns:p14="http://schemas.microsoft.com/office/powerpoint/2010/main" val="37319429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DE9B10DF-E2C4-45CF-A20B-C866D7C271D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2857398-3A39-4452-BF55-C2EE53729467}"/>
              </a:ext>
            </a:extLst>
          </p:cNvPr>
          <p:cNvSpPr>
            <a:spLocks noGrp="1"/>
          </p:cNvSpPr>
          <p:nvPr>
            <p:ph type="sldNum" sz="quarter" idx="12"/>
          </p:nvPr>
        </p:nvSpPr>
        <p:spPr/>
        <p:txBody>
          <a:bodyPr/>
          <a:lstStyle/>
          <a:p>
            <a:fld id="{E1E82F94-2435-4CE9-9E19-C85AE8AA3B0C}" type="slidenum">
              <a:rPr lang="fr-FR" smtClean="0"/>
              <a:t>161</a:t>
            </a:fld>
            <a:endParaRPr lang="fr-FR"/>
          </a:p>
        </p:txBody>
      </p:sp>
      <p:sp>
        <p:nvSpPr>
          <p:cNvPr id="6" name="Espace réservé du contenu 2">
            <a:extLst>
              <a:ext uri="{FF2B5EF4-FFF2-40B4-BE49-F238E27FC236}">
                <a16:creationId xmlns:a16="http://schemas.microsoft.com/office/drawing/2014/main" id="{B966AB2F-FCEE-4696-8CD2-E6A6258A7963}"/>
              </a:ext>
            </a:extLst>
          </p:cNvPr>
          <p:cNvSpPr txBox="1">
            <a:spLocks/>
          </p:cNvSpPr>
          <p:nvPr/>
        </p:nvSpPr>
        <p:spPr>
          <a:xfrm>
            <a:off x="1064656" y="562583"/>
            <a:ext cx="10289144" cy="101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 droit à l’oubli et le statut des avatars</a:t>
            </a:r>
          </a:p>
        </p:txBody>
      </p:sp>
      <p:sp>
        <p:nvSpPr>
          <p:cNvPr id="7" name="Google Shape;1317;p153">
            <a:extLst>
              <a:ext uri="{FF2B5EF4-FFF2-40B4-BE49-F238E27FC236}">
                <a16:creationId xmlns:a16="http://schemas.microsoft.com/office/drawing/2014/main" id="{16A6FCE2-2587-4904-8F94-7B80E9D451A9}"/>
              </a:ext>
            </a:extLst>
          </p:cNvPr>
          <p:cNvSpPr txBox="1"/>
          <p:nvPr/>
        </p:nvSpPr>
        <p:spPr>
          <a:xfrm>
            <a:off x="1918952" y="1953073"/>
            <a:ext cx="9434846" cy="1000541"/>
          </a:xfrm>
          <a:prstGeom prst="rect">
            <a:avLst/>
          </a:prstGeom>
          <a:noFill/>
          <a:ln w="38100">
            <a:solidFill>
              <a:srgbClr val="0070C0"/>
            </a:solidFill>
          </a:ln>
        </p:spPr>
        <p:txBody>
          <a:bodyPr spcFirstLastPara="1" wrap="square" lIns="91425" tIns="45700" rIns="91425" bIns="45700" anchor="ctr" anchorCtr="0">
            <a:normAutofit/>
          </a:bodyPr>
          <a:lstStyle/>
          <a:p>
            <a:pPr algn="ctr">
              <a:lnSpc>
                <a:spcPct val="90000"/>
              </a:lnSpc>
              <a:buClr>
                <a:srgbClr val="2E75B5"/>
              </a:buClr>
              <a:buSzPts val="3600"/>
            </a:pPr>
            <a:r>
              <a:rPr lang="fr-FR" sz="3200" dirty="0">
                <a:solidFill>
                  <a:srgbClr val="0070C0"/>
                </a:solidFill>
                <a:latin typeface="Calibri"/>
                <a:cs typeface="Calibri"/>
                <a:sym typeface="Montserrat Medium"/>
              </a:rPr>
              <a:t>De l’hypermnésie numérique au droit à l’oubli</a:t>
            </a:r>
            <a:endParaRPr sz="3200" dirty="0">
              <a:solidFill>
                <a:srgbClr val="0070C0"/>
              </a:solidFill>
              <a:latin typeface="Calibri"/>
              <a:cs typeface="Calibri"/>
              <a:sym typeface="Calibri"/>
            </a:endParaRPr>
          </a:p>
        </p:txBody>
      </p:sp>
      <p:sp>
        <p:nvSpPr>
          <p:cNvPr id="8" name="Google Shape;1317;p153">
            <a:extLst>
              <a:ext uri="{FF2B5EF4-FFF2-40B4-BE49-F238E27FC236}">
                <a16:creationId xmlns:a16="http://schemas.microsoft.com/office/drawing/2014/main" id="{9CE3DEF1-9B54-4957-BEA5-429EC109F886}"/>
              </a:ext>
            </a:extLst>
          </p:cNvPr>
          <p:cNvSpPr txBox="1"/>
          <p:nvPr/>
        </p:nvSpPr>
        <p:spPr>
          <a:xfrm>
            <a:off x="1918952" y="2942951"/>
            <a:ext cx="9434846" cy="1000541"/>
          </a:xfrm>
          <a:prstGeom prst="rect">
            <a:avLst/>
          </a:prstGeom>
          <a:noFill/>
          <a:ln>
            <a:noFill/>
          </a:ln>
        </p:spPr>
        <p:txBody>
          <a:bodyPr spcFirstLastPara="1" wrap="square" lIns="91425" tIns="45700" rIns="91425" bIns="45700" anchor="ctr" anchorCtr="0">
            <a:normAutofit/>
          </a:bodyPr>
          <a:lstStyle/>
          <a:p>
            <a:pPr algn="ctr">
              <a:lnSpc>
                <a:spcPct val="90000"/>
              </a:lnSpc>
              <a:buClr>
                <a:srgbClr val="2E75B5"/>
              </a:buClr>
              <a:buSzPts val="3600"/>
            </a:pPr>
            <a:r>
              <a:rPr lang="fr-FR" sz="3200" dirty="0" err="1">
                <a:solidFill>
                  <a:schemeClr val="accent1">
                    <a:lumMod val="40000"/>
                    <a:lumOff val="60000"/>
                  </a:schemeClr>
                </a:solidFill>
                <a:latin typeface="Calibri"/>
                <a:cs typeface="Calibri"/>
                <a:sym typeface="Montserrat Medium"/>
              </a:rPr>
              <a:t>Spectralité</a:t>
            </a:r>
            <a:r>
              <a:rPr lang="fr-FR" sz="3200" dirty="0">
                <a:solidFill>
                  <a:schemeClr val="accent1">
                    <a:lumMod val="40000"/>
                    <a:lumOff val="60000"/>
                  </a:schemeClr>
                </a:solidFill>
                <a:latin typeface="Calibri"/>
                <a:cs typeface="Calibri"/>
                <a:sym typeface="Montserrat Medium"/>
              </a:rPr>
              <a:t> des </a:t>
            </a:r>
            <a:r>
              <a:rPr lang="fr-FR" sz="3200" dirty="0" err="1">
                <a:solidFill>
                  <a:schemeClr val="accent1">
                    <a:lumMod val="40000"/>
                    <a:lumOff val="60000"/>
                  </a:schemeClr>
                </a:solidFill>
                <a:latin typeface="Calibri"/>
                <a:cs typeface="Calibri"/>
                <a:sym typeface="Montserrat Medium"/>
              </a:rPr>
              <a:t>télétechnologies</a:t>
            </a:r>
            <a:endParaRPr lang="fr-FR" sz="3200" dirty="0">
              <a:solidFill>
                <a:schemeClr val="accent1">
                  <a:lumMod val="40000"/>
                  <a:lumOff val="60000"/>
                </a:schemeClr>
              </a:solidFill>
              <a:latin typeface="Calibri"/>
              <a:cs typeface="Calibri"/>
              <a:sym typeface="Calibri"/>
            </a:endParaRPr>
          </a:p>
        </p:txBody>
      </p:sp>
      <p:sp>
        <p:nvSpPr>
          <p:cNvPr id="2" name="Flèche : droite 1">
            <a:extLst>
              <a:ext uri="{FF2B5EF4-FFF2-40B4-BE49-F238E27FC236}">
                <a16:creationId xmlns:a16="http://schemas.microsoft.com/office/drawing/2014/main" id="{A69E181E-B7BC-4446-A67A-CDC0E361DF3E}"/>
              </a:ext>
            </a:extLst>
          </p:cNvPr>
          <p:cNvSpPr/>
          <p:nvPr/>
        </p:nvSpPr>
        <p:spPr>
          <a:xfrm>
            <a:off x="1236372" y="1953073"/>
            <a:ext cx="682580" cy="10117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45862938-3F9A-43B6-A515-A524B25CF688}"/>
              </a:ext>
            </a:extLst>
          </p:cNvPr>
          <p:cNvSpPr>
            <a:spLocks noGrp="1"/>
          </p:cNvSpPr>
          <p:nvPr>
            <p:ph type="dt" sz="half" idx="10"/>
          </p:nvPr>
        </p:nvSpPr>
        <p:spPr/>
        <p:txBody>
          <a:bodyPr/>
          <a:lstStyle/>
          <a:p>
            <a:fld id="{A24426D1-3CD8-4997-94C0-912D3D2983F5}" type="datetime1">
              <a:rPr lang="fr-FR" smtClean="0"/>
              <a:t>16/11/2023</a:t>
            </a:fld>
            <a:endParaRPr lang="fr-FR"/>
          </a:p>
        </p:txBody>
      </p:sp>
    </p:spTree>
    <p:extLst>
      <p:ext uri="{BB962C8B-B14F-4D97-AF65-F5344CB8AC3E}">
        <p14:creationId xmlns:p14="http://schemas.microsoft.com/office/powerpoint/2010/main" val="4148194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54"/>
          <p:cNvSpPr txBox="1">
            <a:spLocks noGrp="1"/>
          </p:cNvSpPr>
          <p:nvPr>
            <p:ph type="body" idx="1"/>
          </p:nvPr>
        </p:nvSpPr>
        <p:spPr>
          <a:xfrm>
            <a:off x="838200" y="1486535"/>
            <a:ext cx="10515600" cy="3478530"/>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400"/>
              <a:buNone/>
            </a:pPr>
            <a:r>
              <a:rPr lang="fr-FR" sz="2400" b="0" i="0" dirty="0">
                <a:solidFill>
                  <a:srgbClr val="0070C0"/>
                </a:solidFill>
              </a:rPr>
              <a:t>"Ma génération est la dernière pour qui c'est vrai, aux États-Unis et probablement dans le monde entier: nous sommes les derniers dont l'enfance n'a pas été consignée dans le cloud mais conservée dans des formats analogiques comme des journaux intimes écrits à la main, des Polaroids ou des cassettes VHS, bref des objets manufacturés tangibles et imparfaits qui se dégradent avec le temps et risquent d'être irrémédiablement perdus. J'ai fait mes devoirs sur papier, aves crayon et gomme, et non sur des tablettes connectées Internet. Ma croissance était notée par une entaille sur cadre de la porte de la maison, pas via la smart home</a:t>
            </a:r>
            <a:r>
              <a:rPr lang="fr-FR" sz="2400" dirty="0">
                <a:solidFill>
                  <a:srgbClr val="0070C0"/>
                </a:solidFill>
              </a:rPr>
              <a:t>.«  (</a:t>
            </a:r>
            <a:r>
              <a:rPr lang="fr-FR" sz="2400" i="1" dirty="0">
                <a:solidFill>
                  <a:srgbClr val="0070C0"/>
                </a:solidFill>
              </a:rPr>
              <a:t>Mémoires vives </a:t>
            </a:r>
            <a:r>
              <a:rPr lang="fr-FR" sz="2400" dirty="0">
                <a:solidFill>
                  <a:srgbClr val="0070C0"/>
                </a:solidFill>
              </a:rPr>
              <a:t>de Snowden). </a:t>
            </a:r>
            <a:endParaRPr dirty="0"/>
          </a:p>
        </p:txBody>
      </p:sp>
      <p:sp>
        <p:nvSpPr>
          <p:cNvPr id="1323" name="Google Shape;1323;p1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24" name="Google Shape;1324;p1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162</a:t>
            </a:fld>
            <a:endParaRPr/>
          </a:p>
        </p:txBody>
      </p:sp>
      <p:sp>
        <p:nvSpPr>
          <p:cNvPr id="2" name="Espace réservé de la date 1">
            <a:extLst>
              <a:ext uri="{FF2B5EF4-FFF2-40B4-BE49-F238E27FC236}">
                <a16:creationId xmlns:a16="http://schemas.microsoft.com/office/drawing/2014/main" id="{49F17572-A7CB-4D1C-9620-9F1CABB53F07}"/>
              </a:ext>
            </a:extLst>
          </p:cNvPr>
          <p:cNvSpPr>
            <a:spLocks noGrp="1"/>
          </p:cNvSpPr>
          <p:nvPr>
            <p:ph type="dt" idx="10"/>
          </p:nvPr>
        </p:nvSpPr>
        <p:spPr/>
        <p:txBody>
          <a:bodyPr/>
          <a:lstStyle/>
          <a:p>
            <a:fld id="{77690D60-5A7B-4494-A631-D4ABE83FD8DD}" type="datetime1">
              <a:rPr lang="fr-FR" smtClean="0"/>
              <a:t>16/11/2023</a:t>
            </a:fld>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55"/>
          <p:cNvSpPr txBox="1">
            <a:spLocks noGrp="1"/>
          </p:cNvSpPr>
          <p:nvPr>
            <p:ph type="title"/>
          </p:nvPr>
        </p:nvSpPr>
        <p:spPr>
          <a:xfrm>
            <a:off x="838200" y="302290"/>
            <a:ext cx="10515600" cy="9721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Archives numériques, hypermnésie</a:t>
            </a:r>
            <a:br>
              <a:rPr lang="fr-FR" dirty="0"/>
            </a:br>
            <a:r>
              <a:rPr lang="fr-FR" dirty="0"/>
              <a:t>et « droit à l’oubli »</a:t>
            </a:r>
            <a:endParaRPr dirty="0"/>
          </a:p>
        </p:txBody>
      </p:sp>
      <p:sp>
        <p:nvSpPr>
          <p:cNvPr id="1331" name="Google Shape;1331;p155"/>
          <p:cNvSpPr txBox="1">
            <a:spLocks noGrp="1"/>
          </p:cNvSpPr>
          <p:nvPr>
            <p:ph type="body" idx="1"/>
          </p:nvPr>
        </p:nvSpPr>
        <p:spPr>
          <a:xfrm>
            <a:off x="451555" y="1550735"/>
            <a:ext cx="11288889" cy="328091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Aft>
                <a:spcPts val="0"/>
              </a:spcAft>
              <a:buClr>
                <a:schemeClr val="dk1"/>
              </a:buClr>
              <a:buSzPts val="2400"/>
              <a:buChar char="•"/>
            </a:pPr>
            <a:r>
              <a:rPr lang="fr-FR" sz="2400" dirty="0"/>
              <a:t>L’un des enjeux du numérique est celui d’une archive sans limite, induisant un « </a:t>
            </a:r>
            <a:r>
              <a:rPr lang="fr-FR" sz="2400" b="1" dirty="0"/>
              <a:t>oubli de l’oubli » :</a:t>
            </a:r>
            <a:r>
              <a:rPr lang="fr-FR" sz="2400" dirty="0"/>
              <a:t> « L’oubli est l’impensé et l’impensable de la technique et de la culture numérique » (</a:t>
            </a:r>
            <a:r>
              <a:rPr lang="fr-FR" sz="2400" dirty="0" err="1"/>
              <a:t>Doueihi</a:t>
            </a:r>
            <a:r>
              <a:rPr lang="fr-FR" sz="2400" dirty="0"/>
              <a:t>, 2011, 155).</a:t>
            </a:r>
            <a:endParaRPr dirty="0"/>
          </a:p>
          <a:p>
            <a:pPr marL="228600" lvl="0" indent="-228600" algn="l" rtl="0">
              <a:lnSpc>
                <a:spcPct val="80000"/>
              </a:lnSpc>
              <a:spcAft>
                <a:spcPts val="0"/>
              </a:spcAft>
              <a:buClr>
                <a:schemeClr val="dk1"/>
              </a:buClr>
              <a:buSzPts val="2400"/>
              <a:buChar char="•"/>
            </a:pPr>
            <a:r>
              <a:rPr lang="fr-FR" sz="2400" b="1" dirty="0"/>
              <a:t>L’oubli est constitutif de l’humanité et de sa pensée</a:t>
            </a:r>
            <a:r>
              <a:rPr lang="fr-FR" sz="2400" dirty="0"/>
              <a:t>, comme l’ont dit Nietzsche, puis Freud. L’hypermnésie et ses pièges ont été explorés par la littérature (ex : Philip K. Dick, Borges).</a:t>
            </a:r>
            <a:endParaRPr dirty="0"/>
          </a:p>
          <a:p>
            <a:pPr marL="228600" lvl="0" indent="-228600" algn="l" rtl="0">
              <a:lnSpc>
                <a:spcPct val="80000"/>
              </a:lnSpc>
              <a:spcAft>
                <a:spcPts val="0"/>
              </a:spcAft>
              <a:buClr>
                <a:schemeClr val="dk1"/>
              </a:buClr>
              <a:buSzPts val="2400"/>
              <a:buChar char="•"/>
            </a:pPr>
            <a:r>
              <a:rPr lang="fr-FR" sz="2400" dirty="0"/>
              <a:t>Ce refoulement de l’oubli par la technique donne l’illusion de la conservation parfaite et exhaustive opérée par les archives numériques, alors que des </a:t>
            </a:r>
            <a:r>
              <a:rPr lang="fr-FR" sz="2400" b="1" dirty="0"/>
              <a:t>effets de sélection </a:t>
            </a:r>
            <a:r>
              <a:rPr lang="fr-FR" sz="2400" dirty="0"/>
              <a:t>complexes interviennent. Par exemple, les ouvrages numérisés par Google.</a:t>
            </a:r>
            <a:endParaRPr dirty="0"/>
          </a:p>
          <a:p>
            <a:pPr marL="228600" lvl="0" indent="-76200" algn="l" rtl="0">
              <a:lnSpc>
                <a:spcPct val="80000"/>
              </a:lnSpc>
              <a:spcBef>
                <a:spcPts val="1000"/>
              </a:spcBef>
              <a:spcAft>
                <a:spcPts val="0"/>
              </a:spcAft>
              <a:buClr>
                <a:schemeClr val="dk1"/>
              </a:buClr>
              <a:buSzPts val="2400"/>
              <a:buNone/>
            </a:pPr>
            <a:endParaRPr sz="2400" dirty="0"/>
          </a:p>
        </p:txBody>
      </p:sp>
      <p:sp>
        <p:nvSpPr>
          <p:cNvPr id="1332" name="Google Shape;1332;p1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33" name="Google Shape;1333;p1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163</a:t>
            </a:fld>
            <a:endParaRPr/>
          </a:p>
        </p:txBody>
      </p:sp>
      <p:sp>
        <p:nvSpPr>
          <p:cNvPr id="2" name="Espace réservé de la date 1">
            <a:extLst>
              <a:ext uri="{FF2B5EF4-FFF2-40B4-BE49-F238E27FC236}">
                <a16:creationId xmlns:a16="http://schemas.microsoft.com/office/drawing/2014/main" id="{7BFA32EE-3FC3-44FF-AC1D-24D37186B20C}"/>
              </a:ext>
            </a:extLst>
          </p:cNvPr>
          <p:cNvSpPr>
            <a:spLocks noGrp="1"/>
          </p:cNvSpPr>
          <p:nvPr>
            <p:ph type="dt" idx="10"/>
          </p:nvPr>
        </p:nvSpPr>
        <p:spPr/>
        <p:txBody>
          <a:bodyPr/>
          <a:lstStyle/>
          <a:p>
            <a:fld id="{EC34D9F3-FFD6-4762-9D52-9930427FEDAA}" type="datetime1">
              <a:rPr lang="fr-FR" smtClean="0"/>
              <a:t>16/11/2023</a:t>
            </a:fld>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56"/>
          <p:cNvSpPr txBox="1">
            <a:spLocks noGrp="1"/>
          </p:cNvSpPr>
          <p:nvPr>
            <p:ph type="title"/>
          </p:nvPr>
        </p:nvSpPr>
        <p:spPr>
          <a:xfrm>
            <a:off x="838200" y="136525"/>
            <a:ext cx="10515600" cy="9721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Archives numériques, hypermnésie</a:t>
            </a:r>
            <a:br>
              <a:rPr lang="fr-FR"/>
            </a:br>
            <a:r>
              <a:rPr lang="fr-FR"/>
              <a:t>et « droit à l’oubli »</a:t>
            </a:r>
            <a:endParaRPr/>
          </a:p>
        </p:txBody>
      </p:sp>
      <p:sp>
        <p:nvSpPr>
          <p:cNvPr id="1340" name="Google Shape;1340;p156"/>
          <p:cNvSpPr txBox="1">
            <a:spLocks noGrp="1"/>
          </p:cNvSpPr>
          <p:nvPr>
            <p:ph type="body" idx="1"/>
          </p:nvPr>
        </p:nvSpPr>
        <p:spPr>
          <a:xfrm>
            <a:off x="408791" y="1516868"/>
            <a:ext cx="11618258" cy="4431323"/>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b="1" dirty="0"/>
              <a:t>Conservation archivistique personnelle </a:t>
            </a:r>
            <a:r>
              <a:rPr lang="fr-FR" sz="2400" dirty="0"/>
              <a:t>intégrale : thème exploré par la technologie, notion de </a:t>
            </a:r>
            <a:r>
              <a:rPr lang="fr-FR" sz="2400" b="1" dirty="0" err="1"/>
              <a:t>Lifelog</a:t>
            </a:r>
            <a:r>
              <a:rPr lang="fr-FR" sz="2400" dirty="0"/>
              <a:t>, dont un précurseur est Gordon Bell, avec le programme </a:t>
            </a:r>
            <a:r>
              <a:rPr lang="fr-FR" sz="2400" b="1" dirty="0" err="1"/>
              <a:t>MyLifeBits</a:t>
            </a:r>
            <a:r>
              <a:rPr lang="fr-FR" sz="2400" dirty="0"/>
              <a:t> de Microsoft.</a:t>
            </a:r>
            <a:endParaRPr dirty="0"/>
          </a:p>
          <a:p>
            <a:pPr marL="685800" lvl="1" indent="-228600" algn="l" rtl="0">
              <a:lnSpc>
                <a:spcPct val="80000"/>
              </a:lnSpc>
              <a:spcBef>
                <a:spcPts val="500"/>
              </a:spcBef>
              <a:spcAft>
                <a:spcPts val="0"/>
              </a:spcAft>
              <a:buClr>
                <a:schemeClr val="dk1"/>
              </a:buClr>
              <a:buSzPts val="2400"/>
              <a:buChar char="•"/>
            </a:pPr>
            <a:r>
              <a:rPr lang="fr-FR" dirty="0"/>
              <a:t>Enjeu du stockage, mais plus encore de l’organisation des données et de leur accessibilité.</a:t>
            </a:r>
            <a:endParaRPr dirty="0"/>
          </a:p>
          <a:p>
            <a:pPr marL="685800" lvl="1" indent="-228600" algn="l" rtl="0">
              <a:lnSpc>
                <a:spcPct val="80000"/>
              </a:lnSpc>
              <a:spcBef>
                <a:spcPts val="500"/>
              </a:spcBef>
              <a:spcAft>
                <a:spcPts val="0"/>
              </a:spcAft>
              <a:buClr>
                <a:schemeClr val="dk1"/>
              </a:buClr>
              <a:buSzPts val="2400"/>
              <a:buChar char="•"/>
            </a:pPr>
            <a:r>
              <a:rPr lang="fr-FR" dirty="0"/>
              <a:t>Sous-estimation des risques portant sur le respect de la « vie privée » : notion de « déontologie nouvelle » (l’interdiction d’enregistrer devrait être spécifiée).</a:t>
            </a:r>
            <a:endParaRPr dirty="0"/>
          </a:p>
          <a:p>
            <a:pPr marL="228600" lvl="0" indent="-228600" algn="l" rtl="0">
              <a:lnSpc>
                <a:spcPct val="80000"/>
              </a:lnSpc>
              <a:spcBef>
                <a:spcPts val="1000"/>
              </a:spcBef>
              <a:spcAft>
                <a:spcPts val="0"/>
              </a:spcAft>
              <a:buClr>
                <a:schemeClr val="dk1"/>
              </a:buClr>
              <a:buSzPts val="2400"/>
              <a:buChar char="•"/>
            </a:pPr>
            <a:r>
              <a:rPr lang="fr-FR" sz="2400" dirty="0"/>
              <a:t>En même temps, </a:t>
            </a:r>
            <a:r>
              <a:rPr lang="fr-FR" sz="2400" b="1" dirty="0"/>
              <a:t>fragilité de l’archive numérique et incertitudes sur sa conservation.</a:t>
            </a:r>
            <a:endParaRPr dirty="0"/>
          </a:p>
          <a:p>
            <a:pPr marL="228600" lvl="0" indent="-76200" algn="l" rtl="0">
              <a:lnSpc>
                <a:spcPct val="80000"/>
              </a:lnSpc>
              <a:spcBef>
                <a:spcPts val="1000"/>
              </a:spcBef>
              <a:spcAft>
                <a:spcPts val="0"/>
              </a:spcAft>
              <a:buClr>
                <a:schemeClr val="dk1"/>
              </a:buClr>
              <a:buSzPts val="2400"/>
              <a:buNone/>
            </a:pPr>
            <a:endParaRPr sz="2400" dirty="0"/>
          </a:p>
          <a:p>
            <a:pPr marL="228600" lvl="0" indent="-76200" algn="l" rtl="0">
              <a:lnSpc>
                <a:spcPct val="80000"/>
              </a:lnSpc>
              <a:spcBef>
                <a:spcPts val="1000"/>
              </a:spcBef>
              <a:spcAft>
                <a:spcPts val="0"/>
              </a:spcAft>
              <a:buClr>
                <a:schemeClr val="dk1"/>
              </a:buClr>
              <a:buSzPts val="2400"/>
              <a:buNone/>
            </a:pPr>
            <a:endParaRPr sz="2400" dirty="0"/>
          </a:p>
        </p:txBody>
      </p:sp>
      <p:sp>
        <p:nvSpPr>
          <p:cNvPr id="1341" name="Google Shape;1341;p1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42" name="Google Shape;1342;p1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164</a:t>
            </a:fld>
            <a:endParaRPr/>
          </a:p>
        </p:txBody>
      </p:sp>
      <p:sp>
        <p:nvSpPr>
          <p:cNvPr id="2" name="Espace réservé de la date 1">
            <a:extLst>
              <a:ext uri="{FF2B5EF4-FFF2-40B4-BE49-F238E27FC236}">
                <a16:creationId xmlns:a16="http://schemas.microsoft.com/office/drawing/2014/main" id="{2B6B390B-914F-438E-9D7A-398558BF4768}"/>
              </a:ext>
            </a:extLst>
          </p:cNvPr>
          <p:cNvSpPr>
            <a:spLocks noGrp="1"/>
          </p:cNvSpPr>
          <p:nvPr>
            <p:ph type="dt" idx="10"/>
          </p:nvPr>
        </p:nvSpPr>
        <p:spPr/>
        <p:txBody>
          <a:bodyPr/>
          <a:lstStyle/>
          <a:p>
            <a:fld id="{4EBE507C-CC5B-4E74-A040-FFC012A608E1}" type="datetime1">
              <a:rPr lang="fr-FR" smtClean="0"/>
              <a:t>16/11/2023</a:t>
            </a:fld>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E9BA77-BD37-F84C-8860-3DDA8F6309D3}"/>
              </a:ext>
            </a:extLst>
          </p:cNvPr>
          <p:cNvSpPr>
            <a:spLocks noGrp="1"/>
          </p:cNvSpPr>
          <p:nvPr>
            <p:ph type="title"/>
          </p:nvPr>
        </p:nvSpPr>
        <p:spPr>
          <a:xfrm>
            <a:off x="838200" y="136525"/>
            <a:ext cx="10515600" cy="972185"/>
          </a:xfrm>
        </p:spPr>
        <p:txBody>
          <a:bodyPr>
            <a:normAutofit fontScale="90000"/>
          </a:bodyPr>
          <a:lstStyle/>
          <a:p>
            <a:pPr algn="ctr"/>
            <a:r>
              <a:rPr lang="fr-FR" dirty="0"/>
              <a:t>Archives numériques, hypermnésie</a:t>
            </a:r>
            <a:br>
              <a:rPr lang="fr-FR" dirty="0"/>
            </a:br>
            <a:r>
              <a:rPr lang="fr-FR" dirty="0"/>
              <a:t>et « droit à l’oubli »</a:t>
            </a:r>
          </a:p>
        </p:txBody>
      </p:sp>
      <p:sp>
        <p:nvSpPr>
          <p:cNvPr id="3" name="Espace réservé du contenu 2">
            <a:extLst>
              <a:ext uri="{FF2B5EF4-FFF2-40B4-BE49-F238E27FC236}">
                <a16:creationId xmlns:a16="http://schemas.microsoft.com/office/drawing/2014/main" id="{EBA094BA-C044-0A41-8F8F-8430CFEC8E0D}"/>
              </a:ext>
            </a:extLst>
          </p:cNvPr>
          <p:cNvSpPr>
            <a:spLocks noGrp="1"/>
          </p:cNvSpPr>
          <p:nvPr>
            <p:ph idx="1"/>
          </p:nvPr>
        </p:nvSpPr>
        <p:spPr>
          <a:xfrm>
            <a:off x="597877" y="1559169"/>
            <a:ext cx="11140733" cy="3012831"/>
          </a:xfrm>
        </p:spPr>
        <p:txBody>
          <a:bodyPr>
            <a:noAutofit/>
          </a:bodyPr>
          <a:lstStyle/>
          <a:p>
            <a:pPr>
              <a:lnSpc>
                <a:spcPct val="80000"/>
              </a:lnSpc>
            </a:pPr>
            <a:r>
              <a:rPr lang="fr-FR" sz="2400" dirty="0"/>
              <a:t>Plus prosaïquement, enjeux du « </a:t>
            </a:r>
            <a:r>
              <a:rPr lang="fr-FR" sz="2400" b="1" dirty="0"/>
              <a:t>droit à l’oubli </a:t>
            </a:r>
            <a:r>
              <a:rPr lang="fr-FR" sz="2400" dirty="0"/>
              <a:t>» sur Internet, du fait de la persistance des archives numériques.</a:t>
            </a:r>
          </a:p>
          <a:p>
            <a:pPr>
              <a:lnSpc>
                <a:spcPct val="80000"/>
              </a:lnSpc>
            </a:pPr>
            <a:r>
              <a:rPr lang="fr-FR" sz="2400" dirty="0"/>
              <a:t>Selon l’article 17 du RGPD, toute personne a le droit d’exercer : </a:t>
            </a:r>
            <a:r>
              <a:rPr lang="fr-FR" sz="2400" dirty="0">
                <a:solidFill>
                  <a:srgbClr val="0070C0"/>
                </a:solidFill>
              </a:rPr>
              <a:t>« La personne concernée a le droit d'obtenir du responsable du traitement l'effacement, dans les meilleurs délais, de données à caractère personnel la concernant et le responsable du traitement a l'obligation d'effacer ces données à caractère personnel dans les meilleurs délais, lorsque l'un des motifs suivants s'applique […] »</a:t>
            </a:r>
            <a:r>
              <a:rPr lang="fr-FR" sz="2400" dirty="0"/>
              <a:t> (</a:t>
            </a:r>
            <a:r>
              <a:rPr lang="fr-FR" sz="2400" dirty="0">
                <a:hlinkClick r:id="rId3" action="ppaction://hlinksldjump"/>
              </a:rPr>
              <a:t>Voir la suite de l’article 17</a:t>
            </a:r>
            <a:r>
              <a:rPr lang="fr-FR" sz="2400" dirty="0"/>
              <a:t>).</a:t>
            </a:r>
          </a:p>
          <a:p>
            <a:pPr>
              <a:lnSpc>
                <a:spcPct val="80000"/>
              </a:lnSpc>
            </a:pPr>
            <a:endParaRPr lang="fr-FR" sz="2400" dirty="0"/>
          </a:p>
        </p:txBody>
      </p:sp>
      <p:sp>
        <p:nvSpPr>
          <p:cNvPr id="4" name="Espace réservé du pied de page 3">
            <a:extLst>
              <a:ext uri="{FF2B5EF4-FFF2-40B4-BE49-F238E27FC236}">
                <a16:creationId xmlns:a16="http://schemas.microsoft.com/office/drawing/2014/main" id="{8615714E-A6AB-9E41-8DFB-4547268C868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4A9334B5-B6FA-6C44-ACC3-C548FC891A34}"/>
              </a:ext>
            </a:extLst>
          </p:cNvPr>
          <p:cNvSpPr>
            <a:spLocks noGrp="1"/>
          </p:cNvSpPr>
          <p:nvPr>
            <p:ph type="sldNum" sz="quarter" idx="12"/>
          </p:nvPr>
        </p:nvSpPr>
        <p:spPr/>
        <p:txBody>
          <a:bodyPr/>
          <a:lstStyle/>
          <a:p>
            <a:fld id="{788DAB52-6294-4F97-81DD-ABD852645FBC}" type="slidenum">
              <a:rPr lang="fr-FR" smtClean="0"/>
              <a:t>165</a:t>
            </a:fld>
            <a:endParaRPr lang="fr-FR"/>
          </a:p>
        </p:txBody>
      </p:sp>
      <p:sp>
        <p:nvSpPr>
          <p:cNvPr id="6" name="Espace réservé de la date 5">
            <a:extLst>
              <a:ext uri="{FF2B5EF4-FFF2-40B4-BE49-F238E27FC236}">
                <a16:creationId xmlns:a16="http://schemas.microsoft.com/office/drawing/2014/main" id="{09D06DCC-672A-451C-AC24-50DC22A7980C}"/>
              </a:ext>
            </a:extLst>
          </p:cNvPr>
          <p:cNvSpPr>
            <a:spLocks noGrp="1"/>
          </p:cNvSpPr>
          <p:nvPr>
            <p:ph type="dt" sz="half" idx="10"/>
          </p:nvPr>
        </p:nvSpPr>
        <p:spPr/>
        <p:txBody>
          <a:bodyPr/>
          <a:lstStyle/>
          <a:p>
            <a:fld id="{CDE75A5D-C703-4CD4-9747-817A13648649}" type="datetime1">
              <a:rPr lang="fr-FR" smtClean="0"/>
              <a:t>16/11/2023</a:t>
            </a:fld>
            <a:endParaRPr lang="fr-FR"/>
          </a:p>
        </p:txBody>
      </p:sp>
    </p:spTree>
    <p:extLst>
      <p:ext uri="{BB962C8B-B14F-4D97-AF65-F5344CB8AC3E}">
        <p14:creationId xmlns:p14="http://schemas.microsoft.com/office/powerpoint/2010/main" val="346871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7826274-91BF-4EF8-A449-3E696FAB1F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166</a:t>
            </a:fld>
            <a:endParaRPr lang="fr-FR"/>
          </a:p>
        </p:txBody>
      </p:sp>
      <p:pic>
        <p:nvPicPr>
          <p:cNvPr id="5" name="Image 4">
            <a:extLst>
              <a:ext uri="{FF2B5EF4-FFF2-40B4-BE49-F238E27FC236}">
                <a16:creationId xmlns:a16="http://schemas.microsoft.com/office/drawing/2014/main" id="{51907296-6527-4C0F-AC8B-EE0E4651F3F8}"/>
              </a:ext>
            </a:extLst>
          </p:cNvPr>
          <p:cNvPicPr>
            <a:picLocks noChangeAspect="1"/>
          </p:cNvPicPr>
          <p:nvPr/>
        </p:nvPicPr>
        <p:blipFill>
          <a:blip r:embed="rId2"/>
          <a:stretch>
            <a:fillRect/>
          </a:stretch>
        </p:blipFill>
        <p:spPr>
          <a:xfrm>
            <a:off x="0" y="447261"/>
            <a:ext cx="12192000" cy="5963478"/>
          </a:xfrm>
          <a:prstGeom prst="rect">
            <a:avLst/>
          </a:prstGeom>
        </p:spPr>
      </p:pic>
      <p:sp>
        <p:nvSpPr>
          <p:cNvPr id="6" name="ZoneTexte 5">
            <a:extLst>
              <a:ext uri="{FF2B5EF4-FFF2-40B4-BE49-F238E27FC236}">
                <a16:creationId xmlns:a16="http://schemas.microsoft.com/office/drawing/2014/main" id="{818FECF8-4C15-4AB0-8A0D-4346B2FD14D2}"/>
              </a:ext>
            </a:extLst>
          </p:cNvPr>
          <p:cNvSpPr txBox="1"/>
          <p:nvPr/>
        </p:nvSpPr>
        <p:spPr>
          <a:xfrm>
            <a:off x="1806222" y="6391844"/>
            <a:ext cx="2359378" cy="307777"/>
          </a:xfrm>
          <a:prstGeom prst="rect">
            <a:avLst/>
          </a:prstGeom>
          <a:noFill/>
        </p:spPr>
        <p:txBody>
          <a:bodyPr wrap="square" rtlCol="0">
            <a:spAutoFit/>
          </a:bodyPr>
          <a:lstStyle/>
          <a:p>
            <a:r>
              <a:rPr lang="fr-FR" dirty="0"/>
              <a:t>Source : Wikipédia</a:t>
            </a:r>
          </a:p>
        </p:txBody>
      </p:sp>
      <p:sp>
        <p:nvSpPr>
          <p:cNvPr id="2" name="Espace réservé de la date 1">
            <a:extLst>
              <a:ext uri="{FF2B5EF4-FFF2-40B4-BE49-F238E27FC236}">
                <a16:creationId xmlns:a16="http://schemas.microsoft.com/office/drawing/2014/main" id="{655D68D0-85BA-4048-A365-69BF49C6B03E}"/>
              </a:ext>
            </a:extLst>
          </p:cNvPr>
          <p:cNvSpPr>
            <a:spLocks noGrp="1"/>
          </p:cNvSpPr>
          <p:nvPr>
            <p:ph type="dt" idx="10"/>
          </p:nvPr>
        </p:nvSpPr>
        <p:spPr/>
        <p:txBody>
          <a:bodyPr/>
          <a:lstStyle/>
          <a:p>
            <a:fld id="{CE2EA18E-F8B5-4396-BDD6-8B7FA19F952D}" type="datetime1">
              <a:rPr lang="fr-FR" smtClean="0"/>
              <a:t>16/11/2023</a:t>
            </a:fld>
            <a:endParaRPr lang="fr-FR"/>
          </a:p>
        </p:txBody>
      </p:sp>
      <p:sp>
        <p:nvSpPr>
          <p:cNvPr id="3" name="Espace réservé du pied de page 2">
            <a:extLst>
              <a:ext uri="{FF2B5EF4-FFF2-40B4-BE49-F238E27FC236}">
                <a16:creationId xmlns:a16="http://schemas.microsoft.com/office/drawing/2014/main" id="{37C50E2F-B1EF-4ED7-AC6E-49A0A0BF2A0E}"/>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8052281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57"/>
          <p:cNvSpPr txBox="1">
            <a:spLocks noGrp="1"/>
          </p:cNvSpPr>
          <p:nvPr>
            <p:ph type="title"/>
          </p:nvPr>
        </p:nvSpPr>
        <p:spPr>
          <a:xfrm>
            <a:off x="838200" y="116429"/>
            <a:ext cx="10515600" cy="6138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70C0"/>
              </a:buClr>
              <a:buSzPct val="100000"/>
              <a:buFont typeface="Calibri"/>
              <a:buNone/>
            </a:pPr>
            <a:r>
              <a:rPr lang="fr-FR">
                <a:solidFill>
                  <a:srgbClr val="0070C0"/>
                </a:solidFill>
              </a:rPr>
              <a:t>Focus sur Gordon Bell et le « lifelog »</a:t>
            </a:r>
            <a:endParaRPr/>
          </a:p>
        </p:txBody>
      </p:sp>
      <p:sp>
        <p:nvSpPr>
          <p:cNvPr id="1348" name="Google Shape;1348;p1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49" name="Google Shape;1349;p1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167</a:t>
            </a:fld>
            <a:endParaRPr/>
          </a:p>
        </p:txBody>
      </p:sp>
      <p:sp>
        <p:nvSpPr>
          <p:cNvPr id="1350" name="Google Shape;1350;p157"/>
          <p:cNvSpPr txBox="1">
            <a:spLocks noGrp="1"/>
          </p:cNvSpPr>
          <p:nvPr>
            <p:ph type="body" idx="1"/>
          </p:nvPr>
        </p:nvSpPr>
        <p:spPr>
          <a:xfrm>
            <a:off x="838200" y="913055"/>
            <a:ext cx="10515600" cy="5260489"/>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800"/>
              <a:buNone/>
            </a:pPr>
            <a:r>
              <a:rPr lang="fr-FR">
                <a:solidFill>
                  <a:srgbClr val="0070C0"/>
                </a:solidFill>
              </a:rPr>
              <a:t>« Les utilisateurs d’e-souvenirs verront leur vie tout autrement. La technologie ne supprimera certes pas cette tendance bien humaine à s’aveugler sur son compte, mais nos actes et les événements de notre vie nous apparaitront plus objectivement, plus clairement, moins teintés  d’illusions et de regrets. Les avantages pratiques sont évidents, en matière de travail, de santé et d’apprentissage : une productivité accrue, plus de vitalité, une espérance de vie plus longue, une connaissance plus vaste et plus approfondie de notre univers. Les bienfaits psychologiques ne seront pas en reste : une meilleure compréhension de soi, la capacité de se remémorer son existence dans les moindres détails, le temps d’apprentissage et de mémorisation dégagé pour la créativité, une forme d’immortalité sur terre… » (Bell, Gemmell, 2011, 25)</a:t>
            </a:r>
            <a:endParaRPr/>
          </a:p>
        </p:txBody>
      </p:sp>
      <p:sp>
        <p:nvSpPr>
          <p:cNvPr id="2" name="Espace réservé de la date 1">
            <a:extLst>
              <a:ext uri="{FF2B5EF4-FFF2-40B4-BE49-F238E27FC236}">
                <a16:creationId xmlns:a16="http://schemas.microsoft.com/office/drawing/2014/main" id="{67466F11-DECF-4CBC-B997-30C3100DB605}"/>
              </a:ext>
            </a:extLst>
          </p:cNvPr>
          <p:cNvSpPr>
            <a:spLocks noGrp="1"/>
          </p:cNvSpPr>
          <p:nvPr>
            <p:ph type="dt" idx="10"/>
          </p:nvPr>
        </p:nvSpPr>
        <p:spPr/>
        <p:txBody>
          <a:bodyPr/>
          <a:lstStyle/>
          <a:p>
            <a:fld id="{08C93C5D-2237-4D48-9AB7-FCF296C15C04}" type="datetime1">
              <a:rPr lang="fr-FR" smtClean="0"/>
              <a:t>16/11/2023</a:t>
            </a:fld>
            <a:endParaRPr lang="fr-F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59"/>
          <p:cNvSpPr txBox="1">
            <a:spLocks noGrp="1"/>
          </p:cNvSpPr>
          <p:nvPr>
            <p:ph type="title"/>
          </p:nvPr>
        </p:nvSpPr>
        <p:spPr>
          <a:xfrm>
            <a:off x="838200" y="231703"/>
            <a:ext cx="10515600" cy="9721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Archives numériques, hypermnésie</a:t>
            </a:r>
            <a:br>
              <a:rPr lang="fr-FR" dirty="0"/>
            </a:br>
            <a:r>
              <a:rPr lang="fr-FR" dirty="0"/>
              <a:t>et « droit à l’oubli »</a:t>
            </a:r>
            <a:endParaRPr dirty="0"/>
          </a:p>
        </p:txBody>
      </p:sp>
      <p:sp>
        <p:nvSpPr>
          <p:cNvPr id="1365" name="Google Shape;1365;p159"/>
          <p:cNvSpPr txBox="1">
            <a:spLocks noGrp="1"/>
          </p:cNvSpPr>
          <p:nvPr>
            <p:ph type="body" idx="1"/>
          </p:nvPr>
        </p:nvSpPr>
        <p:spPr>
          <a:xfrm>
            <a:off x="609166" y="1638192"/>
            <a:ext cx="11140733" cy="2877364"/>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dirty="0"/>
              <a:t>Plus prosaïquement, enjeux du « </a:t>
            </a:r>
            <a:r>
              <a:rPr lang="fr-FR" sz="2400" b="1" dirty="0"/>
              <a:t>droit à l’oubli </a:t>
            </a:r>
            <a:r>
              <a:rPr lang="fr-FR" sz="2400" dirty="0"/>
              <a:t>» sur Internet, du fait de la persistance des archives numériques.</a:t>
            </a:r>
            <a:endParaRPr dirty="0"/>
          </a:p>
          <a:p>
            <a:pPr marL="228600" lvl="0" indent="-228600" algn="l" rtl="0">
              <a:lnSpc>
                <a:spcPct val="80000"/>
              </a:lnSpc>
              <a:spcBef>
                <a:spcPts val="1000"/>
              </a:spcBef>
              <a:spcAft>
                <a:spcPts val="0"/>
              </a:spcAft>
              <a:buClr>
                <a:schemeClr val="dk1"/>
              </a:buClr>
              <a:buSzPts val="2400"/>
              <a:buChar char="•"/>
            </a:pPr>
            <a:r>
              <a:rPr lang="fr-FR" sz="2400" dirty="0"/>
              <a:t>Selon l’article 17 du RGPD, toute personne a le droit d’exercer : </a:t>
            </a:r>
            <a:r>
              <a:rPr lang="fr-FR" sz="2400" i="1" dirty="0">
                <a:solidFill>
                  <a:srgbClr val="0070C0"/>
                </a:solidFill>
              </a:rPr>
              <a:t>« La personne concernée a le droit d'obtenir du responsable du traitement l'effacement, dans les meilleurs délais, de données à caractère personnel la concernant et le responsable du traitement a l'obligation d'effacer ces données à caractère personnel dans les meilleurs délais, lorsque l'un des motifs suivants s'applique […] »</a:t>
            </a:r>
            <a:r>
              <a:rPr lang="fr-FR" sz="2400" i="1" dirty="0"/>
              <a:t> (Voir la suite de l’article 17).</a:t>
            </a:r>
            <a:endParaRPr sz="2400" dirty="0"/>
          </a:p>
          <a:p>
            <a:pPr marL="228600" lvl="0" indent="-76200" algn="l" rtl="0">
              <a:lnSpc>
                <a:spcPct val="80000"/>
              </a:lnSpc>
              <a:spcBef>
                <a:spcPts val="1000"/>
              </a:spcBef>
              <a:spcAft>
                <a:spcPts val="0"/>
              </a:spcAft>
              <a:buClr>
                <a:schemeClr val="dk1"/>
              </a:buClr>
              <a:buSzPts val="2400"/>
              <a:buNone/>
            </a:pPr>
            <a:endParaRPr sz="2400" dirty="0"/>
          </a:p>
        </p:txBody>
      </p:sp>
      <p:sp>
        <p:nvSpPr>
          <p:cNvPr id="1366" name="Google Shape;1366;p1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67" name="Google Shape;1367;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168</a:t>
            </a:fld>
            <a:endParaRPr/>
          </a:p>
        </p:txBody>
      </p:sp>
      <p:sp>
        <p:nvSpPr>
          <p:cNvPr id="2" name="Espace réservé de la date 1">
            <a:extLst>
              <a:ext uri="{FF2B5EF4-FFF2-40B4-BE49-F238E27FC236}">
                <a16:creationId xmlns:a16="http://schemas.microsoft.com/office/drawing/2014/main" id="{FFE99C39-F66B-4DF4-8F5B-05DE241138F7}"/>
              </a:ext>
            </a:extLst>
          </p:cNvPr>
          <p:cNvSpPr>
            <a:spLocks noGrp="1"/>
          </p:cNvSpPr>
          <p:nvPr>
            <p:ph type="dt" idx="10"/>
          </p:nvPr>
        </p:nvSpPr>
        <p:spPr/>
        <p:txBody>
          <a:bodyPr/>
          <a:lstStyle/>
          <a:p>
            <a:fld id="{11C80BCB-A854-4363-AD54-1DBB97D3F193}" type="datetime1">
              <a:rPr lang="fr-FR" smtClean="0"/>
              <a:t>16/11/2023</a:t>
            </a:fld>
            <a:endParaRPr lang="fr-F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DE9B10DF-E2C4-45CF-A20B-C866D7C271D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2857398-3A39-4452-BF55-C2EE53729467}"/>
              </a:ext>
            </a:extLst>
          </p:cNvPr>
          <p:cNvSpPr>
            <a:spLocks noGrp="1"/>
          </p:cNvSpPr>
          <p:nvPr>
            <p:ph type="sldNum" sz="quarter" idx="12"/>
          </p:nvPr>
        </p:nvSpPr>
        <p:spPr/>
        <p:txBody>
          <a:bodyPr/>
          <a:lstStyle/>
          <a:p>
            <a:fld id="{E1E82F94-2435-4CE9-9E19-C85AE8AA3B0C}" type="slidenum">
              <a:rPr lang="fr-FR" smtClean="0"/>
              <a:t>169</a:t>
            </a:fld>
            <a:endParaRPr lang="fr-FR"/>
          </a:p>
        </p:txBody>
      </p:sp>
      <p:sp>
        <p:nvSpPr>
          <p:cNvPr id="6" name="Espace réservé du contenu 2">
            <a:extLst>
              <a:ext uri="{FF2B5EF4-FFF2-40B4-BE49-F238E27FC236}">
                <a16:creationId xmlns:a16="http://schemas.microsoft.com/office/drawing/2014/main" id="{B966AB2F-FCEE-4696-8CD2-E6A6258A7963}"/>
              </a:ext>
            </a:extLst>
          </p:cNvPr>
          <p:cNvSpPr txBox="1">
            <a:spLocks/>
          </p:cNvSpPr>
          <p:nvPr/>
        </p:nvSpPr>
        <p:spPr>
          <a:xfrm>
            <a:off x="1064656" y="562583"/>
            <a:ext cx="10289144" cy="101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 droit à l’oubli et le statut des avatars</a:t>
            </a:r>
          </a:p>
        </p:txBody>
      </p:sp>
      <p:sp>
        <p:nvSpPr>
          <p:cNvPr id="7" name="Google Shape;1317;p153">
            <a:extLst>
              <a:ext uri="{FF2B5EF4-FFF2-40B4-BE49-F238E27FC236}">
                <a16:creationId xmlns:a16="http://schemas.microsoft.com/office/drawing/2014/main" id="{16A6FCE2-2587-4904-8F94-7B80E9D451A9}"/>
              </a:ext>
            </a:extLst>
          </p:cNvPr>
          <p:cNvSpPr txBox="1"/>
          <p:nvPr/>
        </p:nvSpPr>
        <p:spPr>
          <a:xfrm>
            <a:off x="1918952" y="1953073"/>
            <a:ext cx="9434846" cy="1000541"/>
          </a:xfrm>
          <a:prstGeom prst="rect">
            <a:avLst/>
          </a:prstGeom>
          <a:noFill/>
          <a:ln w="38100">
            <a:noFill/>
          </a:ln>
        </p:spPr>
        <p:txBody>
          <a:bodyPr spcFirstLastPara="1" wrap="square" lIns="91425" tIns="45700" rIns="91425" bIns="45700" anchor="ctr" anchorCtr="0">
            <a:normAutofit/>
          </a:bodyPr>
          <a:lstStyle/>
          <a:p>
            <a:pPr algn="ctr">
              <a:lnSpc>
                <a:spcPct val="90000"/>
              </a:lnSpc>
              <a:buClr>
                <a:srgbClr val="2E75B5"/>
              </a:buClr>
              <a:buSzPts val="3600"/>
            </a:pPr>
            <a:r>
              <a:rPr lang="fr-FR" sz="3200" dirty="0">
                <a:solidFill>
                  <a:schemeClr val="accent1">
                    <a:lumMod val="40000"/>
                    <a:lumOff val="60000"/>
                  </a:schemeClr>
                </a:solidFill>
                <a:latin typeface="Calibri"/>
                <a:cs typeface="Calibri"/>
                <a:sym typeface="Montserrat Medium"/>
              </a:rPr>
              <a:t>De l’hypermnésie numérique au droit à l’oubli</a:t>
            </a:r>
            <a:endParaRPr sz="3200" dirty="0">
              <a:solidFill>
                <a:schemeClr val="accent1">
                  <a:lumMod val="40000"/>
                  <a:lumOff val="60000"/>
                </a:schemeClr>
              </a:solidFill>
              <a:latin typeface="Calibri"/>
              <a:cs typeface="Calibri"/>
              <a:sym typeface="Calibri"/>
            </a:endParaRPr>
          </a:p>
        </p:txBody>
      </p:sp>
      <p:sp>
        <p:nvSpPr>
          <p:cNvPr id="8" name="Google Shape;1317;p153">
            <a:extLst>
              <a:ext uri="{FF2B5EF4-FFF2-40B4-BE49-F238E27FC236}">
                <a16:creationId xmlns:a16="http://schemas.microsoft.com/office/drawing/2014/main" id="{9CE3DEF1-9B54-4957-BEA5-429EC109F886}"/>
              </a:ext>
            </a:extLst>
          </p:cNvPr>
          <p:cNvSpPr txBox="1"/>
          <p:nvPr/>
        </p:nvSpPr>
        <p:spPr>
          <a:xfrm>
            <a:off x="1918952" y="2942951"/>
            <a:ext cx="9434846" cy="1000541"/>
          </a:xfrm>
          <a:prstGeom prst="rect">
            <a:avLst/>
          </a:prstGeom>
          <a:noFill/>
          <a:ln w="38100">
            <a:solidFill>
              <a:srgbClr val="0070C0"/>
            </a:solidFill>
          </a:ln>
        </p:spPr>
        <p:txBody>
          <a:bodyPr spcFirstLastPara="1" wrap="square" lIns="91425" tIns="45700" rIns="91425" bIns="45700" anchor="ctr" anchorCtr="0">
            <a:normAutofit/>
          </a:bodyPr>
          <a:lstStyle>
            <a:defPPr>
              <a:defRPr lang="fr-FR"/>
            </a:defPPr>
            <a:lvl1pPr algn="ctr">
              <a:lnSpc>
                <a:spcPct val="90000"/>
              </a:lnSpc>
              <a:buClr>
                <a:srgbClr val="2E75B5"/>
              </a:buClr>
              <a:buSzPts val="3600"/>
              <a:defRPr sz="3200">
                <a:solidFill>
                  <a:srgbClr val="0070C0"/>
                </a:solidFill>
                <a:latin typeface="Calibri"/>
                <a:cs typeface="Calibri"/>
              </a:defRPr>
            </a:lvl1pPr>
          </a:lstStyle>
          <a:p>
            <a:r>
              <a:rPr lang="fr-FR" dirty="0" err="1">
                <a:sym typeface="Montserrat Medium"/>
              </a:rPr>
              <a:t>Spectralité</a:t>
            </a:r>
            <a:r>
              <a:rPr lang="fr-FR" dirty="0">
                <a:sym typeface="Montserrat Medium"/>
              </a:rPr>
              <a:t> des </a:t>
            </a:r>
            <a:r>
              <a:rPr lang="fr-FR" dirty="0" err="1">
                <a:sym typeface="Montserrat Medium"/>
              </a:rPr>
              <a:t>télétechnologies</a:t>
            </a:r>
            <a:endParaRPr lang="fr-FR" dirty="0">
              <a:sym typeface="Calibri"/>
            </a:endParaRPr>
          </a:p>
        </p:txBody>
      </p:sp>
      <p:sp>
        <p:nvSpPr>
          <p:cNvPr id="2" name="Flèche : droite 1">
            <a:extLst>
              <a:ext uri="{FF2B5EF4-FFF2-40B4-BE49-F238E27FC236}">
                <a16:creationId xmlns:a16="http://schemas.microsoft.com/office/drawing/2014/main" id="{A69E181E-B7BC-4446-A67A-CDC0E361DF3E}"/>
              </a:ext>
            </a:extLst>
          </p:cNvPr>
          <p:cNvSpPr/>
          <p:nvPr/>
        </p:nvSpPr>
        <p:spPr>
          <a:xfrm>
            <a:off x="1236372" y="2892671"/>
            <a:ext cx="682580" cy="10117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DB564766-BCB6-415F-B844-1CA9F9410B50}"/>
              </a:ext>
            </a:extLst>
          </p:cNvPr>
          <p:cNvSpPr>
            <a:spLocks noGrp="1"/>
          </p:cNvSpPr>
          <p:nvPr>
            <p:ph type="dt" sz="half" idx="10"/>
          </p:nvPr>
        </p:nvSpPr>
        <p:spPr/>
        <p:txBody>
          <a:bodyPr/>
          <a:lstStyle/>
          <a:p>
            <a:fld id="{F31A4B9D-06D5-48C8-ADC1-409B129E100F}" type="datetime1">
              <a:rPr lang="fr-FR" smtClean="0"/>
              <a:t>16/11/2023</a:t>
            </a:fld>
            <a:endParaRPr lang="fr-FR"/>
          </a:p>
        </p:txBody>
      </p:sp>
    </p:spTree>
    <p:extLst>
      <p:ext uri="{BB962C8B-B14F-4D97-AF65-F5344CB8AC3E}">
        <p14:creationId xmlns:p14="http://schemas.microsoft.com/office/powerpoint/2010/main" val="1810854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0"/>
          <p:cNvSpPr txBox="1">
            <a:spLocks noGrp="1"/>
          </p:cNvSpPr>
          <p:nvPr>
            <p:ph type="title"/>
          </p:nvPr>
        </p:nvSpPr>
        <p:spPr>
          <a:xfrm>
            <a:off x="838200" y="136525"/>
            <a:ext cx="10515600" cy="122897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L’horizontalité des réseaux sociaux et le renouvellement démocratique</a:t>
            </a:r>
          </a:p>
        </p:txBody>
      </p:sp>
      <p:sp>
        <p:nvSpPr>
          <p:cNvPr id="703" name="Google Shape;703;p80"/>
          <p:cNvSpPr txBox="1">
            <a:spLocks noGrp="1"/>
          </p:cNvSpPr>
          <p:nvPr>
            <p:ph type="body" idx="1"/>
          </p:nvPr>
        </p:nvSpPr>
        <p:spPr>
          <a:xfrm>
            <a:off x="475418" y="1732973"/>
            <a:ext cx="11476176" cy="43530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fr-FR" b="1" dirty="0"/>
              <a:t>Organisation décentralisée </a:t>
            </a:r>
            <a:r>
              <a:rPr lang="fr-FR" dirty="0"/>
              <a:t>des deux couches </a:t>
            </a:r>
          </a:p>
          <a:p>
            <a:pPr lvl="2">
              <a:spcBef>
                <a:spcPts val="0"/>
              </a:spcBef>
              <a:buClr>
                <a:schemeClr val="dk1"/>
              </a:buClr>
              <a:buSzPct val="100000"/>
              <a:buFont typeface="Wingdings" panose="05000000000000000000" pitchFamily="2" charset="2"/>
              <a:buChar char="ü"/>
            </a:pPr>
            <a:r>
              <a:rPr lang="fr-FR" sz="2800" dirty="0"/>
              <a:t>Internet avec le </a:t>
            </a:r>
            <a:r>
              <a:rPr lang="fr-FR" sz="2800" b="1" dirty="0"/>
              <a:t>protocole TCP/IP </a:t>
            </a:r>
            <a:r>
              <a:rPr lang="fr-FR" sz="2800" dirty="0"/>
              <a:t>(</a:t>
            </a:r>
            <a:r>
              <a:rPr lang="fr-FR" sz="2800" u="sng" dirty="0"/>
              <a:t>pas</a:t>
            </a:r>
            <a:r>
              <a:rPr lang="fr-FR" sz="2800" dirty="0"/>
              <a:t> comme le réseau téléphonique)</a:t>
            </a:r>
          </a:p>
          <a:p>
            <a:pPr lvl="2">
              <a:spcBef>
                <a:spcPts val="0"/>
              </a:spcBef>
              <a:buClr>
                <a:schemeClr val="dk1"/>
              </a:buClr>
              <a:buSzPct val="100000"/>
              <a:buFont typeface="Wingdings" panose="05000000000000000000" pitchFamily="2" charset="2"/>
              <a:buChar char="ü"/>
            </a:pPr>
            <a:r>
              <a:rPr lang="fr-FR" sz="2800" dirty="0"/>
              <a:t>et l’organisation par </a:t>
            </a:r>
            <a:r>
              <a:rPr lang="fr-FR" sz="2800" b="1" dirty="0"/>
              <a:t>liens hypertextes </a:t>
            </a:r>
            <a:r>
              <a:rPr lang="fr-FR" sz="2800" dirty="0"/>
              <a:t>du Web, couche supérieure (</a:t>
            </a:r>
            <a:r>
              <a:rPr lang="fr-FR" sz="2800" u="sng" dirty="0"/>
              <a:t>pas</a:t>
            </a:r>
            <a:r>
              <a:rPr lang="fr-FR" sz="2800" dirty="0"/>
              <a:t> comme le classement bibliothécaire)</a:t>
            </a:r>
          </a:p>
          <a:p>
            <a:pPr marL="269875" lvl="1" indent="0">
              <a:spcBef>
                <a:spcPts val="0"/>
              </a:spcBef>
              <a:buClr>
                <a:schemeClr val="dk1"/>
              </a:buClr>
              <a:buSzPct val="100000"/>
              <a:buNone/>
            </a:pPr>
            <a:r>
              <a:rPr lang="fr-FR" sz="2800" dirty="0"/>
              <a:t>qui </a:t>
            </a:r>
            <a:r>
              <a:rPr lang="fr-FR" sz="2800" b="1" dirty="0"/>
              <a:t>facilite</a:t>
            </a:r>
            <a:r>
              <a:rPr lang="fr-FR" sz="2800" dirty="0"/>
              <a:t> </a:t>
            </a:r>
            <a:r>
              <a:rPr lang="fr-FR" sz="2800" b="1" dirty="0"/>
              <a:t>l’utilisation d’Internet</a:t>
            </a:r>
            <a:r>
              <a:rPr lang="fr-FR" sz="2800" dirty="0"/>
              <a:t>, originairement destiné à une minorité de spécialistes.</a:t>
            </a:r>
          </a:p>
          <a:p>
            <a:pPr marL="269875" lvl="1" indent="0">
              <a:spcBef>
                <a:spcPts val="0"/>
              </a:spcBef>
              <a:buClr>
                <a:schemeClr val="dk1"/>
              </a:buClr>
              <a:buSzPct val="100000"/>
              <a:buNone/>
            </a:pPr>
            <a:endParaRPr lang="fr-FR" sz="2800" dirty="0"/>
          </a:p>
          <a:p>
            <a:pPr marL="0" lvl="0" indent="0" algn="ctr" rtl="0">
              <a:lnSpc>
                <a:spcPct val="90000"/>
              </a:lnSpc>
              <a:spcBef>
                <a:spcPts val="1000"/>
              </a:spcBef>
              <a:spcAft>
                <a:spcPts val="0"/>
              </a:spcAft>
              <a:buClr>
                <a:schemeClr val="dk1"/>
              </a:buClr>
              <a:buSzPct val="100000"/>
              <a:buNone/>
            </a:pPr>
            <a:r>
              <a:rPr lang="fr-FR" b="1" dirty="0">
                <a:solidFill>
                  <a:srgbClr val="0070C0"/>
                </a:solidFill>
                <a:sym typeface="Wingdings" panose="05000000000000000000" pitchFamily="2" charset="2"/>
              </a:rPr>
              <a:t> </a:t>
            </a:r>
            <a:r>
              <a:rPr lang="fr-FR" b="1" dirty="0">
                <a:solidFill>
                  <a:srgbClr val="0070C0"/>
                </a:solidFill>
              </a:rPr>
              <a:t>Relation entre les spécificités techniques d’une innovation et son impact éthique, politique et social</a:t>
            </a:r>
          </a:p>
          <a:p>
            <a:pPr marL="228600" lvl="0" indent="-64135" algn="l" rtl="0">
              <a:lnSpc>
                <a:spcPct val="90000"/>
              </a:lnSpc>
              <a:spcBef>
                <a:spcPts val="1000"/>
              </a:spcBef>
              <a:spcAft>
                <a:spcPts val="0"/>
              </a:spcAft>
              <a:buClr>
                <a:schemeClr val="dk1"/>
              </a:buClr>
              <a:buSzPct val="100000"/>
              <a:buNone/>
            </a:pPr>
            <a:endParaRPr lang="fr-FR" dirty="0"/>
          </a:p>
        </p:txBody>
      </p:sp>
      <p:sp>
        <p:nvSpPr>
          <p:cNvPr id="704" name="Google Shape;704;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p>
        </p:txBody>
      </p:sp>
      <p:sp>
        <p:nvSpPr>
          <p:cNvPr id="705" name="Google Shape;705;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mtClean="0"/>
              <a:t>17</a:t>
            </a:fld>
            <a:endParaRPr lang="fr-FR"/>
          </a:p>
        </p:txBody>
      </p:sp>
      <p:sp>
        <p:nvSpPr>
          <p:cNvPr id="706" name="Google Shape;706;p80"/>
          <p:cNvSpPr txBox="1"/>
          <p:nvPr/>
        </p:nvSpPr>
        <p:spPr>
          <a:xfrm>
            <a:off x="6969369" y="5035218"/>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endParaRPr sz="1800" b="0" i="0">
              <a:solidFill>
                <a:srgbClr val="323232"/>
              </a:solidFill>
              <a:latin typeface="Alegreya"/>
              <a:ea typeface="Alegreya"/>
              <a:cs typeface="Alegreya"/>
              <a:sym typeface="Alegreya"/>
            </a:endParaRPr>
          </a:p>
        </p:txBody>
      </p:sp>
      <p:sp>
        <p:nvSpPr>
          <p:cNvPr id="2" name="Espace réservé de la date 1">
            <a:extLst>
              <a:ext uri="{FF2B5EF4-FFF2-40B4-BE49-F238E27FC236}">
                <a16:creationId xmlns:a16="http://schemas.microsoft.com/office/drawing/2014/main" id="{F68DBB75-FB7F-4DEF-9119-92D761FABD8E}"/>
              </a:ext>
            </a:extLst>
          </p:cNvPr>
          <p:cNvSpPr>
            <a:spLocks noGrp="1"/>
          </p:cNvSpPr>
          <p:nvPr>
            <p:ph type="dt" sz="half" idx="10"/>
          </p:nvPr>
        </p:nvSpPr>
        <p:spPr/>
        <p:txBody>
          <a:bodyPr/>
          <a:lstStyle/>
          <a:p>
            <a:fld id="{F2088E85-AC2C-4E36-9352-604F2697C1C9}" type="datetime1">
              <a:rPr lang="fr-FR" smtClean="0"/>
              <a:t>16/11/2023</a:t>
            </a:fld>
            <a:endParaRPr lang="fr-FR"/>
          </a:p>
        </p:txBody>
      </p:sp>
    </p:spTree>
    <p:extLst>
      <p:ext uri="{BB962C8B-B14F-4D97-AF65-F5344CB8AC3E}">
        <p14:creationId xmlns:p14="http://schemas.microsoft.com/office/powerpoint/2010/main" val="33361490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73" name="Google Shape;1373;p1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170</a:t>
            </a:fld>
            <a:endParaRPr/>
          </a:p>
        </p:txBody>
      </p:sp>
      <p:pic>
        <p:nvPicPr>
          <p:cNvPr id="1374" name="Google Shape;1374;p160"/>
          <p:cNvPicPr preferRelativeResize="0"/>
          <p:nvPr/>
        </p:nvPicPr>
        <p:blipFill rotWithShape="1">
          <a:blip r:embed="rId3">
            <a:alphaModFix/>
          </a:blip>
          <a:srcRect/>
          <a:stretch/>
        </p:blipFill>
        <p:spPr>
          <a:xfrm>
            <a:off x="1090894" y="410308"/>
            <a:ext cx="10262906" cy="5767754"/>
          </a:xfrm>
          <a:prstGeom prst="rect">
            <a:avLst/>
          </a:prstGeom>
          <a:noFill/>
          <a:ln>
            <a:noFill/>
          </a:ln>
        </p:spPr>
      </p:pic>
      <p:sp>
        <p:nvSpPr>
          <p:cNvPr id="2" name="Espace réservé de la date 1">
            <a:extLst>
              <a:ext uri="{FF2B5EF4-FFF2-40B4-BE49-F238E27FC236}">
                <a16:creationId xmlns:a16="http://schemas.microsoft.com/office/drawing/2014/main" id="{1ED5EA75-10FA-4A93-AE75-C22CBFBCC9CC}"/>
              </a:ext>
            </a:extLst>
          </p:cNvPr>
          <p:cNvSpPr>
            <a:spLocks noGrp="1"/>
          </p:cNvSpPr>
          <p:nvPr>
            <p:ph type="dt" idx="10"/>
          </p:nvPr>
        </p:nvSpPr>
        <p:spPr/>
        <p:txBody>
          <a:bodyPr/>
          <a:lstStyle/>
          <a:p>
            <a:fld id="{E225C17B-36F2-4DAF-A899-3B84E48265D2}" type="datetime1">
              <a:rPr lang="fr-FR" smtClean="0"/>
              <a:t>16/11/2023</a:t>
            </a:fld>
            <a:endParaRPr lang="fr-F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61"/>
          <p:cNvSpPr txBox="1">
            <a:spLocks noGrp="1"/>
          </p:cNvSpPr>
          <p:nvPr>
            <p:ph type="title"/>
          </p:nvPr>
        </p:nvSpPr>
        <p:spPr>
          <a:xfrm>
            <a:off x="418641" y="48390"/>
            <a:ext cx="11339605" cy="128032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La « spectralité » technologique,</a:t>
            </a:r>
            <a:br>
              <a:rPr lang="fr-FR"/>
            </a:br>
            <a:r>
              <a:rPr lang="fr-FR"/>
              <a:t>la mort et le numérique</a:t>
            </a:r>
            <a:endParaRPr/>
          </a:p>
        </p:txBody>
      </p:sp>
      <p:sp>
        <p:nvSpPr>
          <p:cNvPr id="1381" name="Google Shape;1381;p161"/>
          <p:cNvSpPr txBox="1">
            <a:spLocks noGrp="1"/>
          </p:cNvSpPr>
          <p:nvPr>
            <p:ph type="body" idx="1"/>
          </p:nvPr>
        </p:nvSpPr>
        <p:spPr>
          <a:xfrm>
            <a:off x="418641" y="1355072"/>
            <a:ext cx="11512626" cy="5148598"/>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b="1" u="none" dirty="0"/>
              <a:t>L’image des morts </a:t>
            </a:r>
            <a:r>
              <a:rPr lang="fr-FR" sz="2400" b="0" u="none" dirty="0"/>
              <a:t>: Hologramme de Michael Jackson ou de </a:t>
            </a:r>
            <a:r>
              <a:rPr lang="fr-FR" sz="2400" b="0" u="none" dirty="0" err="1"/>
              <a:t>Tupac</a:t>
            </a:r>
            <a:r>
              <a:rPr lang="fr-FR" sz="2400" b="0" u="none" dirty="0"/>
              <a:t>, mélange de la « </a:t>
            </a:r>
            <a:r>
              <a:rPr lang="fr-FR" sz="2400" b="0" u="none" dirty="0" err="1"/>
              <a:t>spectralité</a:t>
            </a:r>
            <a:r>
              <a:rPr lang="fr-FR" sz="2400" b="0" u="none" dirty="0"/>
              <a:t> » technologique de l’image et du spectacle dit </a:t>
            </a:r>
            <a:r>
              <a:rPr lang="fr-FR" sz="2400" dirty="0"/>
              <a:t>« </a:t>
            </a:r>
            <a:r>
              <a:rPr lang="fr-FR" sz="2400" b="0" u="none" dirty="0"/>
              <a:t>vivant » : </a:t>
            </a:r>
            <a:r>
              <a:rPr lang="fr-FR" sz="2400" dirty="0"/>
              <a:t>e</a:t>
            </a:r>
            <a:r>
              <a:rPr lang="fr-FR" sz="2400" b="0" u="none" dirty="0"/>
              <a:t>njeux éthiques et juridiques de la manipulation de l’image des morts </a:t>
            </a:r>
            <a:r>
              <a:rPr lang="fr-FR" sz="2400" dirty="0"/>
              <a:t>(publicité, etc.). Mais en réalité, amplification d’un phénomène plus massif.</a:t>
            </a:r>
            <a:endParaRPr dirty="0"/>
          </a:p>
          <a:p>
            <a:pPr marL="228600" lvl="0" indent="-228600" algn="l" rtl="0">
              <a:lnSpc>
                <a:spcPct val="80000"/>
              </a:lnSpc>
              <a:spcBef>
                <a:spcPts val="1000"/>
              </a:spcBef>
              <a:spcAft>
                <a:spcPts val="0"/>
              </a:spcAft>
              <a:buClr>
                <a:schemeClr val="dk1"/>
              </a:buClr>
              <a:buSzPts val="2400"/>
              <a:buChar char="•"/>
            </a:pPr>
            <a:r>
              <a:rPr lang="fr-FR" sz="2400" b="1" dirty="0"/>
              <a:t>La </a:t>
            </a:r>
            <a:r>
              <a:rPr lang="fr-FR" sz="2400" b="1" dirty="0" err="1"/>
              <a:t>spectralité</a:t>
            </a:r>
            <a:r>
              <a:rPr lang="fr-FR" sz="2400" b="1" dirty="0"/>
              <a:t> de la technologie </a:t>
            </a:r>
            <a:r>
              <a:rPr lang="fr-FR" sz="2400" dirty="0"/>
              <a:t>: La grande thèse du philosophe </a:t>
            </a:r>
            <a:r>
              <a:rPr lang="fr-FR" sz="2400" b="1" dirty="0"/>
              <a:t>Jacques Derrida </a:t>
            </a:r>
            <a:r>
              <a:rPr lang="fr-FR" sz="2400" dirty="0"/>
              <a:t>est que les télé-technologies </a:t>
            </a:r>
            <a:r>
              <a:rPr lang="fr-FR" sz="2400" dirty="0" err="1"/>
              <a:t>spectralisent</a:t>
            </a:r>
            <a:r>
              <a:rPr lang="fr-FR" sz="2400" dirty="0"/>
              <a:t> le monde, en donnant l’illusion de conserver vivants des événements du passé.</a:t>
            </a:r>
          </a:p>
          <a:p>
            <a:pPr marL="685800" lvl="1" indent="-228600">
              <a:lnSpc>
                <a:spcPct val="80000"/>
              </a:lnSpc>
              <a:spcBef>
                <a:spcPts val="1000"/>
              </a:spcBef>
              <a:buSzPts val="2400"/>
            </a:pPr>
            <a:r>
              <a:rPr lang="fr-FR" dirty="0"/>
              <a:t>Nous sommes entourés de traces, notamment visuelles, de morts. </a:t>
            </a:r>
            <a:r>
              <a:rPr lang="fr-FR" i="1" dirty="0">
                <a:solidFill>
                  <a:srgbClr val="0070C0"/>
                </a:solidFill>
              </a:rPr>
              <a:t>« Être hanté par un fantôme, c’est avoir la mémoire de ce qu’on a jamais vécu au présent » « L’avenir appartient aux fantômes » (Derrida).</a:t>
            </a:r>
          </a:p>
          <a:p>
            <a:pPr marL="685800" lvl="1" indent="-228600">
              <a:lnSpc>
                <a:spcPct val="80000"/>
              </a:lnSpc>
              <a:spcBef>
                <a:spcPts val="1000"/>
              </a:spcBef>
              <a:buSzPts val="2400"/>
            </a:pPr>
            <a:r>
              <a:rPr lang="fr-FR" dirty="0"/>
              <a:t>Thème de science-fiction (</a:t>
            </a:r>
            <a:r>
              <a:rPr lang="fr-FR" i="1" dirty="0" err="1"/>
              <a:t>Ghost</a:t>
            </a:r>
            <a:r>
              <a:rPr lang="fr-FR" i="1" dirty="0"/>
              <a:t> in the Shell</a:t>
            </a:r>
            <a:r>
              <a:rPr lang="fr-FR" dirty="0"/>
              <a:t>).</a:t>
            </a:r>
            <a:endParaRPr dirty="0"/>
          </a:p>
          <a:p>
            <a:pPr marL="228600" lvl="0" indent="-76200" algn="l" rtl="0">
              <a:lnSpc>
                <a:spcPct val="80000"/>
              </a:lnSpc>
              <a:spcBef>
                <a:spcPts val="1000"/>
              </a:spcBef>
              <a:spcAft>
                <a:spcPts val="0"/>
              </a:spcAft>
              <a:buClr>
                <a:schemeClr val="dk1"/>
              </a:buClr>
              <a:buSzPts val="2400"/>
              <a:buNone/>
            </a:pPr>
            <a:endParaRPr sz="2400" dirty="0"/>
          </a:p>
        </p:txBody>
      </p:sp>
      <p:sp>
        <p:nvSpPr>
          <p:cNvPr id="1382" name="Google Shape;1382;p1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83" name="Google Shape;1383;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171</a:t>
            </a:fld>
            <a:endParaRPr/>
          </a:p>
        </p:txBody>
      </p:sp>
      <p:sp>
        <p:nvSpPr>
          <p:cNvPr id="2" name="Espace réservé de la date 1">
            <a:extLst>
              <a:ext uri="{FF2B5EF4-FFF2-40B4-BE49-F238E27FC236}">
                <a16:creationId xmlns:a16="http://schemas.microsoft.com/office/drawing/2014/main" id="{D47AC6EB-C986-4B36-AB81-B0E8A26240F0}"/>
              </a:ext>
            </a:extLst>
          </p:cNvPr>
          <p:cNvSpPr>
            <a:spLocks noGrp="1"/>
          </p:cNvSpPr>
          <p:nvPr>
            <p:ph type="dt" idx="10"/>
          </p:nvPr>
        </p:nvSpPr>
        <p:spPr/>
        <p:txBody>
          <a:bodyPr/>
          <a:lstStyle/>
          <a:p>
            <a:fld id="{7B093DE2-978B-4A0C-8AF1-349EF7DFB249}" type="datetime1">
              <a:rPr lang="fr-FR" smtClean="0"/>
              <a:t>16/11/2023</a:t>
            </a:fld>
            <a:endParaRPr lang="fr-F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61"/>
          <p:cNvSpPr txBox="1">
            <a:spLocks noGrp="1"/>
          </p:cNvSpPr>
          <p:nvPr>
            <p:ph type="title"/>
          </p:nvPr>
        </p:nvSpPr>
        <p:spPr>
          <a:xfrm>
            <a:off x="418641" y="48390"/>
            <a:ext cx="11339605" cy="128032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La « spectralité » technologique,</a:t>
            </a:r>
            <a:br>
              <a:rPr lang="fr-FR"/>
            </a:br>
            <a:r>
              <a:rPr lang="fr-FR"/>
              <a:t>la mort et le numérique</a:t>
            </a:r>
            <a:endParaRPr/>
          </a:p>
        </p:txBody>
      </p:sp>
      <p:sp>
        <p:nvSpPr>
          <p:cNvPr id="1381" name="Google Shape;1381;p161"/>
          <p:cNvSpPr txBox="1">
            <a:spLocks noGrp="1"/>
          </p:cNvSpPr>
          <p:nvPr>
            <p:ph type="body" idx="1"/>
          </p:nvPr>
        </p:nvSpPr>
        <p:spPr>
          <a:xfrm>
            <a:off x="418641" y="1355072"/>
            <a:ext cx="11512626" cy="5148598"/>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Clr>
                <a:schemeClr val="dk1"/>
              </a:buClr>
              <a:buSzPts val="2400"/>
              <a:buChar char="•"/>
            </a:pPr>
            <a:r>
              <a:rPr lang="fr-FR" sz="2400" b="1" dirty="0"/>
              <a:t>Question du </a:t>
            </a:r>
            <a:r>
              <a:rPr lang="fr-FR" sz="2400" dirty="0"/>
              <a:t>« </a:t>
            </a:r>
            <a:r>
              <a:rPr lang="fr-FR" sz="2400" b="1" dirty="0"/>
              <a:t>deuil numérique </a:t>
            </a:r>
            <a:r>
              <a:rPr lang="fr-FR" sz="2400" dirty="0"/>
              <a:t>» :</a:t>
            </a:r>
            <a:endParaRPr dirty="0"/>
          </a:p>
          <a:p>
            <a:pPr marL="685800" lvl="1" indent="-228600" algn="l" rtl="0">
              <a:lnSpc>
                <a:spcPct val="80000"/>
              </a:lnSpc>
              <a:spcBef>
                <a:spcPts val="500"/>
              </a:spcBef>
              <a:spcAft>
                <a:spcPts val="0"/>
              </a:spcAft>
              <a:buClr>
                <a:schemeClr val="dk1"/>
              </a:buClr>
              <a:buSzPts val="2400"/>
              <a:buChar char="•"/>
            </a:pPr>
            <a:r>
              <a:rPr lang="fr-FR" dirty="0"/>
              <a:t>Statut des traces laissées sur Internet. Création de </a:t>
            </a:r>
            <a:r>
              <a:rPr lang="fr-FR" b="1" dirty="0"/>
              <a:t>cimetières virtuels </a:t>
            </a:r>
            <a:r>
              <a:rPr lang="fr-FR" dirty="0"/>
              <a:t>et de sites Internet accompagnant la présence numérique post-mortem.</a:t>
            </a:r>
            <a:endParaRPr dirty="0"/>
          </a:p>
          <a:p>
            <a:pPr marL="685800" lvl="1" indent="-228600" algn="l" rtl="0">
              <a:lnSpc>
                <a:spcPct val="80000"/>
              </a:lnSpc>
              <a:spcBef>
                <a:spcPts val="500"/>
              </a:spcBef>
              <a:spcAft>
                <a:spcPts val="0"/>
              </a:spcAft>
              <a:buClr>
                <a:schemeClr val="dk1"/>
              </a:buClr>
              <a:buSzPts val="2400"/>
              <a:buChar char="•"/>
            </a:pPr>
            <a:r>
              <a:rPr lang="fr-FR" dirty="0"/>
              <a:t>Enjeu pour des artistes contemporains qui symbolisent cette nouvelle réalité.</a:t>
            </a:r>
            <a:endParaRPr dirty="0"/>
          </a:p>
          <a:p>
            <a:pPr marL="228600" lvl="0" indent="-228600" algn="l" rtl="0">
              <a:lnSpc>
                <a:spcPct val="80000"/>
              </a:lnSpc>
              <a:spcBef>
                <a:spcPts val="1000"/>
              </a:spcBef>
              <a:spcAft>
                <a:spcPts val="0"/>
              </a:spcAft>
              <a:buClr>
                <a:schemeClr val="dk1"/>
              </a:buClr>
              <a:buSzPts val="2400"/>
              <a:buChar char="•"/>
            </a:pPr>
            <a:r>
              <a:rPr lang="fr-FR" sz="2400" b="1" dirty="0"/>
              <a:t>L’avenir des avatars </a:t>
            </a:r>
            <a:r>
              <a:rPr lang="fr-FR" sz="2400" dirty="0"/>
              <a:t>: Des questions éthiques et juridiques se posent, sur l’avenir des « </a:t>
            </a:r>
            <a:r>
              <a:rPr lang="fr-FR" sz="2400" b="1" dirty="0"/>
              <a:t>avatars</a:t>
            </a:r>
            <a:r>
              <a:rPr lang="fr-FR" sz="2400" dirty="0"/>
              <a:t> » que les êtres humains laisseront sur le web.</a:t>
            </a:r>
            <a:endParaRPr dirty="0"/>
          </a:p>
          <a:p>
            <a:pPr marL="228600" lvl="0" indent="-76200" algn="l" rtl="0">
              <a:lnSpc>
                <a:spcPct val="80000"/>
              </a:lnSpc>
              <a:spcBef>
                <a:spcPts val="1000"/>
              </a:spcBef>
              <a:spcAft>
                <a:spcPts val="0"/>
              </a:spcAft>
              <a:buClr>
                <a:schemeClr val="dk1"/>
              </a:buClr>
              <a:buSzPts val="2400"/>
              <a:buNone/>
            </a:pPr>
            <a:endParaRPr sz="2400" dirty="0"/>
          </a:p>
        </p:txBody>
      </p:sp>
      <p:sp>
        <p:nvSpPr>
          <p:cNvPr id="1382" name="Google Shape;1382;p1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83" name="Google Shape;1383;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172</a:t>
            </a:fld>
            <a:endParaRPr/>
          </a:p>
        </p:txBody>
      </p:sp>
      <p:sp>
        <p:nvSpPr>
          <p:cNvPr id="2" name="Espace réservé de la date 1">
            <a:extLst>
              <a:ext uri="{FF2B5EF4-FFF2-40B4-BE49-F238E27FC236}">
                <a16:creationId xmlns:a16="http://schemas.microsoft.com/office/drawing/2014/main" id="{5BD314DB-FB6E-4C42-8E04-22BD1A769150}"/>
              </a:ext>
            </a:extLst>
          </p:cNvPr>
          <p:cNvSpPr>
            <a:spLocks noGrp="1"/>
          </p:cNvSpPr>
          <p:nvPr>
            <p:ph type="dt" idx="10"/>
          </p:nvPr>
        </p:nvSpPr>
        <p:spPr/>
        <p:txBody>
          <a:bodyPr/>
          <a:lstStyle/>
          <a:p>
            <a:fld id="{B167807B-6F61-4598-BA9D-C21E37714B8C}" type="datetime1">
              <a:rPr lang="fr-FR" smtClean="0"/>
              <a:t>16/11/2023</a:t>
            </a:fld>
            <a:endParaRPr lang="fr-FR"/>
          </a:p>
        </p:txBody>
      </p:sp>
    </p:spTree>
    <p:extLst>
      <p:ext uri="{BB962C8B-B14F-4D97-AF65-F5344CB8AC3E}">
        <p14:creationId xmlns:p14="http://schemas.microsoft.com/office/powerpoint/2010/main" val="18214098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marL="0" indent="0" algn="ctr">
              <a:buNone/>
            </a:pPr>
            <a:r>
              <a:rPr lang="fr-FR" b="1" dirty="0">
                <a:solidFill>
                  <a:schemeClr val="lt1"/>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173</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109221"/>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b="1">
                <a:solidFill>
                  <a:schemeClr val="lt1"/>
                </a:solidFill>
              </a:defRPr>
            </a:lvl1pPr>
            <a:lvl2pPr marL="685800" indent="-228600">
              <a:lnSpc>
                <a:spcPct val="90000"/>
              </a:lnSpc>
              <a:spcBef>
                <a:spcPts val="500"/>
              </a:spcBef>
              <a:buFont typeface="Arial" panose="020B0604020202020204" pitchFamily="34" charset="0"/>
              <a:buChar char="•"/>
              <a:defRPr sz="2400">
                <a:solidFill>
                  <a:schemeClr val="lt1"/>
                </a:solidFill>
              </a:defRPr>
            </a:lvl2pPr>
            <a:lvl3pPr marL="1143000" indent="-228600">
              <a:lnSpc>
                <a:spcPct val="90000"/>
              </a:lnSpc>
              <a:spcBef>
                <a:spcPts val="500"/>
              </a:spcBef>
              <a:buFont typeface="Arial" panose="020B0604020202020204" pitchFamily="34" charset="0"/>
              <a:buChar char="•"/>
              <a:defRPr sz="20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fr-FR" dirty="0"/>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818CF762-D099-4D75-A612-C1FC9409675B}"/>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8BDEEC60-B42D-4AB6-8AA3-59FD7565A02C}"/>
              </a:ext>
            </a:extLst>
          </p:cNvPr>
          <p:cNvSpPr>
            <a:spLocks noGrp="1"/>
          </p:cNvSpPr>
          <p:nvPr>
            <p:ph type="dt" sz="half" idx="10"/>
          </p:nvPr>
        </p:nvSpPr>
        <p:spPr/>
        <p:txBody>
          <a:bodyPr/>
          <a:lstStyle/>
          <a:p>
            <a:fld id="{6A12715F-7E69-4E9C-87DB-280ACCE3270B}" type="datetime1">
              <a:rPr lang="fr-FR" smtClean="0"/>
              <a:t>16/11/2023</a:t>
            </a:fld>
            <a:endParaRPr lang="fr-FR"/>
          </a:p>
        </p:txBody>
      </p:sp>
    </p:spTree>
    <p:extLst>
      <p:ext uri="{BB962C8B-B14F-4D97-AF65-F5344CB8AC3E}">
        <p14:creationId xmlns:p14="http://schemas.microsoft.com/office/powerpoint/2010/main" val="596091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431804-FCBB-436D-A3E4-0C7426B2A11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FB73C64-FD97-439B-906C-CD166909B165}"/>
              </a:ext>
            </a:extLst>
          </p:cNvPr>
          <p:cNvSpPr>
            <a:spLocks noGrp="1"/>
          </p:cNvSpPr>
          <p:nvPr>
            <p:ph type="sldNum" sz="quarter" idx="12"/>
          </p:nvPr>
        </p:nvSpPr>
        <p:spPr/>
        <p:txBody>
          <a:bodyPr/>
          <a:lstStyle/>
          <a:p>
            <a:fld id="{E1E82F94-2435-4CE9-9E19-C85AE8AA3B0C}" type="slidenum">
              <a:rPr lang="fr-FR" smtClean="0"/>
              <a:t>174</a:t>
            </a:fld>
            <a:endParaRPr lang="fr-FR"/>
          </a:p>
        </p:txBody>
      </p:sp>
      <p:sp>
        <p:nvSpPr>
          <p:cNvPr id="6" name="Espace réservé du contenu 2">
            <a:extLst>
              <a:ext uri="{FF2B5EF4-FFF2-40B4-BE49-F238E27FC236}">
                <a16:creationId xmlns:a16="http://schemas.microsoft.com/office/drawing/2014/main" id="{0F1CECD9-C5AB-4BC3-B45B-425EA0102A32}"/>
              </a:ext>
            </a:extLst>
          </p:cNvPr>
          <p:cNvSpPr txBox="1">
            <a:spLocks/>
          </p:cNvSpPr>
          <p:nvPr/>
        </p:nvSpPr>
        <p:spPr>
          <a:xfrm>
            <a:off x="545742" y="628019"/>
            <a:ext cx="11109638" cy="97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b="1">
                <a:solidFill>
                  <a:schemeClr val="lt1"/>
                </a:solidFill>
              </a:defRPr>
            </a:lvl1pPr>
            <a:lvl2pPr marL="685800" indent="-228600">
              <a:lnSpc>
                <a:spcPct val="90000"/>
              </a:lnSpc>
              <a:spcBef>
                <a:spcPts val="500"/>
              </a:spcBef>
              <a:buFont typeface="Arial" panose="020B0604020202020204" pitchFamily="34" charset="0"/>
              <a:buChar char="•"/>
              <a:defRPr sz="2400">
                <a:solidFill>
                  <a:schemeClr val="lt1"/>
                </a:solidFill>
              </a:defRPr>
            </a:lvl2pPr>
            <a:lvl3pPr marL="1143000" indent="-228600">
              <a:lnSpc>
                <a:spcPct val="90000"/>
              </a:lnSpc>
              <a:spcBef>
                <a:spcPts val="500"/>
              </a:spcBef>
              <a:buFont typeface="Arial" panose="020B0604020202020204" pitchFamily="34" charset="0"/>
              <a:buChar char="•"/>
              <a:defRPr sz="20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fr-FR" sz="3200" dirty="0"/>
              <a:t>Les problèmes environnementaux induits par le numérique</a:t>
            </a:r>
          </a:p>
        </p:txBody>
      </p:sp>
      <p:sp>
        <p:nvSpPr>
          <p:cNvPr id="7" name="ZoneTexte 6">
            <a:extLst>
              <a:ext uri="{FF2B5EF4-FFF2-40B4-BE49-F238E27FC236}">
                <a16:creationId xmlns:a16="http://schemas.microsoft.com/office/drawing/2014/main" id="{C3281EE1-D5BA-4A01-9988-D9A34CC490AE}"/>
              </a:ext>
            </a:extLst>
          </p:cNvPr>
          <p:cNvSpPr txBox="1"/>
          <p:nvPr/>
        </p:nvSpPr>
        <p:spPr>
          <a:xfrm>
            <a:off x="643944" y="2047741"/>
            <a:ext cx="11011436" cy="523220"/>
          </a:xfrm>
          <a:prstGeom prst="rect">
            <a:avLst/>
          </a:prstGeom>
          <a:noFill/>
        </p:spPr>
        <p:txBody>
          <a:bodyPr wrap="square" rtlCol="0">
            <a:spAutoFit/>
          </a:bodyPr>
          <a:lstStyle/>
          <a:p>
            <a:pPr algn="ctr"/>
            <a:r>
              <a:rPr lang="fr-FR" sz="2800" dirty="0">
                <a:solidFill>
                  <a:srgbClr val="0070C0"/>
                </a:solidFill>
              </a:rPr>
              <a:t>L’impact environnemental du numérique</a:t>
            </a:r>
          </a:p>
        </p:txBody>
      </p:sp>
      <p:sp>
        <p:nvSpPr>
          <p:cNvPr id="8" name="ZoneTexte 7">
            <a:extLst>
              <a:ext uri="{FF2B5EF4-FFF2-40B4-BE49-F238E27FC236}">
                <a16:creationId xmlns:a16="http://schemas.microsoft.com/office/drawing/2014/main" id="{471E7535-58F0-4BFA-B31A-366CE3E4240C}"/>
              </a:ext>
            </a:extLst>
          </p:cNvPr>
          <p:cNvSpPr txBox="1"/>
          <p:nvPr/>
        </p:nvSpPr>
        <p:spPr>
          <a:xfrm>
            <a:off x="680434" y="2974656"/>
            <a:ext cx="11011436" cy="523220"/>
          </a:xfrm>
          <a:prstGeom prst="rect">
            <a:avLst/>
          </a:prstGeom>
          <a:noFill/>
        </p:spPr>
        <p:txBody>
          <a:bodyPr wrap="square" rtlCol="0">
            <a:spAutoFit/>
          </a:bodyPr>
          <a:lstStyle/>
          <a:p>
            <a:pPr algn="ctr"/>
            <a:r>
              <a:rPr lang="fr-FR" sz="2800" dirty="0">
                <a:solidFill>
                  <a:srgbClr val="0070C0"/>
                </a:solidFill>
                <a:hlinkClick r:id="rId2" action="ppaction://hlinksldjump"/>
              </a:rPr>
              <a:t>Green tech, </a:t>
            </a:r>
            <a:r>
              <a:rPr lang="fr-FR" sz="2800" dirty="0" err="1">
                <a:solidFill>
                  <a:srgbClr val="0070C0"/>
                </a:solidFill>
                <a:hlinkClick r:id="rId2" action="ppaction://hlinksldjump"/>
              </a:rPr>
              <a:t>low</a:t>
            </a:r>
            <a:r>
              <a:rPr lang="fr-FR" sz="2800" dirty="0">
                <a:solidFill>
                  <a:srgbClr val="0070C0"/>
                </a:solidFill>
                <a:hlinkClick r:id="rId2" action="ppaction://hlinksldjump"/>
              </a:rPr>
              <a:t> tech et techno-optimisme</a:t>
            </a:r>
            <a:endParaRPr lang="fr-FR" sz="2800" dirty="0">
              <a:solidFill>
                <a:srgbClr val="0070C0"/>
              </a:solidFill>
            </a:endParaRPr>
          </a:p>
        </p:txBody>
      </p:sp>
      <p:sp>
        <p:nvSpPr>
          <p:cNvPr id="9" name="Espace réservé de la date 8">
            <a:extLst>
              <a:ext uri="{FF2B5EF4-FFF2-40B4-BE49-F238E27FC236}">
                <a16:creationId xmlns:a16="http://schemas.microsoft.com/office/drawing/2014/main" id="{93794B16-8D62-46E7-9D03-FB70D46F73E6}"/>
              </a:ext>
            </a:extLst>
          </p:cNvPr>
          <p:cNvSpPr>
            <a:spLocks noGrp="1"/>
          </p:cNvSpPr>
          <p:nvPr>
            <p:ph type="dt" sz="half" idx="10"/>
          </p:nvPr>
        </p:nvSpPr>
        <p:spPr/>
        <p:txBody>
          <a:bodyPr/>
          <a:lstStyle/>
          <a:p>
            <a:fld id="{E6A375E5-CFE3-4047-9ECD-3A39E26EFDE1}" type="datetime1">
              <a:rPr lang="fr-FR" smtClean="0"/>
              <a:t>16/11/2023</a:t>
            </a:fld>
            <a:endParaRPr lang="fr-FR"/>
          </a:p>
        </p:txBody>
      </p:sp>
    </p:spTree>
    <p:extLst>
      <p:ext uri="{BB962C8B-B14F-4D97-AF65-F5344CB8AC3E}">
        <p14:creationId xmlns:p14="http://schemas.microsoft.com/office/powerpoint/2010/main" val="28663277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431804-FCBB-436D-A3E4-0C7426B2A11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FB73C64-FD97-439B-906C-CD166909B165}"/>
              </a:ext>
            </a:extLst>
          </p:cNvPr>
          <p:cNvSpPr>
            <a:spLocks noGrp="1"/>
          </p:cNvSpPr>
          <p:nvPr>
            <p:ph type="sldNum" sz="quarter" idx="12"/>
          </p:nvPr>
        </p:nvSpPr>
        <p:spPr/>
        <p:txBody>
          <a:bodyPr/>
          <a:lstStyle/>
          <a:p>
            <a:fld id="{E1E82F94-2435-4CE9-9E19-C85AE8AA3B0C}" type="slidenum">
              <a:rPr lang="fr-FR" smtClean="0"/>
              <a:t>175</a:t>
            </a:fld>
            <a:endParaRPr lang="fr-FR"/>
          </a:p>
        </p:txBody>
      </p:sp>
      <p:sp>
        <p:nvSpPr>
          <p:cNvPr id="6" name="Espace réservé du contenu 2">
            <a:extLst>
              <a:ext uri="{FF2B5EF4-FFF2-40B4-BE49-F238E27FC236}">
                <a16:creationId xmlns:a16="http://schemas.microsoft.com/office/drawing/2014/main" id="{0F1CECD9-C5AB-4BC3-B45B-425EA0102A32}"/>
              </a:ext>
            </a:extLst>
          </p:cNvPr>
          <p:cNvSpPr txBox="1">
            <a:spLocks/>
          </p:cNvSpPr>
          <p:nvPr/>
        </p:nvSpPr>
        <p:spPr>
          <a:xfrm>
            <a:off x="545742" y="628019"/>
            <a:ext cx="11109638" cy="97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b="1">
                <a:solidFill>
                  <a:schemeClr val="lt1"/>
                </a:solidFill>
              </a:defRPr>
            </a:lvl1pPr>
            <a:lvl2pPr marL="685800" indent="-228600">
              <a:lnSpc>
                <a:spcPct val="90000"/>
              </a:lnSpc>
              <a:spcBef>
                <a:spcPts val="500"/>
              </a:spcBef>
              <a:buFont typeface="Arial" panose="020B0604020202020204" pitchFamily="34" charset="0"/>
              <a:buChar char="•"/>
              <a:defRPr sz="2400">
                <a:solidFill>
                  <a:schemeClr val="lt1"/>
                </a:solidFill>
              </a:defRPr>
            </a:lvl2pPr>
            <a:lvl3pPr marL="1143000" indent="-228600">
              <a:lnSpc>
                <a:spcPct val="90000"/>
              </a:lnSpc>
              <a:spcBef>
                <a:spcPts val="500"/>
              </a:spcBef>
              <a:buFont typeface="Arial" panose="020B0604020202020204" pitchFamily="34" charset="0"/>
              <a:buChar char="•"/>
              <a:defRPr sz="20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fr-FR" sz="3200" dirty="0"/>
              <a:t>Les problèmes environnementaux induits par le numérique</a:t>
            </a:r>
          </a:p>
        </p:txBody>
      </p:sp>
      <p:sp>
        <p:nvSpPr>
          <p:cNvPr id="7" name="ZoneTexte 6">
            <a:extLst>
              <a:ext uri="{FF2B5EF4-FFF2-40B4-BE49-F238E27FC236}">
                <a16:creationId xmlns:a16="http://schemas.microsoft.com/office/drawing/2014/main" id="{C3281EE1-D5BA-4A01-9988-D9A34CC490AE}"/>
              </a:ext>
            </a:extLst>
          </p:cNvPr>
          <p:cNvSpPr txBox="1"/>
          <p:nvPr/>
        </p:nvSpPr>
        <p:spPr>
          <a:xfrm>
            <a:off x="1429555" y="2047741"/>
            <a:ext cx="10225825" cy="523220"/>
          </a:xfrm>
          <a:prstGeom prst="rect">
            <a:avLst/>
          </a:prstGeom>
          <a:noFill/>
          <a:ln w="38100">
            <a:solidFill>
              <a:srgbClr val="0070C0"/>
            </a:solidFill>
          </a:ln>
        </p:spPr>
        <p:txBody>
          <a:bodyPr wrap="square" rtlCol="0">
            <a:spAutoFit/>
          </a:bodyPr>
          <a:lstStyle/>
          <a:p>
            <a:pPr algn="ctr"/>
            <a:r>
              <a:rPr lang="fr-FR" sz="2800" dirty="0">
                <a:solidFill>
                  <a:srgbClr val="0070C0"/>
                </a:solidFill>
              </a:rPr>
              <a:t>L’impact environnemental du numérique</a:t>
            </a:r>
          </a:p>
        </p:txBody>
      </p:sp>
      <p:sp>
        <p:nvSpPr>
          <p:cNvPr id="8" name="ZoneTexte 7">
            <a:extLst>
              <a:ext uri="{FF2B5EF4-FFF2-40B4-BE49-F238E27FC236}">
                <a16:creationId xmlns:a16="http://schemas.microsoft.com/office/drawing/2014/main" id="{471E7535-58F0-4BFA-B31A-366CE3E4240C}"/>
              </a:ext>
            </a:extLst>
          </p:cNvPr>
          <p:cNvSpPr txBox="1"/>
          <p:nvPr/>
        </p:nvSpPr>
        <p:spPr>
          <a:xfrm>
            <a:off x="680434" y="2974656"/>
            <a:ext cx="11011436" cy="523220"/>
          </a:xfrm>
          <a:prstGeom prst="rect">
            <a:avLst/>
          </a:prstGeom>
          <a:noFill/>
        </p:spPr>
        <p:txBody>
          <a:bodyPr wrap="square" rtlCol="0">
            <a:spAutoFit/>
          </a:bodyPr>
          <a:lstStyle/>
          <a:p>
            <a:pPr algn="ctr"/>
            <a:r>
              <a:rPr lang="fr-FR" sz="2800" dirty="0">
                <a:solidFill>
                  <a:schemeClr val="accent1">
                    <a:lumMod val="40000"/>
                    <a:lumOff val="60000"/>
                  </a:schemeClr>
                </a:solidFill>
              </a:rPr>
              <a:t>Green tech, </a:t>
            </a:r>
            <a:r>
              <a:rPr lang="fr-FR" sz="2800" dirty="0" err="1">
                <a:solidFill>
                  <a:schemeClr val="accent1">
                    <a:lumMod val="40000"/>
                    <a:lumOff val="60000"/>
                  </a:schemeClr>
                </a:solidFill>
              </a:rPr>
              <a:t>low</a:t>
            </a:r>
            <a:r>
              <a:rPr lang="fr-FR" sz="2800" dirty="0">
                <a:solidFill>
                  <a:schemeClr val="accent1">
                    <a:lumMod val="40000"/>
                    <a:lumOff val="60000"/>
                  </a:schemeClr>
                </a:solidFill>
              </a:rPr>
              <a:t> tech et techno-optimisme</a:t>
            </a:r>
          </a:p>
        </p:txBody>
      </p:sp>
      <p:sp>
        <p:nvSpPr>
          <p:cNvPr id="2" name="Flèche : droite 1">
            <a:extLst>
              <a:ext uri="{FF2B5EF4-FFF2-40B4-BE49-F238E27FC236}">
                <a16:creationId xmlns:a16="http://schemas.microsoft.com/office/drawing/2014/main" id="{6E22949D-FF86-4312-8541-44E958EC0641}"/>
              </a:ext>
            </a:extLst>
          </p:cNvPr>
          <p:cNvSpPr/>
          <p:nvPr/>
        </p:nvSpPr>
        <p:spPr>
          <a:xfrm>
            <a:off x="680435" y="1974386"/>
            <a:ext cx="749120" cy="63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2A801634-1222-4CE8-8076-844B1046E835}"/>
              </a:ext>
            </a:extLst>
          </p:cNvPr>
          <p:cNvSpPr>
            <a:spLocks noGrp="1"/>
          </p:cNvSpPr>
          <p:nvPr>
            <p:ph type="dt" sz="half" idx="10"/>
          </p:nvPr>
        </p:nvSpPr>
        <p:spPr/>
        <p:txBody>
          <a:bodyPr/>
          <a:lstStyle/>
          <a:p>
            <a:fld id="{B7D98645-2DBA-4C65-80DB-68138D225A64}" type="datetime1">
              <a:rPr lang="fr-FR" smtClean="0"/>
              <a:t>16/11/2023</a:t>
            </a:fld>
            <a:endParaRPr lang="fr-FR"/>
          </a:p>
        </p:txBody>
      </p:sp>
    </p:spTree>
    <p:extLst>
      <p:ext uri="{BB962C8B-B14F-4D97-AF65-F5344CB8AC3E}">
        <p14:creationId xmlns:p14="http://schemas.microsoft.com/office/powerpoint/2010/main" val="38460536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46EEF92-797D-4E6E-BE03-837D0DEAB1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176</a:t>
            </a:fld>
            <a:endParaRPr lang="fr-FR"/>
          </a:p>
        </p:txBody>
      </p:sp>
      <p:pic>
        <p:nvPicPr>
          <p:cNvPr id="5" name="Image 4">
            <a:extLst>
              <a:ext uri="{FF2B5EF4-FFF2-40B4-BE49-F238E27FC236}">
                <a16:creationId xmlns:a16="http://schemas.microsoft.com/office/drawing/2014/main" id="{8635AB70-62A2-49F5-ABC4-1D1842D0300A}"/>
              </a:ext>
            </a:extLst>
          </p:cNvPr>
          <p:cNvPicPr>
            <a:picLocks noChangeAspect="1"/>
          </p:cNvPicPr>
          <p:nvPr/>
        </p:nvPicPr>
        <p:blipFill>
          <a:blip r:embed="rId2"/>
          <a:stretch>
            <a:fillRect/>
          </a:stretch>
        </p:blipFill>
        <p:spPr>
          <a:xfrm>
            <a:off x="4167874" y="400000"/>
            <a:ext cx="3985526" cy="6058000"/>
          </a:xfrm>
          <a:prstGeom prst="rect">
            <a:avLst/>
          </a:prstGeom>
        </p:spPr>
      </p:pic>
      <p:sp>
        <p:nvSpPr>
          <p:cNvPr id="2" name="Espace réservé de la date 1">
            <a:extLst>
              <a:ext uri="{FF2B5EF4-FFF2-40B4-BE49-F238E27FC236}">
                <a16:creationId xmlns:a16="http://schemas.microsoft.com/office/drawing/2014/main" id="{E8B23DE4-0386-449F-8C23-934E52ADDDEE}"/>
              </a:ext>
            </a:extLst>
          </p:cNvPr>
          <p:cNvSpPr>
            <a:spLocks noGrp="1"/>
          </p:cNvSpPr>
          <p:nvPr>
            <p:ph type="dt" sz="half" idx="10"/>
          </p:nvPr>
        </p:nvSpPr>
        <p:spPr/>
        <p:txBody>
          <a:bodyPr/>
          <a:lstStyle/>
          <a:p>
            <a:fld id="{95D5F0BA-357D-472A-9E65-9D6A9940CA7F}" type="datetime1">
              <a:rPr lang="fr-FR" smtClean="0"/>
              <a:t>16/11/2023</a:t>
            </a:fld>
            <a:endParaRPr lang="fr-FR"/>
          </a:p>
        </p:txBody>
      </p:sp>
      <p:sp>
        <p:nvSpPr>
          <p:cNvPr id="3" name="Espace réservé du pied de page 2">
            <a:extLst>
              <a:ext uri="{FF2B5EF4-FFF2-40B4-BE49-F238E27FC236}">
                <a16:creationId xmlns:a16="http://schemas.microsoft.com/office/drawing/2014/main" id="{4E9EA05A-8092-4D99-96C2-12B79F737C2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2406935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46EEF92-797D-4E6E-BE03-837D0DEAB1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177</a:t>
            </a:fld>
            <a:endParaRPr lang="fr-FR"/>
          </a:p>
        </p:txBody>
      </p:sp>
      <p:sp>
        <p:nvSpPr>
          <p:cNvPr id="7" name="ZoneTexte 6">
            <a:extLst>
              <a:ext uri="{FF2B5EF4-FFF2-40B4-BE49-F238E27FC236}">
                <a16:creationId xmlns:a16="http://schemas.microsoft.com/office/drawing/2014/main" id="{E79BD4E4-ED6A-4E03-AD34-233B4E938BC8}"/>
              </a:ext>
            </a:extLst>
          </p:cNvPr>
          <p:cNvSpPr txBox="1"/>
          <p:nvPr/>
        </p:nvSpPr>
        <p:spPr>
          <a:xfrm>
            <a:off x="502275" y="460958"/>
            <a:ext cx="11462198" cy="5713552"/>
          </a:xfrm>
          <a:prstGeom prst="rect">
            <a:avLst/>
          </a:prstGeom>
          <a:noFill/>
        </p:spPr>
        <p:txBody>
          <a:bodyPr wrap="square">
            <a:spAutoFit/>
          </a:bodyPr>
          <a:lstStyle/>
          <a:p>
            <a:pPr>
              <a:lnSpc>
                <a:spcPct val="80000"/>
              </a:lnSpc>
            </a:pPr>
            <a:r>
              <a:rPr lang="fr-FR" sz="2400" dirty="0">
                <a:solidFill>
                  <a:srgbClr val="0070C0"/>
                </a:solidFill>
                <a:latin typeface="Calibri" panose="020F0502020204030204" pitchFamily="34" charset="0"/>
                <a:cs typeface="Calibri" panose="020F0502020204030204" pitchFamily="34" charset="0"/>
              </a:rPr>
              <a:t>Quatrième de couverture : « Comment se douter qu’un simple Like envoyé depuis nos smartphones mobilise ce qui constituera bientôt la plus vaste infrastructure édifiée par l’homme ? Que cette notification, en traversant les sept couches de fonctionnement d’Internet, voyage autour du monde, empruntant des câbles sous-marins, des antennes téléphoniques et des datacenters implantés jusque dans le cercle arctique ?</a:t>
            </a:r>
          </a:p>
          <a:p>
            <a:pPr>
              <a:lnSpc>
                <a:spcPct val="80000"/>
              </a:lnSpc>
            </a:pPr>
            <a:endParaRPr lang="fr-FR" sz="2400" dirty="0">
              <a:solidFill>
                <a:srgbClr val="0070C0"/>
              </a:solidFill>
              <a:latin typeface="Calibri" panose="020F0502020204030204" pitchFamily="34" charset="0"/>
              <a:cs typeface="Calibri" panose="020F0502020204030204" pitchFamily="34" charset="0"/>
            </a:endParaRPr>
          </a:p>
          <a:p>
            <a:pPr>
              <a:lnSpc>
                <a:spcPct val="80000"/>
              </a:lnSpc>
            </a:pPr>
            <a:r>
              <a:rPr lang="fr-FR" sz="2400" b="1" dirty="0">
                <a:solidFill>
                  <a:srgbClr val="0070C0"/>
                </a:solidFill>
                <a:latin typeface="Calibri" panose="020F0502020204030204" pitchFamily="34" charset="0"/>
                <a:cs typeface="Calibri" panose="020F0502020204030204" pitchFamily="34" charset="0"/>
              </a:rPr>
              <a:t>Le monde « dématérialisé » du numérique, indispensable pour communiquer, travailler et consommer, s’avère bien plus tangible que nous ne voulions le croire. Il absorberait aujourd’hui 10 % de l’électricité mondiale et représenterait près de 4 % des émissions de CO2 de la planète. </a:t>
            </a:r>
            <a:r>
              <a:rPr lang="fr-FR" sz="2400" dirty="0">
                <a:solidFill>
                  <a:srgbClr val="0070C0"/>
                </a:solidFill>
                <a:latin typeface="Calibri" panose="020F0502020204030204" pitchFamily="34" charset="0"/>
                <a:cs typeface="Calibri" panose="020F0502020204030204" pitchFamily="34" charset="0"/>
              </a:rPr>
              <a:t>Or nous peinons à appréhender ces impacts, tant nous sommes embrumés par le mirage du cloud, pur et éthéré. Il faut pourtant nous rendre à l’évidence : si « nuage » il y a, celui-ci est noir de pollution.</a:t>
            </a:r>
          </a:p>
          <a:p>
            <a:pPr>
              <a:lnSpc>
                <a:spcPct val="80000"/>
              </a:lnSpc>
            </a:pPr>
            <a:endParaRPr lang="fr-FR" sz="2400" dirty="0">
              <a:solidFill>
                <a:srgbClr val="0070C0"/>
              </a:solidFill>
              <a:latin typeface="Calibri" panose="020F0502020204030204" pitchFamily="34" charset="0"/>
              <a:cs typeface="Calibri" panose="020F0502020204030204" pitchFamily="34" charset="0"/>
            </a:endParaRPr>
          </a:p>
          <a:p>
            <a:pPr>
              <a:lnSpc>
                <a:spcPct val="80000"/>
              </a:lnSpc>
            </a:pPr>
            <a:r>
              <a:rPr lang="fr-FR" sz="2400" dirty="0">
                <a:solidFill>
                  <a:srgbClr val="0070C0"/>
                </a:solidFill>
                <a:latin typeface="Calibri" panose="020F0502020204030204" pitchFamily="34" charset="0"/>
                <a:cs typeface="Calibri" panose="020F0502020204030204" pitchFamily="34" charset="0"/>
              </a:rPr>
              <a:t>Quelle est la géographie de nos clics et de nos données ? Quels enjeux écologiques et géopolitiques charrient-ils à notre insu ? À l’heure du déploiement de la 5G, des voitures connectées et de l’« intelligence artificielle », cette enquête, menée durant deux ans sur quatre continents, révèle l’anatomie d’une technologie qui n’a de virtuel que le nom. Et qui, sous couvert de limiter l’impact de l’homme sur la planète, s’affirme déjà comme l’un des défis environnementaux majeurs du </a:t>
            </a:r>
            <a:r>
              <a:rPr lang="fr-FR" sz="2400" dirty="0" err="1">
                <a:solidFill>
                  <a:srgbClr val="0070C0"/>
                </a:solidFill>
                <a:latin typeface="Calibri" panose="020F0502020204030204" pitchFamily="34" charset="0"/>
                <a:cs typeface="Calibri" panose="020F0502020204030204" pitchFamily="34" charset="0"/>
              </a:rPr>
              <a:t>xxie</a:t>
            </a:r>
            <a:r>
              <a:rPr lang="fr-FR" sz="2400" dirty="0">
                <a:solidFill>
                  <a:srgbClr val="0070C0"/>
                </a:solidFill>
                <a:latin typeface="Calibri" panose="020F0502020204030204" pitchFamily="34" charset="0"/>
                <a:cs typeface="Calibri" panose="020F0502020204030204" pitchFamily="34" charset="0"/>
              </a:rPr>
              <a:t> siècle. »</a:t>
            </a:r>
          </a:p>
        </p:txBody>
      </p:sp>
      <p:sp>
        <p:nvSpPr>
          <p:cNvPr id="2" name="Espace réservé de la date 1">
            <a:extLst>
              <a:ext uri="{FF2B5EF4-FFF2-40B4-BE49-F238E27FC236}">
                <a16:creationId xmlns:a16="http://schemas.microsoft.com/office/drawing/2014/main" id="{E8B23DE4-0386-449F-8C23-934E52ADDDEE}"/>
              </a:ext>
            </a:extLst>
          </p:cNvPr>
          <p:cNvSpPr>
            <a:spLocks noGrp="1"/>
          </p:cNvSpPr>
          <p:nvPr>
            <p:ph type="dt" sz="half" idx="10"/>
          </p:nvPr>
        </p:nvSpPr>
        <p:spPr/>
        <p:txBody>
          <a:bodyPr/>
          <a:lstStyle/>
          <a:p>
            <a:fld id="{95D5F0BA-357D-472A-9E65-9D6A9940CA7F}" type="datetime1">
              <a:rPr lang="fr-FR" smtClean="0"/>
              <a:t>16/11/2023</a:t>
            </a:fld>
            <a:endParaRPr lang="fr-FR"/>
          </a:p>
        </p:txBody>
      </p:sp>
      <p:sp>
        <p:nvSpPr>
          <p:cNvPr id="3" name="Espace réservé du pied de page 2">
            <a:extLst>
              <a:ext uri="{FF2B5EF4-FFF2-40B4-BE49-F238E27FC236}">
                <a16:creationId xmlns:a16="http://schemas.microsoft.com/office/drawing/2014/main" id="{4E9EA05A-8092-4D99-96C2-12B79F737C2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86977796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993" name="Google Shape;993;p1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178</a:t>
            </a:fld>
            <a:endParaRPr/>
          </a:p>
        </p:txBody>
      </p:sp>
      <p:pic>
        <p:nvPicPr>
          <p:cNvPr id="994" name="Google Shape;994;p114"/>
          <p:cNvPicPr preferRelativeResize="0"/>
          <p:nvPr/>
        </p:nvPicPr>
        <p:blipFill rotWithShape="1">
          <a:blip r:embed="rId3">
            <a:alphaModFix/>
          </a:blip>
          <a:srcRect/>
          <a:stretch/>
        </p:blipFill>
        <p:spPr>
          <a:xfrm>
            <a:off x="3203461" y="1075379"/>
            <a:ext cx="5727192" cy="4998316"/>
          </a:xfrm>
          <a:prstGeom prst="rect">
            <a:avLst/>
          </a:prstGeom>
          <a:noFill/>
          <a:ln>
            <a:noFill/>
          </a:ln>
        </p:spPr>
      </p:pic>
      <p:sp>
        <p:nvSpPr>
          <p:cNvPr id="995" name="Google Shape;995;p114"/>
          <p:cNvSpPr txBox="1"/>
          <p:nvPr/>
        </p:nvSpPr>
        <p:spPr>
          <a:xfrm>
            <a:off x="339865" y="6027003"/>
            <a:ext cx="572719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chemeClr val="dk1"/>
                </a:solidFill>
                <a:latin typeface="Calibri"/>
                <a:ea typeface="Calibri"/>
                <a:cs typeface="Calibri"/>
                <a:sym typeface="Calibri"/>
              </a:rPr>
              <a:t>Source : </a:t>
            </a:r>
            <a:r>
              <a:rPr lang="fr-FR" sz="1200" u="sng">
                <a:solidFill>
                  <a:schemeClr val="hlink"/>
                </a:solidFill>
                <a:latin typeface="Calibri"/>
                <a:ea typeface="Calibri"/>
                <a:cs typeface="Calibri"/>
                <a:sym typeface="Calibri"/>
                <a:hlinkClick r:id="rId4"/>
              </a:rPr>
              <a:t>https://www.futura-sciences.com/planete/questions-reponses/eco-consommation-empreinte-carbone-e-mail-10840/</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6" name="Google Shape;996;p114"/>
          <p:cNvSpPr txBox="1">
            <a:spLocks noGrp="1"/>
          </p:cNvSpPr>
          <p:nvPr>
            <p:ph type="title"/>
          </p:nvPr>
        </p:nvSpPr>
        <p:spPr>
          <a:xfrm>
            <a:off x="838200" y="136525"/>
            <a:ext cx="10515600" cy="83099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Le numérique et l’environnement,</a:t>
            </a:r>
            <a:br>
              <a:rPr lang="fr-FR" dirty="0"/>
            </a:br>
            <a:r>
              <a:rPr lang="fr-FR" dirty="0"/>
              <a:t>un enjeu souvent minimisé</a:t>
            </a:r>
            <a:endParaRPr dirty="0"/>
          </a:p>
        </p:txBody>
      </p:sp>
      <p:sp>
        <p:nvSpPr>
          <p:cNvPr id="2" name="Espace réservé de la date 1">
            <a:extLst>
              <a:ext uri="{FF2B5EF4-FFF2-40B4-BE49-F238E27FC236}">
                <a16:creationId xmlns:a16="http://schemas.microsoft.com/office/drawing/2014/main" id="{75C73E2D-577A-4B33-BA97-0E2855C53DB0}"/>
              </a:ext>
            </a:extLst>
          </p:cNvPr>
          <p:cNvSpPr>
            <a:spLocks noGrp="1"/>
          </p:cNvSpPr>
          <p:nvPr>
            <p:ph type="dt" sz="half" idx="10"/>
          </p:nvPr>
        </p:nvSpPr>
        <p:spPr/>
        <p:txBody>
          <a:bodyPr/>
          <a:lstStyle/>
          <a:p>
            <a:fld id="{598C7096-54B9-4BBC-907F-F3034F6F0248}" type="datetime1">
              <a:rPr lang="fr-FR" smtClean="0"/>
              <a:t>16/11/2023</a:t>
            </a:fld>
            <a:endParaRPr lang="fr-F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03" name="Google Shape;1003;p1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179</a:t>
            </a:fld>
            <a:endParaRPr/>
          </a:p>
        </p:txBody>
      </p:sp>
      <p:sp>
        <p:nvSpPr>
          <p:cNvPr id="1005" name="Google Shape;1005;p115"/>
          <p:cNvSpPr txBox="1"/>
          <p:nvPr/>
        </p:nvSpPr>
        <p:spPr>
          <a:xfrm>
            <a:off x="3313784" y="6171684"/>
            <a:ext cx="58408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Source : Ademe, </a:t>
            </a:r>
            <a:r>
              <a:rPr lang="fr-FR" sz="1800" i="1">
                <a:solidFill>
                  <a:schemeClr val="dk1"/>
                </a:solidFill>
                <a:latin typeface="Calibri"/>
                <a:ea typeface="Calibri"/>
                <a:cs typeface="Calibri"/>
                <a:sym typeface="Calibri"/>
              </a:rPr>
              <a:t>La face cachée du numérique</a:t>
            </a:r>
            <a:r>
              <a:rPr lang="fr-FR" sz="1800">
                <a:solidFill>
                  <a:schemeClr val="dk1"/>
                </a:solidFill>
                <a:latin typeface="Calibri"/>
                <a:ea typeface="Calibri"/>
                <a:cs typeface="Calibri"/>
                <a:sym typeface="Calibri"/>
              </a:rPr>
              <a:t>, janvier 2021</a:t>
            </a:r>
            <a:endParaRPr sz="1800">
              <a:solidFill>
                <a:schemeClr val="dk1"/>
              </a:solidFill>
              <a:latin typeface="Calibri"/>
              <a:ea typeface="Calibri"/>
              <a:cs typeface="Calibri"/>
              <a:sym typeface="Calibri"/>
            </a:endParaRPr>
          </a:p>
        </p:txBody>
      </p:sp>
      <p:pic>
        <p:nvPicPr>
          <p:cNvPr id="3" name="Image 2">
            <a:extLst>
              <a:ext uri="{FF2B5EF4-FFF2-40B4-BE49-F238E27FC236}">
                <a16:creationId xmlns:a16="http://schemas.microsoft.com/office/drawing/2014/main" id="{5889A120-A430-499E-B20A-A17132727FB1}"/>
              </a:ext>
            </a:extLst>
          </p:cNvPr>
          <p:cNvPicPr>
            <a:picLocks noChangeAspect="1"/>
          </p:cNvPicPr>
          <p:nvPr/>
        </p:nvPicPr>
        <p:blipFill>
          <a:blip r:embed="rId3"/>
          <a:stretch>
            <a:fillRect/>
          </a:stretch>
        </p:blipFill>
        <p:spPr>
          <a:xfrm>
            <a:off x="2802338" y="0"/>
            <a:ext cx="6352296" cy="6241822"/>
          </a:xfrm>
          <a:prstGeom prst="rect">
            <a:avLst/>
          </a:prstGeom>
        </p:spPr>
      </p:pic>
      <p:sp>
        <p:nvSpPr>
          <p:cNvPr id="2" name="Espace réservé de la date 1">
            <a:extLst>
              <a:ext uri="{FF2B5EF4-FFF2-40B4-BE49-F238E27FC236}">
                <a16:creationId xmlns:a16="http://schemas.microsoft.com/office/drawing/2014/main" id="{3099631C-46AD-464A-B392-35188B6415C4}"/>
              </a:ext>
            </a:extLst>
          </p:cNvPr>
          <p:cNvSpPr>
            <a:spLocks noGrp="1"/>
          </p:cNvSpPr>
          <p:nvPr>
            <p:ph type="dt" sz="half" idx="10"/>
          </p:nvPr>
        </p:nvSpPr>
        <p:spPr/>
        <p:txBody>
          <a:bodyPr/>
          <a:lstStyle/>
          <a:p>
            <a:fld id="{30EF01D7-401D-4675-970A-F8DE6E4B4061}" type="datetime1">
              <a:rPr lang="fr-FR" smtClean="0"/>
              <a:t>16/11/2023</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3" name="Google Shape;703;p80"/>
          <p:cNvSpPr txBox="1">
            <a:spLocks noGrp="1"/>
          </p:cNvSpPr>
          <p:nvPr>
            <p:ph type="body" idx="1"/>
          </p:nvPr>
        </p:nvSpPr>
        <p:spPr>
          <a:xfrm>
            <a:off x="357912" y="1004239"/>
            <a:ext cx="11476176" cy="4849521"/>
          </a:xfrm>
          <a:prstGeom prst="rect">
            <a:avLst/>
          </a:prstGeom>
          <a:noFill/>
          <a:ln>
            <a:noFill/>
          </a:ln>
        </p:spPr>
        <p:txBody>
          <a:bodyPr spcFirstLastPara="1" wrap="square" lIns="91425" tIns="45700" rIns="91425" bIns="45700" anchor="t" anchorCtr="0">
            <a:normAutofit/>
          </a:bodyPr>
          <a:lstStyle/>
          <a:p>
            <a:r>
              <a:rPr lang="fr-FR" dirty="0">
                <a:effectLst/>
                <a:ea typeface="Times New Roman" panose="02020603050405020304" pitchFamily="18" charset="0"/>
              </a:rPr>
              <a:t>McLuhan a expliqué que le </a:t>
            </a:r>
            <a:r>
              <a:rPr lang="fr-FR" b="1" dirty="0">
                <a:effectLst/>
                <a:ea typeface="Times New Roman" panose="02020603050405020304" pitchFamily="18" charset="0"/>
              </a:rPr>
              <a:t>message est le média</a:t>
            </a:r>
            <a:r>
              <a:rPr lang="fr-FR" b="1" dirty="0">
                <a:ea typeface="Times New Roman" panose="02020603050405020304" pitchFamily="18" charset="0"/>
              </a:rPr>
              <a:t> : </a:t>
            </a:r>
            <a:r>
              <a:rPr lang="fr-FR" dirty="0">
                <a:effectLst/>
                <a:ea typeface="Times New Roman" panose="02020603050405020304" pitchFamily="18" charset="0"/>
              </a:rPr>
              <a:t>La structure du média structure la société de façon plus certaine que la structure du message.</a:t>
            </a:r>
          </a:p>
          <a:p>
            <a:pPr lvl="1">
              <a:buFont typeface="Calibri" panose="020F0502020204030204" pitchFamily="34" charset="0"/>
              <a:buChar char="­"/>
            </a:pPr>
            <a:r>
              <a:rPr lang="fr-FR" sz="2800" dirty="0">
                <a:effectLst/>
                <a:ea typeface="Times New Roman" panose="02020603050405020304" pitchFamily="18" charset="0"/>
              </a:rPr>
              <a:t>La </a:t>
            </a:r>
            <a:r>
              <a:rPr lang="fr-FR" sz="2800" b="1" dirty="0">
                <a:effectLst/>
                <a:ea typeface="Times New Roman" panose="02020603050405020304" pitchFamily="18" charset="0"/>
              </a:rPr>
              <a:t>télévision</a:t>
            </a:r>
            <a:r>
              <a:rPr lang="fr-FR" sz="2800" dirty="0">
                <a:effectLst/>
                <a:ea typeface="Times New Roman" panose="02020603050405020304" pitchFamily="18" charset="0"/>
              </a:rPr>
              <a:t> = </a:t>
            </a:r>
            <a:r>
              <a:rPr lang="fr-FR" sz="2800" b="1" dirty="0">
                <a:effectLst/>
                <a:ea typeface="Times New Roman" panose="02020603050405020304" pitchFamily="18" charset="0"/>
              </a:rPr>
              <a:t>structure verticale</a:t>
            </a:r>
            <a:r>
              <a:rPr lang="fr-FR" sz="2800" dirty="0">
                <a:effectLst/>
                <a:ea typeface="Times New Roman" panose="02020603050405020304" pitchFamily="18" charset="0"/>
              </a:rPr>
              <a:t>.</a:t>
            </a:r>
          </a:p>
          <a:p>
            <a:pPr lvl="1">
              <a:buFont typeface="Calibri" panose="020F0502020204030204" pitchFamily="34" charset="0"/>
              <a:buChar char="­"/>
            </a:pPr>
            <a:r>
              <a:rPr lang="fr-FR" sz="2800" b="1" dirty="0">
                <a:effectLst/>
                <a:ea typeface="Times New Roman" panose="02020603050405020304" pitchFamily="18" charset="0"/>
              </a:rPr>
              <a:t>Internet</a:t>
            </a:r>
            <a:r>
              <a:rPr lang="fr-FR" sz="2800" dirty="0">
                <a:effectLst/>
                <a:ea typeface="Times New Roman" panose="02020603050405020304" pitchFamily="18" charset="0"/>
              </a:rPr>
              <a:t> est un système où, quelle que soit la personne qui parle, on peut lui répondre = </a:t>
            </a:r>
            <a:r>
              <a:rPr lang="fr-FR" sz="2800" b="1" dirty="0">
                <a:effectLst/>
                <a:ea typeface="Times New Roman" panose="02020603050405020304" pitchFamily="18" charset="0"/>
              </a:rPr>
              <a:t>structure horizontale</a:t>
            </a:r>
          </a:p>
          <a:p>
            <a:pPr lvl="1">
              <a:buFont typeface="Calibri" panose="020F0502020204030204" pitchFamily="34" charset="0"/>
              <a:buChar char="­"/>
            </a:pPr>
            <a:endParaRPr lang="fr-FR" sz="2800" dirty="0">
              <a:effectLst/>
              <a:ea typeface="Times New Roman" panose="02020603050405020304" pitchFamily="18" charset="0"/>
            </a:endParaRPr>
          </a:p>
          <a:p>
            <a:pPr marL="457200" lvl="1" indent="0" algn="ctr">
              <a:buNone/>
            </a:pPr>
            <a:r>
              <a:rPr lang="fr-FR" sz="2800" b="1" dirty="0">
                <a:solidFill>
                  <a:srgbClr val="0070C0"/>
                </a:solidFill>
                <a:ea typeface="Times New Roman" panose="02020603050405020304" pitchFamily="18" charset="0"/>
                <a:sym typeface="Wingdings" panose="05000000000000000000" pitchFamily="2" charset="2"/>
              </a:rPr>
              <a:t> </a:t>
            </a:r>
            <a:r>
              <a:rPr lang="fr-FR" sz="2800" b="1" dirty="0">
                <a:solidFill>
                  <a:srgbClr val="0070C0"/>
                </a:solidFill>
                <a:effectLst/>
                <a:ea typeface="Times New Roman" panose="02020603050405020304" pitchFamily="18" charset="0"/>
              </a:rPr>
              <a:t>C’est ce qui explique l’horizontalité (voir Benjamin Bayard) et la </a:t>
            </a:r>
            <a:r>
              <a:rPr lang="fr-FR" sz="2800" b="1" dirty="0">
                <a:solidFill>
                  <a:srgbClr val="0070C0"/>
                </a:solidFill>
                <a:ea typeface="Times New Roman" panose="02020603050405020304" pitchFamily="18" charset="0"/>
              </a:rPr>
              <a:t>dérégulation</a:t>
            </a:r>
            <a:r>
              <a:rPr lang="fr-FR" sz="2800" b="1" dirty="0">
                <a:solidFill>
                  <a:srgbClr val="0070C0"/>
                </a:solidFill>
                <a:effectLst/>
                <a:ea typeface="Times New Roman" panose="02020603050405020304" pitchFamily="18" charset="0"/>
              </a:rPr>
              <a:t> de la prise de parole publique.</a:t>
            </a:r>
          </a:p>
          <a:p>
            <a:pPr marL="269875" lvl="1" indent="0">
              <a:spcBef>
                <a:spcPts val="0"/>
              </a:spcBef>
              <a:buClr>
                <a:schemeClr val="dk1"/>
              </a:buClr>
              <a:buSzPct val="100000"/>
              <a:buNone/>
            </a:pPr>
            <a:endParaRPr lang="fr-FR" sz="2800" dirty="0"/>
          </a:p>
          <a:p>
            <a:pPr marL="228600" lvl="0" indent="-228600" algn="l" rtl="0">
              <a:lnSpc>
                <a:spcPct val="90000"/>
              </a:lnSpc>
              <a:spcBef>
                <a:spcPts val="1000"/>
              </a:spcBef>
              <a:spcAft>
                <a:spcPts val="0"/>
              </a:spcAft>
              <a:buClr>
                <a:schemeClr val="dk1"/>
              </a:buClr>
              <a:buSzPct val="100000"/>
              <a:buChar char="•"/>
            </a:pPr>
            <a:endParaRPr dirty="0"/>
          </a:p>
          <a:p>
            <a:pPr marL="228600" lvl="0" indent="-64135" algn="l" rtl="0">
              <a:lnSpc>
                <a:spcPct val="90000"/>
              </a:lnSpc>
              <a:spcBef>
                <a:spcPts val="1000"/>
              </a:spcBef>
              <a:spcAft>
                <a:spcPts val="0"/>
              </a:spcAft>
              <a:buClr>
                <a:schemeClr val="dk1"/>
              </a:buClr>
              <a:buSzPct val="100000"/>
              <a:buNone/>
            </a:pPr>
            <a:endParaRPr dirty="0"/>
          </a:p>
        </p:txBody>
      </p:sp>
      <p:sp>
        <p:nvSpPr>
          <p:cNvPr id="704" name="Google Shape;704;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05" name="Google Shape;705;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
        <p:nvSpPr>
          <p:cNvPr id="706" name="Google Shape;706;p80"/>
          <p:cNvSpPr txBox="1"/>
          <p:nvPr/>
        </p:nvSpPr>
        <p:spPr>
          <a:xfrm>
            <a:off x="6969369" y="5035218"/>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endParaRPr sz="1800" b="0" i="0">
              <a:solidFill>
                <a:srgbClr val="323232"/>
              </a:solidFill>
              <a:latin typeface="Alegreya"/>
              <a:ea typeface="Alegreya"/>
              <a:cs typeface="Alegreya"/>
              <a:sym typeface="Alegreya"/>
            </a:endParaRPr>
          </a:p>
        </p:txBody>
      </p:sp>
      <p:sp>
        <p:nvSpPr>
          <p:cNvPr id="4" name="Espace réservé de la date 3">
            <a:extLst>
              <a:ext uri="{FF2B5EF4-FFF2-40B4-BE49-F238E27FC236}">
                <a16:creationId xmlns:a16="http://schemas.microsoft.com/office/drawing/2014/main" id="{78C2A303-631A-4D73-A29D-089A45EF452C}"/>
              </a:ext>
            </a:extLst>
          </p:cNvPr>
          <p:cNvSpPr>
            <a:spLocks noGrp="1"/>
          </p:cNvSpPr>
          <p:nvPr>
            <p:ph type="dt" sz="half" idx="10"/>
          </p:nvPr>
        </p:nvSpPr>
        <p:spPr/>
        <p:txBody>
          <a:bodyPr/>
          <a:lstStyle/>
          <a:p>
            <a:fld id="{6BF4D6C0-2C85-4821-BB1C-1D4BC7BA126C}" type="datetime1">
              <a:rPr lang="fr-FR" smtClean="0"/>
              <a:t>16/11/2023</a:t>
            </a:fld>
            <a:endParaRPr lang="fr-FR"/>
          </a:p>
        </p:txBody>
      </p:sp>
    </p:spTree>
    <p:extLst>
      <p:ext uri="{BB962C8B-B14F-4D97-AF65-F5344CB8AC3E}">
        <p14:creationId xmlns:p14="http://schemas.microsoft.com/office/powerpoint/2010/main" val="1312177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12" name="Google Shape;1012;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180</a:t>
            </a:fld>
            <a:endParaRPr/>
          </a:p>
        </p:txBody>
      </p:sp>
      <p:sp>
        <p:nvSpPr>
          <p:cNvPr id="1014" name="Google Shape;1014;p116"/>
          <p:cNvSpPr txBox="1"/>
          <p:nvPr/>
        </p:nvSpPr>
        <p:spPr>
          <a:xfrm>
            <a:off x="3763926" y="5842647"/>
            <a:ext cx="484667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chemeClr val="dk1"/>
                </a:solidFill>
                <a:latin typeface="Calibri"/>
                <a:ea typeface="Calibri"/>
                <a:cs typeface="Calibri"/>
                <a:sym typeface="Calibri"/>
              </a:rPr>
              <a:t>Source : Ademe, </a:t>
            </a:r>
            <a:r>
              <a:rPr lang="fr-FR" sz="1400" i="1">
                <a:solidFill>
                  <a:schemeClr val="dk1"/>
                </a:solidFill>
                <a:latin typeface="Calibri"/>
                <a:ea typeface="Calibri"/>
                <a:cs typeface="Calibri"/>
                <a:sym typeface="Calibri"/>
              </a:rPr>
              <a:t>La face cachée du numérique</a:t>
            </a:r>
            <a:r>
              <a:rPr lang="fr-FR" sz="1400">
                <a:solidFill>
                  <a:schemeClr val="dk1"/>
                </a:solidFill>
                <a:latin typeface="Calibri"/>
                <a:ea typeface="Calibri"/>
                <a:cs typeface="Calibri"/>
                <a:sym typeface="Calibri"/>
              </a:rPr>
              <a:t>, janvier 2021</a:t>
            </a:r>
            <a:endParaRPr sz="1400">
              <a:solidFill>
                <a:schemeClr val="dk1"/>
              </a:solidFill>
              <a:latin typeface="Calibri"/>
              <a:ea typeface="Calibri"/>
              <a:cs typeface="Calibri"/>
              <a:sym typeface="Calibri"/>
            </a:endParaRPr>
          </a:p>
        </p:txBody>
      </p:sp>
      <p:pic>
        <p:nvPicPr>
          <p:cNvPr id="3" name="Image 2">
            <a:extLst>
              <a:ext uri="{FF2B5EF4-FFF2-40B4-BE49-F238E27FC236}">
                <a16:creationId xmlns:a16="http://schemas.microsoft.com/office/drawing/2014/main" id="{FDC3104D-D316-429F-A346-2954664DD2CE}"/>
              </a:ext>
            </a:extLst>
          </p:cNvPr>
          <p:cNvPicPr>
            <a:picLocks noChangeAspect="1"/>
          </p:cNvPicPr>
          <p:nvPr/>
        </p:nvPicPr>
        <p:blipFill>
          <a:blip r:embed="rId3"/>
          <a:stretch>
            <a:fillRect/>
          </a:stretch>
        </p:blipFill>
        <p:spPr>
          <a:xfrm>
            <a:off x="1955273" y="435997"/>
            <a:ext cx="8281453" cy="5406650"/>
          </a:xfrm>
          <a:prstGeom prst="rect">
            <a:avLst/>
          </a:prstGeom>
        </p:spPr>
      </p:pic>
      <p:sp>
        <p:nvSpPr>
          <p:cNvPr id="2" name="Espace réservé de la date 1">
            <a:extLst>
              <a:ext uri="{FF2B5EF4-FFF2-40B4-BE49-F238E27FC236}">
                <a16:creationId xmlns:a16="http://schemas.microsoft.com/office/drawing/2014/main" id="{AEA1E640-3460-4F7D-A361-025E78943035}"/>
              </a:ext>
            </a:extLst>
          </p:cNvPr>
          <p:cNvSpPr>
            <a:spLocks noGrp="1"/>
          </p:cNvSpPr>
          <p:nvPr>
            <p:ph type="dt" sz="half" idx="10"/>
          </p:nvPr>
        </p:nvSpPr>
        <p:spPr/>
        <p:txBody>
          <a:bodyPr/>
          <a:lstStyle/>
          <a:p>
            <a:fld id="{B7BE1FDF-7131-4A1C-873D-5142F37A87A9}" type="datetime1">
              <a:rPr lang="fr-FR" smtClean="0"/>
              <a:t>16/11/2023</a:t>
            </a:fld>
            <a:endParaRPr lang="fr-FR"/>
          </a:p>
        </p:txBody>
      </p:sp>
    </p:spTree>
    <p:extLst>
      <p:ext uri="{BB962C8B-B14F-4D97-AF65-F5344CB8AC3E}">
        <p14:creationId xmlns:p14="http://schemas.microsoft.com/office/powerpoint/2010/main" val="22148694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12" name="Google Shape;1012;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181</a:t>
            </a:fld>
            <a:endParaRPr/>
          </a:p>
        </p:txBody>
      </p:sp>
      <p:sp>
        <p:nvSpPr>
          <p:cNvPr id="1014" name="Google Shape;1014;p116"/>
          <p:cNvSpPr txBox="1"/>
          <p:nvPr/>
        </p:nvSpPr>
        <p:spPr>
          <a:xfrm>
            <a:off x="3763926" y="5842647"/>
            <a:ext cx="484667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chemeClr val="dk1"/>
                </a:solidFill>
                <a:latin typeface="Calibri"/>
                <a:ea typeface="Calibri"/>
                <a:cs typeface="Calibri"/>
                <a:sym typeface="Calibri"/>
              </a:rPr>
              <a:t>Source : Ademe, </a:t>
            </a:r>
            <a:r>
              <a:rPr lang="fr-FR" sz="1400" i="1">
                <a:solidFill>
                  <a:schemeClr val="dk1"/>
                </a:solidFill>
                <a:latin typeface="Calibri"/>
                <a:ea typeface="Calibri"/>
                <a:cs typeface="Calibri"/>
                <a:sym typeface="Calibri"/>
              </a:rPr>
              <a:t>La face cachée du numérique</a:t>
            </a:r>
            <a:r>
              <a:rPr lang="fr-FR" sz="1400">
                <a:solidFill>
                  <a:schemeClr val="dk1"/>
                </a:solidFill>
                <a:latin typeface="Calibri"/>
                <a:ea typeface="Calibri"/>
                <a:cs typeface="Calibri"/>
                <a:sym typeface="Calibri"/>
              </a:rPr>
              <a:t>, janvier 2021</a:t>
            </a:r>
            <a:endParaRPr sz="1400">
              <a:solidFill>
                <a:schemeClr val="dk1"/>
              </a:solidFill>
              <a:latin typeface="Calibri"/>
              <a:ea typeface="Calibri"/>
              <a:cs typeface="Calibri"/>
              <a:sym typeface="Calibri"/>
            </a:endParaRPr>
          </a:p>
        </p:txBody>
      </p:sp>
      <p:pic>
        <p:nvPicPr>
          <p:cNvPr id="3" name="Image 2">
            <a:extLst>
              <a:ext uri="{FF2B5EF4-FFF2-40B4-BE49-F238E27FC236}">
                <a16:creationId xmlns:a16="http://schemas.microsoft.com/office/drawing/2014/main" id="{D71245DF-6BC7-49CF-B533-E2E0323C4C02}"/>
              </a:ext>
            </a:extLst>
          </p:cNvPr>
          <p:cNvPicPr>
            <a:picLocks noChangeAspect="1"/>
          </p:cNvPicPr>
          <p:nvPr/>
        </p:nvPicPr>
        <p:blipFill>
          <a:blip r:embed="rId3"/>
          <a:stretch>
            <a:fillRect/>
          </a:stretch>
        </p:blipFill>
        <p:spPr>
          <a:xfrm>
            <a:off x="1628051" y="301949"/>
            <a:ext cx="8935897" cy="5540698"/>
          </a:xfrm>
          <a:prstGeom prst="rect">
            <a:avLst/>
          </a:prstGeom>
        </p:spPr>
      </p:pic>
      <p:sp>
        <p:nvSpPr>
          <p:cNvPr id="2" name="Espace réservé de la date 1">
            <a:extLst>
              <a:ext uri="{FF2B5EF4-FFF2-40B4-BE49-F238E27FC236}">
                <a16:creationId xmlns:a16="http://schemas.microsoft.com/office/drawing/2014/main" id="{8BBEC391-952F-4092-803E-4072F2F2033E}"/>
              </a:ext>
            </a:extLst>
          </p:cNvPr>
          <p:cNvSpPr>
            <a:spLocks noGrp="1"/>
          </p:cNvSpPr>
          <p:nvPr>
            <p:ph type="dt" sz="half" idx="10"/>
          </p:nvPr>
        </p:nvSpPr>
        <p:spPr/>
        <p:txBody>
          <a:bodyPr/>
          <a:lstStyle/>
          <a:p>
            <a:fld id="{F2E1A23B-E4CC-4596-9EBF-D7ED8C21A3BB}" type="datetime1">
              <a:rPr lang="fr-FR" smtClean="0"/>
              <a:t>16/11/2023</a:t>
            </a:fld>
            <a:endParaRPr lang="fr-F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431804-FCBB-436D-A3E4-0C7426B2A11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FB73C64-FD97-439B-906C-CD166909B165}"/>
              </a:ext>
            </a:extLst>
          </p:cNvPr>
          <p:cNvSpPr>
            <a:spLocks noGrp="1"/>
          </p:cNvSpPr>
          <p:nvPr>
            <p:ph type="sldNum" sz="quarter" idx="12"/>
          </p:nvPr>
        </p:nvSpPr>
        <p:spPr/>
        <p:txBody>
          <a:bodyPr/>
          <a:lstStyle/>
          <a:p>
            <a:fld id="{E1E82F94-2435-4CE9-9E19-C85AE8AA3B0C}" type="slidenum">
              <a:rPr lang="fr-FR" smtClean="0"/>
              <a:t>182</a:t>
            </a:fld>
            <a:endParaRPr lang="fr-FR"/>
          </a:p>
        </p:txBody>
      </p:sp>
      <p:sp>
        <p:nvSpPr>
          <p:cNvPr id="6" name="Espace réservé du contenu 2">
            <a:extLst>
              <a:ext uri="{FF2B5EF4-FFF2-40B4-BE49-F238E27FC236}">
                <a16:creationId xmlns:a16="http://schemas.microsoft.com/office/drawing/2014/main" id="{0F1CECD9-C5AB-4BC3-B45B-425EA0102A32}"/>
              </a:ext>
            </a:extLst>
          </p:cNvPr>
          <p:cNvSpPr txBox="1">
            <a:spLocks/>
          </p:cNvSpPr>
          <p:nvPr/>
        </p:nvSpPr>
        <p:spPr>
          <a:xfrm>
            <a:off x="545742" y="628019"/>
            <a:ext cx="11109638" cy="97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b="1">
                <a:solidFill>
                  <a:schemeClr val="lt1"/>
                </a:solidFill>
              </a:defRPr>
            </a:lvl1pPr>
            <a:lvl2pPr marL="685800" indent="-228600">
              <a:lnSpc>
                <a:spcPct val="90000"/>
              </a:lnSpc>
              <a:spcBef>
                <a:spcPts val="500"/>
              </a:spcBef>
              <a:buFont typeface="Arial" panose="020B0604020202020204" pitchFamily="34" charset="0"/>
              <a:buChar char="•"/>
              <a:defRPr sz="2400">
                <a:solidFill>
                  <a:schemeClr val="lt1"/>
                </a:solidFill>
              </a:defRPr>
            </a:lvl2pPr>
            <a:lvl3pPr marL="1143000" indent="-228600">
              <a:lnSpc>
                <a:spcPct val="90000"/>
              </a:lnSpc>
              <a:spcBef>
                <a:spcPts val="500"/>
              </a:spcBef>
              <a:buFont typeface="Arial" panose="020B0604020202020204" pitchFamily="34" charset="0"/>
              <a:buChar char="•"/>
              <a:defRPr sz="20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fr-FR" sz="3200" dirty="0"/>
              <a:t>Les problèmes environnementaux induits par le numérique</a:t>
            </a:r>
          </a:p>
        </p:txBody>
      </p:sp>
      <p:sp>
        <p:nvSpPr>
          <p:cNvPr id="7" name="ZoneTexte 6">
            <a:extLst>
              <a:ext uri="{FF2B5EF4-FFF2-40B4-BE49-F238E27FC236}">
                <a16:creationId xmlns:a16="http://schemas.microsoft.com/office/drawing/2014/main" id="{C3281EE1-D5BA-4A01-9988-D9A34CC490AE}"/>
              </a:ext>
            </a:extLst>
          </p:cNvPr>
          <p:cNvSpPr txBox="1"/>
          <p:nvPr/>
        </p:nvSpPr>
        <p:spPr>
          <a:xfrm>
            <a:off x="1429555" y="2047741"/>
            <a:ext cx="10225825" cy="523220"/>
          </a:xfrm>
          <a:prstGeom prst="rect">
            <a:avLst/>
          </a:prstGeom>
          <a:noFill/>
          <a:ln w="38100">
            <a:noFill/>
          </a:ln>
        </p:spPr>
        <p:txBody>
          <a:bodyPr wrap="square" rtlCol="0">
            <a:spAutoFit/>
          </a:bodyPr>
          <a:lstStyle/>
          <a:p>
            <a:pPr algn="ctr"/>
            <a:r>
              <a:rPr lang="fr-FR" sz="2800" dirty="0">
                <a:solidFill>
                  <a:schemeClr val="accent1">
                    <a:lumMod val="40000"/>
                    <a:lumOff val="60000"/>
                  </a:schemeClr>
                </a:solidFill>
              </a:rPr>
              <a:t>L’impact environnemental du numérique</a:t>
            </a:r>
          </a:p>
        </p:txBody>
      </p:sp>
      <p:sp>
        <p:nvSpPr>
          <p:cNvPr id="8" name="ZoneTexte 7">
            <a:extLst>
              <a:ext uri="{FF2B5EF4-FFF2-40B4-BE49-F238E27FC236}">
                <a16:creationId xmlns:a16="http://schemas.microsoft.com/office/drawing/2014/main" id="{471E7535-58F0-4BFA-B31A-366CE3E4240C}"/>
              </a:ext>
            </a:extLst>
          </p:cNvPr>
          <p:cNvSpPr txBox="1"/>
          <p:nvPr/>
        </p:nvSpPr>
        <p:spPr>
          <a:xfrm>
            <a:off x="1466044" y="2974656"/>
            <a:ext cx="10225826" cy="523220"/>
          </a:xfrm>
          <a:prstGeom prst="rect">
            <a:avLst/>
          </a:prstGeom>
          <a:noFill/>
          <a:ln w="38100">
            <a:solidFill>
              <a:srgbClr val="0070C0"/>
            </a:solidFill>
          </a:ln>
        </p:spPr>
        <p:txBody>
          <a:bodyPr wrap="square" rtlCol="0">
            <a:spAutoFit/>
          </a:bodyPr>
          <a:lstStyle>
            <a:defPPr>
              <a:defRPr lang="fr-FR"/>
            </a:defPPr>
            <a:lvl1pPr algn="ctr">
              <a:defRPr sz="2800">
                <a:solidFill>
                  <a:srgbClr val="0070C0"/>
                </a:solidFill>
              </a:defRPr>
            </a:lvl1pPr>
          </a:lstStyle>
          <a:p>
            <a:r>
              <a:rPr lang="fr-FR" dirty="0"/>
              <a:t>Green tech, </a:t>
            </a:r>
            <a:r>
              <a:rPr lang="fr-FR" dirty="0" err="1"/>
              <a:t>low</a:t>
            </a:r>
            <a:r>
              <a:rPr lang="fr-FR" dirty="0"/>
              <a:t> tech et techno-optimisme</a:t>
            </a:r>
          </a:p>
        </p:txBody>
      </p:sp>
      <p:sp>
        <p:nvSpPr>
          <p:cNvPr id="2" name="Flèche : droite 1">
            <a:extLst>
              <a:ext uri="{FF2B5EF4-FFF2-40B4-BE49-F238E27FC236}">
                <a16:creationId xmlns:a16="http://schemas.microsoft.com/office/drawing/2014/main" id="{6E22949D-FF86-4312-8541-44E958EC0641}"/>
              </a:ext>
            </a:extLst>
          </p:cNvPr>
          <p:cNvSpPr/>
          <p:nvPr/>
        </p:nvSpPr>
        <p:spPr>
          <a:xfrm>
            <a:off x="680435" y="2920733"/>
            <a:ext cx="749120" cy="63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93097EF7-EA0B-46B8-BB5D-4D9D6C61F3EE}"/>
              </a:ext>
            </a:extLst>
          </p:cNvPr>
          <p:cNvSpPr>
            <a:spLocks noGrp="1"/>
          </p:cNvSpPr>
          <p:nvPr>
            <p:ph type="dt" sz="half" idx="10"/>
          </p:nvPr>
        </p:nvSpPr>
        <p:spPr/>
        <p:txBody>
          <a:bodyPr/>
          <a:lstStyle/>
          <a:p>
            <a:fld id="{1A2D7CCA-5F46-41AB-A230-BB8056DB475D}" type="datetime1">
              <a:rPr lang="fr-FR" smtClean="0"/>
              <a:t>16/11/2023</a:t>
            </a:fld>
            <a:endParaRPr lang="fr-FR"/>
          </a:p>
        </p:txBody>
      </p:sp>
    </p:spTree>
    <p:extLst>
      <p:ext uri="{BB962C8B-B14F-4D97-AF65-F5344CB8AC3E}">
        <p14:creationId xmlns:p14="http://schemas.microsoft.com/office/powerpoint/2010/main" val="23623640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1" name="Google Shape;1031;p118"/>
          <p:cNvSpPr txBox="1">
            <a:spLocks noGrp="1"/>
          </p:cNvSpPr>
          <p:nvPr>
            <p:ph type="body" idx="1"/>
          </p:nvPr>
        </p:nvSpPr>
        <p:spPr>
          <a:xfrm>
            <a:off x="412124" y="1102669"/>
            <a:ext cx="11578107" cy="2941297"/>
          </a:xfrm>
          <a:prstGeom prst="rect">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0C0"/>
              </a:buClr>
              <a:buSzPct val="100000"/>
              <a:buNone/>
            </a:pPr>
            <a:r>
              <a:rPr lang="fr-FR" b="0" dirty="0">
                <a:solidFill>
                  <a:srgbClr val="0070C0"/>
                </a:solidFill>
              </a:rPr>
              <a:t>“Pour de nombreux économistes, chefs d’entreprise, ingénieurs et représentants politiques, </a:t>
            </a:r>
            <a:r>
              <a:rPr lang="fr-FR" b="1" dirty="0">
                <a:solidFill>
                  <a:srgbClr val="0070C0"/>
                </a:solidFill>
              </a:rPr>
              <a:t>la crise écologique trouvera sa réponse dans l’innovation technologique. Cette posture, que l’on peut qualifier de "techno-optimiste", part du principe que la technique, qui a sans cesse permis de repousser les limites humaines, y parviendra également pour les questions écologiques</a:t>
            </a:r>
            <a:r>
              <a:rPr lang="fr-FR" b="0" dirty="0">
                <a:solidFill>
                  <a:srgbClr val="0070C0"/>
                </a:solidFill>
              </a:rPr>
              <a:t>. Face au dérèglement climatique, il s’agit alors de promouvoir des technologies dites "neutres en carbone" ou "vertes". »</a:t>
            </a:r>
            <a:endParaRPr dirty="0"/>
          </a:p>
        </p:txBody>
      </p:sp>
      <p:sp>
        <p:nvSpPr>
          <p:cNvPr id="1032" name="Google Shape;1032;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33" name="Google Shape;1033;p1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183</a:t>
            </a:fld>
            <a:endParaRPr/>
          </a:p>
        </p:txBody>
      </p:sp>
      <p:sp>
        <p:nvSpPr>
          <p:cNvPr id="4" name="Espace réservé de la date 3">
            <a:extLst>
              <a:ext uri="{FF2B5EF4-FFF2-40B4-BE49-F238E27FC236}">
                <a16:creationId xmlns:a16="http://schemas.microsoft.com/office/drawing/2014/main" id="{C4E9669A-EC44-4677-831B-DEF8C485DA49}"/>
              </a:ext>
            </a:extLst>
          </p:cNvPr>
          <p:cNvSpPr>
            <a:spLocks noGrp="1"/>
          </p:cNvSpPr>
          <p:nvPr>
            <p:ph type="dt" sz="half" idx="10"/>
          </p:nvPr>
        </p:nvSpPr>
        <p:spPr/>
        <p:txBody>
          <a:bodyPr/>
          <a:lstStyle/>
          <a:p>
            <a:fld id="{DB04B6AC-A039-43EE-842F-D245C9D4C4E2}" type="datetime1">
              <a:rPr lang="fr-FR" smtClean="0"/>
              <a:t>16/11/2023</a:t>
            </a:fld>
            <a:endParaRPr lang="fr-F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1" name="Google Shape;1031;p118"/>
          <p:cNvSpPr txBox="1">
            <a:spLocks noGrp="1"/>
          </p:cNvSpPr>
          <p:nvPr>
            <p:ph type="body" idx="1"/>
          </p:nvPr>
        </p:nvSpPr>
        <p:spPr>
          <a:xfrm>
            <a:off x="399245" y="317058"/>
            <a:ext cx="11578107" cy="5942073"/>
          </a:xfrm>
          <a:prstGeom prst="rect">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0C0"/>
              </a:buClr>
              <a:buSzPct val="100000"/>
              <a:buNone/>
            </a:pPr>
            <a:r>
              <a:rPr lang="fr-FR" b="0" dirty="0">
                <a:solidFill>
                  <a:srgbClr val="0070C0"/>
                </a:solidFill>
              </a:rPr>
              <a:t>« Par exemple pour limiter la pression des systèmes agricoles sur les écosystèmes (ressources en eau, déforestation, etc.), l’idée serait de continuer à optimiser les technologies existantes pour accroître massivement la productivité et les rendements. Pour nettoyer les océans des huit millions de tonnes de déchets plastiques qui y sont déversés chaque année, il faut améliorer le recyclage et mettre au point des "technologies réparatrices", à l’image du projet "</a:t>
            </a:r>
            <a:r>
              <a:rPr lang="fr-FR" b="0" dirty="0" err="1">
                <a:solidFill>
                  <a:srgbClr val="0070C0"/>
                </a:solidFill>
              </a:rPr>
              <a:t>Ocean</a:t>
            </a:r>
            <a:r>
              <a:rPr lang="fr-FR" b="0" dirty="0">
                <a:solidFill>
                  <a:srgbClr val="0070C0"/>
                </a:solidFill>
              </a:rPr>
              <a:t> </a:t>
            </a:r>
            <a:r>
              <a:rPr lang="fr-FR" b="0" dirty="0" err="1">
                <a:solidFill>
                  <a:srgbClr val="0070C0"/>
                </a:solidFill>
              </a:rPr>
              <a:t>CleanUp</a:t>
            </a:r>
            <a:r>
              <a:rPr lang="fr-FR" b="0" dirty="0">
                <a:solidFill>
                  <a:srgbClr val="0070C0"/>
                </a:solidFill>
              </a:rPr>
              <a:t>" qui tente de nettoyer le vortex de déchets du Pacifique nord. Pour gérer une population de plus en plus urbaine, les villes intelligentes ou "Smart Cities" – ces zones urbaines qui utilisent des nouvelles technologies pour améliorer la qualité des services urbains – vont recourir à la technologie et permettre de développer des solutions d’autonomie et d’optimisation des flux énergétiques, humains, alimentaires, etc.” (</a:t>
            </a:r>
            <a:r>
              <a:rPr lang="fr-FR" dirty="0">
                <a:solidFill>
                  <a:srgbClr val="0070C0"/>
                </a:solidFill>
              </a:rPr>
              <a:t>https://www.vie-publique.fr/parole-dexpert/276090-linnovation-technologique-lepreuve-de-lanthropocene)</a:t>
            </a:r>
            <a:endParaRPr dirty="0"/>
          </a:p>
          <a:p>
            <a:pPr marL="228600" lvl="0" indent="-90804" algn="l" rtl="0">
              <a:lnSpc>
                <a:spcPct val="90000"/>
              </a:lnSpc>
              <a:spcBef>
                <a:spcPts val="1000"/>
              </a:spcBef>
              <a:spcAft>
                <a:spcPts val="0"/>
              </a:spcAft>
              <a:buClr>
                <a:schemeClr val="dk1"/>
              </a:buClr>
              <a:buSzPct val="100000"/>
              <a:buNone/>
            </a:pPr>
            <a:endParaRPr dirty="0"/>
          </a:p>
        </p:txBody>
      </p:sp>
      <p:sp>
        <p:nvSpPr>
          <p:cNvPr id="1032" name="Google Shape;1032;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33" name="Google Shape;1033;p1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184</a:t>
            </a:fld>
            <a:endParaRPr/>
          </a:p>
        </p:txBody>
      </p:sp>
      <p:sp>
        <p:nvSpPr>
          <p:cNvPr id="2" name="Espace réservé de la date 1">
            <a:extLst>
              <a:ext uri="{FF2B5EF4-FFF2-40B4-BE49-F238E27FC236}">
                <a16:creationId xmlns:a16="http://schemas.microsoft.com/office/drawing/2014/main" id="{CFAEF0EF-6F3C-4AAD-A8DE-B0C8606BD03B}"/>
              </a:ext>
            </a:extLst>
          </p:cNvPr>
          <p:cNvSpPr>
            <a:spLocks noGrp="1"/>
          </p:cNvSpPr>
          <p:nvPr>
            <p:ph type="dt" sz="half" idx="10"/>
          </p:nvPr>
        </p:nvSpPr>
        <p:spPr/>
        <p:txBody>
          <a:bodyPr/>
          <a:lstStyle/>
          <a:p>
            <a:fld id="{C3652B00-FF45-4005-B98B-F874F5B725B8}" type="datetime1">
              <a:rPr lang="fr-FR" smtClean="0"/>
              <a:t>16/11/2023</a:t>
            </a:fld>
            <a:endParaRPr lang="fr-FR"/>
          </a:p>
        </p:txBody>
      </p:sp>
    </p:spTree>
    <p:extLst>
      <p:ext uri="{BB962C8B-B14F-4D97-AF65-F5344CB8AC3E}">
        <p14:creationId xmlns:p14="http://schemas.microsoft.com/office/powerpoint/2010/main" val="18891728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17"/>
          <p:cNvSpPr txBox="1">
            <a:spLocks noGrp="1"/>
          </p:cNvSpPr>
          <p:nvPr>
            <p:ph type="title"/>
          </p:nvPr>
        </p:nvSpPr>
        <p:spPr>
          <a:xfrm>
            <a:off x="838200" y="365125"/>
            <a:ext cx="10515600" cy="80745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Le techno-optimisme vs </a:t>
            </a:r>
            <a:r>
              <a:rPr lang="fr-FR" dirty="0" err="1"/>
              <a:t>low</a:t>
            </a:r>
            <a:r>
              <a:rPr lang="fr-FR" dirty="0"/>
              <a:t> tech</a:t>
            </a:r>
            <a:endParaRPr i="1" dirty="0"/>
          </a:p>
        </p:txBody>
      </p:sp>
      <p:sp>
        <p:nvSpPr>
          <p:cNvPr id="1022" name="Google Shape;1022;p117"/>
          <p:cNvSpPr txBox="1">
            <a:spLocks noGrp="1"/>
          </p:cNvSpPr>
          <p:nvPr>
            <p:ph type="body" idx="1"/>
          </p:nvPr>
        </p:nvSpPr>
        <p:spPr>
          <a:xfrm>
            <a:off x="838200" y="1398494"/>
            <a:ext cx="10515600" cy="464353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FR" dirty="0"/>
              <a:t>Le </a:t>
            </a:r>
            <a:r>
              <a:rPr lang="fr-FR" b="1" dirty="0"/>
              <a:t>techno-optimism</a:t>
            </a:r>
            <a:r>
              <a:rPr lang="fr-FR" dirty="0"/>
              <a:t>e consiste à dire qu’un surcroît de technologie résoudra les problèmes environnementaux induits par la technologie.</a:t>
            </a:r>
            <a:endParaRPr dirty="0"/>
          </a:p>
          <a:p>
            <a:pPr marL="228600" lvl="0" indent="-228600" algn="l" rtl="0">
              <a:lnSpc>
                <a:spcPct val="90000"/>
              </a:lnSpc>
              <a:spcBef>
                <a:spcPts val="1000"/>
              </a:spcBef>
              <a:spcAft>
                <a:spcPts val="0"/>
              </a:spcAft>
              <a:buClr>
                <a:schemeClr val="dk1"/>
              </a:buClr>
              <a:buSzPts val="2800"/>
              <a:buChar char="•"/>
            </a:pPr>
            <a:r>
              <a:rPr lang="fr-FR" dirty="0"/>
              <a:t>Quelques exemples :</a:t>
            </a:r>
            <a:endParaRPr dirty="0"/>
          </a:p>
          <a:p>
            <a:pPr marL="1143000" lvl="2" indent="-228600" algn="l" rtl="0">
              <a:lnSpc>
                <a:spcPct val="90000"/>
              </a:lnSpc>
              <a:spcBef>
                <a:spcPts val="500"/>
              </a:spcBef>
              <a:spcAft>
                <a:spcPts val="0"/>
              </a:spcAft>
              <a:buClr>
                <a:schemeClr val="dk1"/>
              </a:buClr>
              <a:buSzPts val="2400"/>
              <a:buChar char="•"/>
            </a:pPr>
            <a:r>
              <a:rPr lang="fr-FR" sz="2400" dirty="0"/>
              <a:t>Les smart </a:t>
            </a:r>
            <a:r>
              <a:rPr lang="fr-FR" sz="2400" dirty="0" err="1"/>
              <a:t>cities</a:t>
            </a:r>
            <a:endParaRPr sz="2400" dirty="0"/>
          </a:p>
          <a:p>
            <a:pPr marL="1143000" lvl="2" indent="-228600" algn="l" rtl="0">
              <a:lnSpc>
                <a:spcPct val="90000"/>
              </a:lnSpc>
              <a:spcBef>
                <a:spcPts val="500"/>
              </a:spcBef>
              <a:spcAft>
                <a:spcPts val="0"/>
              </a:spcAft>
              <a:buClr>
                <a:schemeClr val="dk1"/>
              </a:buClr>
              <a:buSzPts val="2400"/>
              <a:buChar char="•"/>
            </a:pPr>
            <a:r>
              <a:rPr lang="fr-FR" sz="2400" dirty="0"/>
              <a:t>Les </a:t>
            </a:r>
            <a:r>
              <a:rPr lang="fr-FR" sz="2400" i="1" dirty="0"/>
              <a:t>smart </a:t>
            </a:r>
            <a:r>
              <a:rPr lang="fr-FR" sz="2400" i="1" dirty="0" err="1"/>
              <a:t>grids</a:t>
            </a:r>
            <a:r>
              <a:rPr lang="fr-FR" sz="2400" dirty="0"/>
              <a:t>, pour une gestion décentralisée de la distribution énergétique </a:t>
            </a:r>
            <a:endParaRPr dirty="0"/>
          </a:p>
          <a:p>
            <a:pPr marL="1143000" lvl="2" indent="-228600" algn="l" rtl="0">
              <a:lnSpc>
                <a:spcPct val="90000"/>
              </a:lnSpc>
              <a:spcBef>
                <a:spcPts val="500"/>
              </a:spcBef>
              <a:spcAft>
                <a:spcPts val="0"/>
              </a:spcAft>
              <a:buClr>
                <a:schemeClr val="dk1"/>
              </a:buClr>
              <a:buSzPts val="2400"/>
              <a:buChar char="•"/>
            </a:pPr>
            <a:r>
              <a:rPr lang="fr-FR" sz="2400" dirty="0"/>
              <a:t>La géo-ingénierie (</a:t>
            </a:r>
            <a:r>
              <a:rPr lang="fr-FR" sz="2400" dirty="0" err="1"/>
              <a:t>Dubey</a:t>
            </a:r>
            <a:r>
              <a:rPr lang="fr-FR" sz="2400" dirty="0"/>
              <a:t>, </a:t>
            </a:r>
            <a:r>
              <a:rPr lang="fr-FR" sz="2400" dirty="0" err="1"/>
              <a:t>Jouvancourt</a:t>
            </a:r>
            <a:r>
              <a:rPr lang="fr-FR" sz="2400" dirty="0"/>
              <a:t>, 31).</a:t>
            </a:r>
            <a:endParaRPr dirty="0"/>
          </a:p>
          <a:p>
            <a:pPr marL="228600" lvl="0" indent="-228600" algn="l" rtl="0">
              <a:lnSpc>
                <a:spcPct val="90000"/>
              </a:lnSpc>
              <a:spcBef>
                <a:spcPts val="1000"/>
              </a:spcBef>
              <a:spcAft>
                <a:spcPts val="0"/>
              </a:spcAft>
              <a:buClr>
                <a:schemeClr val="dk1"/>
              </a:buClr>
              <a:buSzPts val="2800"/>
              <a:buChar char="•"/>
            </a:pPr>
            <a:r>
              <a:rPr lang="fr-FR" dirty="0"/>
              <a:t>A l’inverse, le mouvement des</a:t>
            </a:r>
            <a:r>
              <a:rPr lang="fr-FR" b="1" dirty="0"/>
              <a:t> </a:t>
            </a:r>
            <a:r>
              <a:rPr lang="fr-FR" b="1" dirty="0" err="1"/>
              <a:t>low</a:t>
            </a:r>
            <a:r>
              <a:rPr lang="fr-FR" b="1" dirty="0"/>
              <a:t> tech</a:t>
            </a:r>
            <a:r>
              <a:rPr lang="fr-FR" dirty="0"/>
              <a:t>.</a:t>
            </a:r>
            <a:endParaRPr dirty="0"/>
          </a:p>
          <a:p>
            <a:pPr marL="228600" lvl="0" indent="-228600" algn="l" rtl="0">
              <a:lnSpc>
                <a:spcPct val="90000"/>
              </a:lnSpc>
              <a:spcBef>
                <a:spcPts val="1000"/>
              </a:spcBef>
              <a:spcAft>
                <a:spcPts val="0"/>
              </a:spcAft>
              <a:buClr>
                <a:schemeClr val="dk1"/>
              </a:buClr>
              <a:buSzPts val="2800"/>
              <a:buChar char="•"/>
            </a:pPr>
            <a:r>
              <a:rPr lang="fr-FR" dirty="0"/>
              <a:t>Pas de solution technologique miracle, d’où l’importance d’une connaissance des enjeux complexes et d’un débat démocratique.</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023" name="Google Shape;1023;p1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24" name="Google Shape;1024;p1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185</a:t>
            </a:fld>
            <a:endParaRPr/>
          </a:p>
        </p:txBody>
      </p:sp>
      <p:sp>
        <p:nvSpPr>
          <p:cNvPr id="2" name="Espace réservé de la date 1">
            <a:extLst>
              <a:ext uri="{FF2B5EF4-FFF2-40B4-BE49-F238E27FC236}">
                <a16:creationId xmlns:a16="http://schemas.microsoft.com/office/drawing/2014/main" id="{B6F0D775-2C47-4B5C-94E9-57E006A89AB9}"/>
              </a:ext>
            </a:extLst>
          </p:cNvPr>
          <p:cNvSpPr>
            <a:spLocks noGrp="1"/>
          </p:cNvSpPr>
          <p:nvPr>
            <p:ph type="dt" sz="half" idx="10"/>
          </p:nvPr>
        </p:nvSpPr>
        <p:spPr/>
        <p:txBody>
          <a:bodyPr/>
          <a:lstStyle/>
          <a:p>
            <a:fld id="{07E91B58-DE76-448C-8FAB-70F85ACD6204}" type="datetime1">
              <a:rPr lang="fr-FR" smtClean="0"/>
              <a:t>16/11/2023</a:t>
            </a:fld>
            <a:endParaRPr lang="fr-F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42B2A5-12C8-47DB-A257-150C68F222E8}"/>
              </a:ext>
            </a:extLst>
          </p:cNvPr>
          <p:cNvSpPr>
            <a:spLocks noGrp="1"/>
          </p:cNvSpPr>
          <p:nvPr>
            <p:ph type="title"/>
          </p:nvPr>
        </p:nvSpPr>
        <p:spPr>
          <a:xfrm>
            <a:off x="838200" y="268500"/>
            <a:ext cx="10515600" cy="1096635"/>
          </a:xfrm>
        </p:spPr>
        <p:txBody>
          <a:bodyPr>
            <a:normAutofit fontScale="90000"/>
          </a:bodyPr>
          <a:lstStyle/>
          <a:p>
            <a:pPr algn="ctr"/>
            <a:r>
              <a:rPr lang="fr-FR" dirty="0"/>
              <a:t>Le « </a:t>
            </a:r>
            <a:r>
              <a:rPr lang="fr-FR" dirty="0" err="1"/>
              <a:t>low</a:t>
            </a:r>
            <a:r>
              <a:rPr lang="fr-FR" dirty="0"/>
              <a:t>-tech » et les « green techs »,</a:t>
            </a:r>
            <a:br>
              <a:rPr lang="fr-FR" dirty="0"/>
            </a:br>
            <a:r>
              <a:rPr lang="fr-FR" dirty="0"/>
              <a:t>des différences d’approche</a:t>
            </a:r>
          </a:p>
        </p:txBody>
      </p:sp>
      <p:sp>
        <p:nvSpPr>
          <p:cNvPr id="3" name="Espace réservé du texte 2">
            <a:extLst>
              <a:ext uri="{FF2B5EF4-FFF2-40B4-BE49-F238E27FC236}">
                <a16:creationId xmlns:a16="http://schemas.microsoft.com/office/drawing/2014/main" id="{B1DB0B27-9F95-4F9B-A1F8-74A4293DFB07}"/>
              </a:ext>
            </a:extLst>
          </p:cNvPr>
          <p:cNvSpPr>
            <a:spLocks noGrp="1"/>
          </p:cNvSpPr>
          <p:nvPr>
            <p:ph type="body" idx="1"/>
          </p:nvPr>
        </p:nvSpPr>
        <p:spPr>
          <a:xfrm>
            <a:off x="643467" y="2281489"/>
            <a:ext cx="10710333" cy="1674255"/>
          </a:xfrm>
        </p:spPr>
        <p:txBody>
          <a:bodyPr>
            <a:normAutofit/>
          </a:bodyPr>
          <a:lstStyle/>
          <a:p>
            <a:pPr marL="114300" indent="0" algn="ctr">
              <a:buNone/>
            </a:pPr>
            <a:r>
              <a:rPr lang="fr-FR" b="1" dirty="0">
                <a:solidFill>
                  <a:srgbClr val="0070C0"/>
                </a:solidFill>
                <a:sym typeface="Wingdings" panose="05000000000000000000" pitchFamily="2" charset="2"/>
              </a:rPr>
              <a:t> </a:t>
            </a:r>
            <a:r>
              <a:rPr lang="fr-FR" b="1" dirty="0">
                <a:solidFill>
                  <a:srgbClr val="0070C0"/>
                </a:solidFill>
              </a:rPr>
              <a:t>Les green techs reposent souvent sur des technologies high tech, alors que les </a:t>
            </a:r>
            <a:r>
              <a:rPr lang="fr-FR" b="1" dirty="0" err="1">
                <a:solidFill>
                  <a:srgbClr val="0070C0"/>
                </a:solidFill>
              </a:rPr>
              <a:t>low</a:t>
            </a:r>
            <a:r>
              <a:rPr lang="fr-FR" b="1" dirty="0">
                <a:solidFill>
                  <a:srgbClr val="0070C0"/>
                </a:solidFill>
              </a:rPr>
              <a:t> tech promeuvent des technologies simples pour atteindre à la sobriété énergétique</a:t>
            </a:r>
            <a:r>
              <a:rPr lang="fr-FR" dirty="0">
                <a:solidFill>
                  <a:srgbClr val="0070C0"/>
                </a:solidFill>
              </a:rPr>
              <a:t>.</a:t>
            </a:r>
          </a:p>
          <a:p>
            <a:endParaRPr lang="fr-FR" dirty="0"/>
          </a:p>
        </p:txBody>
      </p:sp>
      <p:sp>
        <p:nvSpPr>
          <p:cNvPr id="4" name="Espace réservé du numéro de diapositive 3">
            <a:extLst>
              <a:ext uri="{FF2B5EF4-FFF2-40B4-BE49-F238E27FC236}">
                <a16:creationId xmlns:a16="http://schemas.microsoft.com/office/drawing/2014/main" id="{3E9E3587-8861-4697-A491-F1157210FE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186</a:t>
            </a:fld>
            <a:endParaRPr lang="fr-FR"/>
          </a:p>
        </p:txBody>
      </p:sp>
      <p:sp>
        <p:nvSpPr>
          <p:cNvPr id="5" name="Espace réservé de la date 4">
            <a:extLst>
              <a:ext uri="{FF2B5EF4-FFF2-40B4-BE49-F238E27FC236}">
                <a16:creationId xmlns:a16="http://schemas.microsoft.com/office/drawing/2014/main" id="{AAAF1A61-113E-4279-AFFD-1F3895D45290}"/>
              </a:ext>
            </a:extLst>
          </p:cNvPr>
          <p:cNvSpPr>
            <a:spLocks noGrp="1"/>
          </p:cNvSpPr>
          <p:nvPr>
            <p:ph type="dt" sz="half" idx="10"/>
          </p:nvPr>
        </p:nvSpPr>
        <p:spPr/>
        <p:txBody>
          <a:bodyPr/>
          <a:lstStyle/>
          <a:p>
            <a:fld id="{F3FEAA27-BCB2-442B-9676-CEBAC19C8A60}" type="datetime1">
              <a:rPr lang="fr-FR" smtClean="0"/>
              <a:t>16/11/2023</a:t>
            </a:fld>
            <a:endParaRPr lang="fr-FR"/>
          </a:p>
        </p:txBody>
      </p:sp>
      <p:sp>
        <p:nvSpPr>
          <p:cNvPr id="6" name="Espace réservé du pied de page 5">
            <a:extLst>
              <a:ext uri="{FF2B5EF4-FFF2-40B4-BE49-F238E27FC236}">
                <a16:creationId xmlns:a16="http://schemas.microsoft.com/office/drawing/2014/main" id="{F72969C2-0EB2-42D3-90A9-4487039D094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1502531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1DB0B27-9F95-4F9B-A1F8-74A4293DFB07}"/>
              </a:ext>
            </a:extLst>
          </p:cNvPr>
          <p:cNvSpPr>
            <a:spLocks noGrp="1"/>
          </p:cNvSpPr>
          <p:nvPr>
            <p:ph type="body" idx="1"/>
          </p:nvPr>
        </p:nvSpPr>
        <p:spPr>
          <a:xfrm>
            <a:off x="643467" y="543803"/>
            <a:ext cx="10710333" cy="5431994"/>
          </a:xfrm>
        </p:spPr>
        <p:txBody>
          <a:bodyPr>
            <a:normAutofit lnSpcReduction="10000"/>
          </a:bodyPr>
          <a:lstStyle/>
          <a:p>
            <a:r>
              <a:rPr lang="fr-FR" dirty="0"/>
              <a:t>Exemples de « technologies environnementales » (Wikipédia), certaines ayant recours au numérique :</a:t>
            </a:r>
          </a:p>
          <a:p>
            <a:pPr lvl="1">
              <a:buFont typeface="Wingdings" panose="05000000000000000000" pitchFamily="2" charset="2"/>
              <a:buChar char="ü"/>
            </a:pPr>
            <a:r>
              <a:rPr lang="fr-FR" dirty="0"/>
              <a:t>la biosurveillance (</a:t>
            </a:r>
            <a:r>
              <a:rPr lang="fr-FR" dirty="0" err="1"/>
              <a:t>bioindication</a:t>
            </a:r>
            <a:r>
              <a:rPr lang="fr-FR" dirty="0"/>
              <a:t>) et la mesure des teneurs en certains polluants de différents milieux (air, eau, sol...) ou d'un réseau trophique (bioconcentration...) ;</a:t>
            </a:r>
          </a:p>
          <a:p>
            <a:pPr lvl="1">
              <a:buFont typeface="Wingdings" panose="05000000000000000000" pitchFamily="2" charset="2"/>
              <a:buChar char="ü"/>
            </a:pPr>
            <a:r>
              <a:rPr lang="fr-FR" dirty="0"/>
              <a:t>la réhabilitation ou l'assainissement (ex : bioremédiation, phytoremédiation..) de lieux contaminés (lutte contre les marées noires, conservation du sol, séquestration du carbone, radioprotection) ;</a:t>
            </a:r>
          </a:p>
          <a:p>
            <a:pPr lvl="1">
              <a:buFont typeface="Wingdings" panose="05000000000000000000" pitchFamily="2" charset="2"/>
              <a:buChar char="ü"/>
            </a:pPr>
            <a:r>
              <a:rPr lang="fr-FR" dirty="0"/>
              <a:t>la gestion des déchets : recyclage, incinération des ordures ménagères, épuration des eaux... ;</a:t>
            </a:r>
          </a:p>
          <a:p>
            <a:pPr lvl="1">
              <a:buFont typeface="Wingdings" panose="05000000000000000000" pitchFamily="2" charset="2"/>
              <a:buChar char="ü"/>
            </a:pPr>
            <a:r>
              <a:rPr lang="fr-FR" dirty="0"/>
              <a:t>l'usage raisonné des ressources : écoconstruction, économie d'énergie, économies d'eau ;</a:t>
            </a:r>
          </a:p>
          <a:p>
            <a:pPr lvl="1">
              <a:buFont typeface="Wingdings" panose="05000000000000000000" pitchFamily="2" charset="2"/>
              <a:buChar char="ü"/>
            </a:pPr>
            <a:r>
              <a:rPr lang="fr-FR" dirty="0"/>
              <a:t>le renforcement de l'utilisation d'énergies </a:t>
            </a:r>
            <a:r>
              <a:rPr lang="fr-FR" dirty="0" err="1"/>
              <a:t>renouvables</a:t>
            </a:r>
            <a:r>
              <a:rPr lang="fr-FR" dirty="0"/>
              <a:t> et propres (énergie solaire, géothermie...) ;</a:t>
            </a:r>
          </a:p>
          <a:p>
            <a:pPr lvl="1">
              <a:buFont typeface="Wingdings" panose="05000000000000000000" pitchFamily="2" charset="2"/>
              <a:buChar char="ü"/>
            </a:pPr>
            <a:r>
              <a:rPr lang="fr-FR" dirty="0"/>
              <a:t>l'épuration de l'air intérieur (ex : programme </a:t>
            </a:r>
            <a:r>
              <a:rPr lang="fr-FR" dirty="0" err="1"/>
              <a:t>phyt'air</a:t>
            </a:r>
            <a:r>
              <a:rPr lang="fr-FR" dirty="0"/>
              <a:t>)</a:t>
            </a:r>
          </a:p>
        </p:txBody>
      </p:sp>
      <p:sp>
        <p:nvSpPr>
          <p:cNvPr id="4" name="Espace réservé du numéro de diapositive 3">
            <a:extLst>
              <a:ext uri="{FF2B5EF4-FFF2-40B4-BE49-F238E27FC236}">
                <a16:creationId xmlns:a16="http://schemas.microsoft.com/office/drawing/2014/main" id="{3E9E3587-8861-4697-A491-F1157210FE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187</a:t>
            </a:fld>
            <a:endParaRPr lang="fr-FR"/>
          </a:p>
        </p:txBody>
      </p:sp>
      <p:sp>
        <p:nvSpPr>
          <p:cNvPr id="5" name="Espace réservé de la date 4">
            <a:extLst>
              <a:ext uri="{FF2B5EF4-FFF2-40B4-BE49-F238E27FC236}">
                <a16:creationId xmlns:a16="http://schemas.microsoft.com/office/drawing/2014/main" id="{AAAF1A61-113E-4279-AFFD-1F3895D45290}"/>
              </a:ext>
            </a:extLst>
          </p:cNvPr>
          <p:cNvSpPr>
            <a:spLocks noGrp="1"/>
          </p:cNvSpPr>
          <p:nvPr>
            <p:ph type="dt" sz="half" idx="10"/>
          </p:nvPr>
        </p:nvSpPr>
        <p:spPr/>
        <p:txBody>
          <a:bodyPr/>
          <a:lstStyle/>
          <a:p>
            <a:fld id="{F3FEAA27-BCB2-442B-9676-CEBAC19C8A60}" type="datetime1">
              <a:rPr lang="fr-FR" smtClean="0"/>
              <a:t>16/11/2023</a:t>
            </a:fld>
            <a:endParaRPr lang="fr-FR"/>
          </a:p>
        </p:txBody>
      </p:sp>
      <p:sp>
        <p:nvSpPr>
          <p:cNvPr id="6" name="Espace réservé du pied de page 5">
            <a:extLst>
              <a:ext uri="{FF2B5EF4-FFF2-40B4-BE49-F238E27FC236}">
                <a16:creationId xmlns:a16="http://schemas.microsoft.com/office/drawing/2014/main" id="{F72969C2-0EB2-42D3-90A9-4487039D094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9362566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CA85A8F-1E14-4689-935E-A55BDB76BE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188</a:t>
            </a:fld>
            <a:endParaRPr lang="fr-FR"/>
          </a:p>
        </p:txBody>
      </p:sp>
      <p:pic>
        <p:nvPicPr>
          <p:cNvPr id="5" name="Image 4">
            <a:extLst>
              <a:ext uri="{FF2B5EF4-FFF2-40B4-BE49-F238E27FC236}">
                <a16:creationId xmlns:a16="http://schemas.microsoft.com/office/drawing/2014/main" id="{A92E0BB9-A5F1-4A02-AE53-A7EE2FA64BED}"/>
              </a:ext>
            </a:extLst>
          </p:cNvPr>
          <p:cNvPicPr>
            <a:picLocks noChangeAspect="1"/>
          </p:cNvPicPr>
          <p:nvPr/>
        </p:nvPicPr>
        <p:blipFill>
          <a:blip r:embed="rId2"/>
          <a:stretch>
            <a:fillRect/>
          </a:stretch>
        </p:blipFill>
        <p:spPr>
          <a:xfrm>
            <a:off x="482338" y="0"/>
            <a:ext cx="11227324" cy="6315370"/>
          </a:xfrm>
          <a:prstGeom prst="rect">
            <a:avLst/>
          </a:prstGeom>
        </p:spPr>
      </p:pic>
      <p:sp>
        <p:nvSpPr>
          <p:cNvPr id="6" name="ZoneTexte 5">
            <a:extLst>
              <a:ext uri="{FF2B5EF4-FFF2-40B4-BE49-F238E27FC236}">
                <a16:creationId xmlns:a16="http://schemas.microsoft.com/office/drawing/2014/main" id="{0745C715-1716-4780-A8D6-9571BA6ECE9F}"/>
              </a:ext>
            </a:extLst>
          </p:cNvPr>
          <p:cNvSpPr txBox="1"/>
          <p:nvPr/>
        </p:nvSpPr>
        <p:spPr>
          <a:xfrm>
            <a:off x="3544478" y="6429080"/>
            <a:ext cx="6023728" cy="307777"/>
          </a:xfrm>
          <a:prstGeom prst="rect">
            <a:avLst/>
          </a:prstGeom>
          <a:noFill/>
        </p:spPr>
        <p:txBody>
          <a:bodyPr wrap="square" rtlCol="0">
            <a:spAutoFit/>
          </a:bodyPr>
          <a:lstStyle/>
          <a:p>
            <a:r>
              <a:rPr lang="fr-FR" dirty="0"/>
              <a:t>Wikipédia : </a:t>
            </a:r>
            <a:r>
              <a:rPr lang="fr-FR" dirty="0" err="1"/>
              <a:t>low</a:t>
            </a:r>
            <a:r>
              <a:rPr lang="fr-FR" dirty="0"/>
              <a:t>-tech</a:t>
            </a:r>
          </a:p>
        </p:txBody>
      </p:sp>
      <p:sp>
        <p:nvSpPr>
          <p:cNvPr id="2" name="Espace réservé de la date 1">
            <a:extLst>
              <a:ext uri="{FF2B5EF4-FFF2-40B4-BE49-F238E27FC236}">
                <a16:creationId xmlns:a16="http://schemas.microsoft.com/office/drawing/2014/main" id="{FF0EFA9E-1402-40E6-A3C7-8CD00122F0C5}"/>
              </a:ext>
            </a:extLst>
          </p:cNvPr>
          <p:cNvSpPr>
            <a:spLocks noGrp="1"/>
          </p:cNvSpPr>
          <p:nvPr>
            <p:ph type="dt" sz="half" idx="10"/>
          </p:nvPr>
        </p:nvSpPr>
        <p:spPr/>
        <p:txBody>
          <a:bodyPr/>
          <a:lstStyle/>
          <a:p>
            <a:fld id="{A68F8F29-926B-4A67-A55C-875B17A7ED9D}" type="datetime1">
              <a:rPr lang="fr-FR" smtClean="0"/>
              <a:t>16/11/2023</a:t>
            </a:fld>
            <a:endParaRPr lang="fr-FR"/>
          </a:p>
        </p:txBody>
      </p:sp>
      <p:sp>
        <p:nvSpPr>
          <p:cNvPr id="3" name="Espace réservé du pied de page 2">
            <a:extLst>
              <a:ext uri="{FF2B5EF4-FFF2-40B4-BE49-F238E27FC236}">
                <a16:creationId xmlns:a16="http://schemas.microsoft.com/office/drawing/2014/main" id="{E7A53CA4-2C6A-42A0-ABB1-D929A1DCFCB3}"/>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07004053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marL="0" indent="0" algn="ctr">
              <a:buNone/>
            </a:pPr>
            <a:r>
              <a:rPr lang="fr-FR" b="1" dirty="0">
                <a:solidFill>
                  <a:schemeClr val="lt1"/>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189</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109221"/>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3A9445D9-8DE2-4AEC-AB3D-BBE5E580855E}"/>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5DA888F7-3CA1-41B7-91E6-77DE7D01B79F}"/>
              </a:ext>
            </a:extLst>
          </p:cNvPr>
          <p:cNvSpPr>
            <a:spLocks noGrp="1"/>
          </p:cNvSpPr>
          <p:nvPr>
            <p:ph type="dt" sz="half" idx="10"/>
          </p:nvPr>
        </p:nvSpPr>
        <p:spPr/>
        <p:txBody>
          <a:bodyPr/>
          <a:lstStyle/>
          <a:p>
            <a:fld id="{A6B28FC8-7903-43CE-9507-7C1C46560440}" type="datetime1">
              <a:rPr lang="fr-FR" smtClean="0"/>
              <a:t>16/11/2023</a:t>
            </a:fld>
            <a:endParaRPr lang="fr-FR"/>
          </a:p>
        </p:txBody>
      </p:sp>
    </p:spTree>
    <p:extLst>
      <p:ext uri="{BB962C8B-B14F-4D97-AF65-F5344CB8AC3E}">
        <p14:creationId xmlns:p14="http://schemas.microsoft.com/office/powerpoint/2010/main" val="3472739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3" name="Google Shape;703;p80"/>
          <p:cNvSpPr txBox="1">
            <a:spLocks noGrp="1"/>
          </p:cNvSpPr>
          <p:nvPr>
            <p:ph type="body" idx="1"/>
          </p:nvPr>
        </p:nvSpPr>
        <p:spPr>
          <a:xfrm>
            <a:off x="656821" y="1503780"/>
            <a:ext cx="11177735" cy="385044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ct val="100000"/>
              <a:buChar char="•"/>
            </a:pPr>
            <a:r>
              <a:rPr lang="fr-FR" dirty="0"/>
              <a:t>De </a:t>
            </a:r>
            <a:r>
              <a:rPr lang="fr-FR" b="1" dirty="0"/>
              <a:t>nouvelles formes de débats et de contestations </a:t>
            </a:r>
            <a:r>
              <a:rPr lang="fr-FR" dirty="0"/>
              <a:t>grâce aux réseaux sociaux, selon </a:t>
            </a:r>
            <a:r>
              <a:rPr lang="fr-FR" b="1" dirty="0"/>
              <a:t>l’idéal pionnier des premières communautés.</a:t>
            </a:r>
            <a:endParaRPr b="1" dirty="0"/>
          </a:p>
          <a:p>
            <a:pPr marL="228600" lvl="0" indent="-228600" algn="l" rtl="0">
              <a:lnSpc>
                <a:spcPct val="90000"/>
              </a:lnSpc>
              <a:spcBef>
                <a:spcPts val="1000"/>
              </a:spcBef>
              <a:spcAft>
                <a:spcPts val="0"/>
              </a:spcAft>
              <a:buClr>
                <a:schemeClr val="dk1"/>
              </a:buClr>
              <a:buSzPct val="100000"/>
              <a:buChar char="•"/>
            </a:pPr>
            <a:r>
              <a:rPr lang="fr-FR" dirty="0"/>
              <a:t>La </a:t>
            </a:r>
            <a:r>
              <a:rPr lang="fr-FR" b="1" dirty="0"/>
              <a:t>liberté donnée par l’anonymat</a:t>
            </a:r>
            <a:r>
              <a:rPr lang="fr-FR" dirty="0"/>
              <a:t>, l’entraide et les projections imaginaires dans des avatars.</a:t>
            </a:r>
          </a:p>
          <a:p>
            <a:pPr marL="0" lvl="0" indent="0" algn="l" rtl="0">
              <a:lnSpc>
                <a:spcPct val="90000"/>
              </a:lnSpc>
              <a:spcBef>
                <a:spcPts val="1000"/>
              </a:spcBef>
              <a:spcAft>
                <a:spcPts val="0"/>
              </a:spcAft>
              <a:buClr>
                <a:schemeClr val="dk1"/>
              </a:buClr>
              <a:buSzPct val="100000"/>
              <a:buNone/>
            </a:pPr>
            <a:endParaRPr lang="fr-FR" dirty="0"/>
          </a:p>
          <a:p>
            <a:pPr marL="0" lvl="0" indent="0" algn="ctr" rtl="0">
              <a:lnSpc>
                <a:spcPct val="90000"/>
              </a:lnSpc>
              <a:spcBef>
                <a:spcPts val="1000"/>
              </a:spcBef>
              <a:spcAft>
                <a:spcPts val="0"/>
              </a:spcAft>
              <a:buClr>
                <a:schemeClr val="dk1"/>
              </a:buClr>
              <a:buSzPct val="100000"/>
              <a:buNone/>
            </a:pPr>
            <a:r>
              <a:rPr lang="fr-FR" dirty="0">
                <a:solidFill>
                  <a:srgbClr val="0070C0"/>
                </a:solidFill>
                <a:sym typeface="Wingdings" panose="05000000000000000000" pitchFamily="2" charset="2"/>
              </a:rPr>
              <a:t></a:t>
            </a:r>
            <a:r>
              <a:rPr lang="fr-FR" dirty="0">
                <a:solidFill>
                  <a:srgbClr val="0070C0"/>
                </a:solidFill>
              </a:rPr>
              <a:t>Ambivalence de la notion d’</a:t>
            </a:r>
            <a:r>
              <a:rPr lang="fr-FR" b="1" dirty="0">
                <a:solidFill>
                  <a:srgbClr val="0070C0"/>
                </a:solidFill>
              </a:rPr>
              <a:t>anonymat</a:t>
            </a:r>
            <a:r>
              <a:rPr lang="fr-FR" dirty="0">
                <a:solidFill>
                  <a:srgbClr val="0070C0"/>
                </a:solidFill>
              </a:rPr>
              <a:t>, jugé émancipateur par les pionniers d’Internet : les individus en réseau incarnent une force politique qui peut changer la société, selon l’esprit des pionniers.</a:t>
            </a:r>
            <a:endParaRPr dirty="0">
              <a:solidFill>
                <a:srgbClr val="0070C0"/>
              </a:solidFill>
            </a:endParaRPr>
          </a:p>
          <a:p>
            <a:pPr marL="228600" lvl="0" indent="-64135" algn="l" rtl="0">
              <a:lnSpc>
                <a:spcPct val="90000"/>
              </a:lnSpc>
              <a:spcBef>
                <a:spcPts val="1000"/>
              </a:spcBef>
              <a:spcAft>
                <a:spcPts val="0"/>
              </a:spcAft>
              <a:buClr>
                <a:schemeClr val="dk1"/>
              </a:buClr>
              <a:buSzPct val="100000"/>
              <a:buNone/>
            </a:pPr>
            <a:endParaRPr dirty="0"/>
          </a:p>
        </p:txBody>
      </p:sp>
      <p:sp>
        <p:nvSpPr>
          <p:cNvPr id="704" name="Google Shape;704;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05" name="Google Shape;705;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
        <p:nvSpPr>
          <p:cNvPr id="706" name="Google Shape;706;p80"/>
          <p:cNvSpPr txBox="1"/>
          <p:nvPr/>
        </p:nvSpPr>
        <p:spPr>
          <a:xfrm>
            <a:off x="6969369" y="5035218"/>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endParaRPr sz="1800" b="0" i="0">
              <a:solidFill>
                <a:srgbClr val="323232"/>
              </a:solidFill>
              <a:latin typeface="Alegreya"/>
              <a:ea typeface="Alegreya"/>
              <a:cs typeface="Alegreya"/>
              <a:sym typeface="Alegreya"/>
            </a:endParaRPr>
          </a:p>
        </p:txBody>
      </p:sp>
      <p:sp>
        <p:nvSpPr>
          <p:cNvPr id="4" name="Espace réservé de la date 3">
            <a:extLst>
              <a:ext uri="{FF2B5EF4-FFF2-40B4-BE49-F238E27FC236}">
                <a16:creationId xmlns:a16="http://schemas.microsoft.com/office/drawing/2014/main" id="{62FD59D5-9EC3-4588-AA03-E6DB7F1D426F}"/>
              </a:ext>
            </a:extLst>
          </p:cNvPr>
          <p:cNvSpPr>
            <a:spLocks noGrp="1"/>
          </p:cNvSpPr>
          <p:nvPr>
            <p:ph type="dt" sz="half" idx="10"/>
          </p:nvPr>
        </p:nvSpPr>
        <p:spPr/>
        <p:txBody>
          <a:bodyPr/>
          <a:lstStyle/>
          <a:p>
            <a:fld id="{71CD6C7A-9479-41E0-B7DA-4EC4B1F38D14}" type="datetime1">
              <a:rPr lang="fr-FR" smtClean="0"/>
              <a:t>16/11/2023</a:t>
            </a:fld>
            <a:endParaRPr lang="fr-FR"/>
          </a:p>
        </p:txBody>
      </p:sp>
    </p:spTree>
    <p:extLst>
      <p:ext uri="{BB962C8B-B14F-4D97-AF65-F5344CB8AC3E}">
        <p14:creationId xmlns:p14="http://schemas.microsoft.com/office/powerpoint/2010/main" val="228947098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68CA63-ECE1-4CBE-BD0C-D93440CBB9B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9614216-F4D4-43D1-A58A-8235DE0C499C}"/>
              </a:ext>
            </a:extLst>
          </p:cNvPr>
          <p:cNvSpPr>
            <a:spLocks noGrp="1"/>
          </p:cNvSpPr>
          <p:nvPr>
            <p:ph type="sldNum" sz="quarter" idx="12"/>
          </p:nvPr>
        </p:nvSpPr>
        <p:spPr/>
        <p:txBody>
          <a:bodyPr/>
          <a:lstStyle/>
          <a:p>
            <a:fld id="{E1E82F94-2435-4CE9-9E19-C85AE8AA3B0C}" type="slidenum">
              <a:rPr lang="fr-FR" smtClean="0"/>
              <a:t>190</a:t>
            </a:fld>
            <a:endParaRPr lang="fr-FR"/>
          </a:p>
        </p:txBody>
      </p:sp>
      <p:sp>
        <p:nvSpPr>
          <p:cNvPr id="6" name="Espace réservé du contenu 2">
            <a:extLst>
              <a:ext uri="{FF2B5EF4-FFF2-40B4-BE49-F238E27FC236}">
                <a16:creationId xmlns:a16="http://schemas.microsoft.com/office/drawing/2014/main" id="{F1917C86-027D-4989-8F34-EEFA1FD1D2D0}"/>
              </a:ext>
            </a:extLst>
          </p:cNvPr>
          <p:cNvSpPr>
            <a:spLocks noGrp="1"/>
          </p:cNvSpPr>
          <p:nvPr>
            <p:ph idx="1"/>
          </p:nvPr>
        </p:nvSpPr>
        <p:spPr>
          <a:xfrm>
            <a:off x="876835" y="344336"/>
            <a:ext cx="10907334"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fr-FR" sz="3200" b="1" dirty="0">
                <a:solidFill>
                  <a:schemeClr val="lt1"/>
                </a:solidFill>
              </a:rPr>
              <a:t>Les menaces pesant sur le travail, du fait de l’automatisation</a:t>
            </a:r>
          </a:p>
        </p:txBody>
      </p:sp>
      <p:sp>
        <p:nvSpPr>
          <p:cNvPr id="7" name="Google Shape;1041;p119">
            <a:extLst>
              <a:ext uri="{FF2B5EF4-FFF2-40B4-BE49-F238E27FC236}">
                <a16:creationId xmlns:a16="http://schemas.microsoft.com/office/drawing/2014/main" id="{FE690A35-D45D-45B8-8BFE-9282C897D12B}"/>
              </a:ext>
            </a:extLst>
          </p:cNvPr>
          <p:cNvSpPr txBox="1">
            <a:spLocks/>
          </p:cNvSpPr>
          <p:nvPr/>
        </p:nvSpPr>
        <p:spPr>
          <a:xfrm>
            <a:off x="876833" y="3930645"/>
            <a:ext cx="10907333"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rgbClr val="0070C0"/>
                </a:solidFill>
                <a:latin typeface="+mn-lt"/>
                <a:hlinkClick r:id="rId2" action="ppaction://hlinksldjump"/>
              </a:rPr>
              <a:t>La fin du travail ?</a:t>
            </a:r>
            <a:endParaRPr lang="fr-FR" sz="3200" dirty="0">
              <a:solidFill>
                <a:srgbClr val="7F7F7F"/>
              </a:solidFill>
              <a:latin typeface="+mn-lt"/>
              <a:ea typeface="Montserrat Medium"/>
              <a:cs typeface="Montserrat Medium"/>
              <a:sym typeface="Montserrat Medium"/>
            </a:endParaRPr>
          </a:p>
        </p:txBody>
      </p:sp>
      <p:sp>
        <p:nvSpPr>
          <p:cNvPr id="8" name="Google Shape;1041;p119">
            <a:extLst>
              <a:ext uri="{FF2B5EF4-FFF2-40B4-BE49-F238E27FC236}">
                <a16:creationId xmlns:a16="http://schemas.microsoft.com/office/drawing/2014/main" id="{BD8B7BF4-19E4-4DE0-972A-734CCC88C5B5}"/>
              </a:ext>
            </a:extLst>
          </p:cNvPr>
          <p:cNvSpPr txBox="1">
            <a:spLocks/>
          </p:cNvSpPr>
          <p:nvPr/>
        </p:nvSpPr>
        <p:spPr>
          <a:xfrm>
            <a:off x="876834" y="1825264"/>
            <a:ext cx="10907333"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rgbClr val="7F7F7F"/>
                </a:solidFill>
                <a:latin typeface="+mn-lt"/>
                <a:ea typeface="Calibri"/>
                <a:cs typeface="Calibri"/>
                <a:sym typeface="Calibri"/>
              </a:rPr>
              <a:t>	</a:t>
            </a:r>
            <a:r>
              <a:rPr lang="fr-FR" sz="3200" dirty="0">
                <a:solidFill>
                  <a:srgbClr val="0070C0"/>
                </a:solidFill>
                <a:latin typeface="+mn-lt"/>
              </a:rPr>
              <a:t>La montée en puissance des GAFAM</a:t>
            </a:r>
            <a:endParaRPr lang="fr-FR" sz="3200" dirty="0">
              <a:solidFill>
                <a:srgbClr val="7F7F7F"/>
              </a:solidFill>
              <a:latin typeface="+mn-lt"/>
              <a:ea typeface="Montserrat Medium"/>
              <a:cs typeface="Montserrat Medium"/>
              <a:sym typeface="Montserrat Medium"/>
            </a:endParaRPr>
          </a:p>
        </p:txBody>
      </p:sp>
      <p:sp>
        <p:nvSpPr>
          <p:cNvPr id="9" name="Google Shape;1041;p119">
            <a:extLst>
              <a:ext uri="{FF2B5EF4-FFF2-40B4-BE49-F238E27FC236}">
                <a16:creationId xmlns:a16="http://schemas.microsoft.com/office/drawing/2014/main" id="{38F730FA-8084-4A62-AC09-3456E3A59BD5}"/>
              </a:ext>
            </a:extLst>
          </p:cNvPr>
          <p:cNvSpPr txBox="1">
            <a:spLocks/>
          </p:cNvSpPr>
          <p:nvPr/>
        </p:nvSpPr>
        <p:spPr>
          <a:xfrm>
            <a:off x="3089005" y="2877954"/>
            <a:ext cx="6995152"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rgbClr val="0070C0"/>
                </a:solidFill>
                <a:latin typeface="+mn-lt"/>
                <a:ea typeface="Calibri"/>
                <a:cs typeface="Calibri"/>
                <a:sym typeface="Calibri"/>
                <a:hlinkClick r:id="rId3" action="ppaction://hlinksldjump"/>
              </a:rPr>
              <a:t>Les transformations du travail</a:t>
            </a:r>
            <a:endParaRPr lang="fr-FR" sz="3200" dirty="0">
              <a:solidFill>
                <a:srgbClr val="0070C0"/>
              </a:solidFill>
              <a:latin typeface="+mn-lt"/>
              <a:ea typeface="Montserrat Medium"/>
              <a:cs typeface="Montserrat Medium"/>
              <a:sym typeface="Montserrat Medium"/>
            </a:endParaRPr>
          </a:p>
        </p:txBody>
      </p:sp>
      <p:sp>
        <p:nvSpPr>
          <p:cNvPr id="10" name="Espace réservé de la date 9">
            <a:extLst>
              <a:ext uri="{FF2B5EF4-FFF2-40B4-BE49-F238E27FC236}">
                <a16:creationId xmlns:a16="http://schemas.microsoft.com/office/drawing/2014/main" id="{A4027DDA-EEC7-42B7-A89E-5B1276EE07E8}"/>
              </a:ext>
            </a:extLst>
          </p:cNvPr>
          <p:cNvSpPr>
            <a:spLocks noGrp="1"/>
          </p:cNvSpPr>
          <p:nvPr>
            <p:ph type="dt" sz="half" idx="10"/>
          </p:nvPr>
        </p:nvSpPr>
        <p:spPr/>
        <p:txBody>
          <a:bodyPr/>
          <a:lstStyle/>
          <a:p>
            <a:fld id="{68B0D530-D5D1-4F82-83E2-FE34C8F1CBB0}" type="datetime1">
              <a:rPr lang="fr-FR" smtClean="0"/>
              <a:t>16/11/2023</a:t>
            </a:fld>
            <a:endParaRPr lang="fr-FR"/>
          </a:p>
        </p:txBody>
      </p:sp>
    </p:spTree>
    <p:extLst>
      <p:ext uri="{BB962C8B-B14F-4D97-AF65-F5344CB8AC3E}">
        <p14:creationId xmlns:p14="http://schemas.microsoft.com/office/powerpoint/2010/main" val="2184958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68CA63-ECE1-4CBE-BD0C-D93440CBB9B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9614216-F4D4-43D1-A58A-8235DE0C499C}"/>
              </a:ext>
            </a:extLst>
          </p:cNvPr>
          <p:cNvSpPr>
            <a:spLocks noGrp="1"/>
          </p:cNvSpPr>
          <p:nvPr>
            <p:ph type="sldNum" sz="quarter" idx="12"/>
          </p:nvPr>
        </p:nvSpPr>
        <p:spPr/>
        <p:txBody>
          <a:bodyPr/>
          <a:lstStyle/>
          <a:p>
            <a:fld id="{E1E82F94-2435-4CE9-9E19-C85AE8AA3B0C}" type="slidenum">
              <a:rPr lang="fr-FR" smtClean="0"/>
              <a:t>191</a:t>
            </a:fld>
            <a:endParaRPr lang="fr-FR"/>
          </a:p>
        </p:txBody>
      </p:sp>
      <p:sp>
        <p:nvSpPr>
          <p:cNvPr id="6" name="Espace réservé du contenu 2">
            <a:extLst>
              <a:ext uri="{FF2B5EF4-FFF2-40B4-BE49-F238E27FC236}">
                <a16:creationId xmlns:a16="http://schemas.microsoft.com/office/drawing/2014/main" id="{F1917C86-027D-4989-8F34-EEFA1FD1D2D0}"/>
              </a:ext>
            </a:extLst>
          </p:cNvPr>
          <p:cNvSpPr>
            <a:spLocks noGrp="1"/>
          </p:cNvSpPr>
          <p:nvPr>
            <p:ph idx="1"/>
          </p:nvPr>
        </p:nvSpPr>
        <p:spPr>
          <a:xfrm>
            <a:off x="876835" y="344336"/>
            <a:ext cx="10907334"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fr-FR" sz="3200" b="1" dirty="0">
                <a:solidFill>
                  <a:schemeClr val="lt1"/>
                </a:solidFill>
              </a:rPr>
              <a:t>Les menaces pesant sur le travail, du fait de l’automatisation</a:t>
            </a:r>
          </a:p>
        </p:txBody>
      </p:sp>
      <p:sp>
        <p:nvSpPr>
          <p:cNvPr id="7" name="Google Shape;1041;p119">
            <a:extLst>
              <a:ext uri="{FF2B5EF4-FFF2-40B4-BE49-F238E27FC236}">
                <a16:creationId xmlns:a16="http://schemas.microsoft.com/office/drawing/2014/main" id="{FE690A35-D45D-45B8-8BFE-9282C897D12B}"/>
              </a:ext>
            </a:extLst>
          </p:cNvPr>
          <p:cNvSpPr txBox="1">
            <a:spLocks/>
          </p:cNvSpPr>
          <p:nvPr/>
        </p:nvSpPr>
        <p:spPr>
          <a:xfrm>
            <a:off x="1712889" y="3701413"/>
            <a:ext cx="10122796"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chemeClr val="accent1">
                    <a:lumMod val="40000"/>
                    <a:lumOff val="60000"/>
                  </a:schemeClr>
                </a:solidFill>
                <a:latin typeface="+mn-lt"/>
                <a:ea typeface="Calibri"/>
                <a:cs typeface="Calibri"/>
                <a:sym typeface="Calibri"/>
              </a:rPr>
              <a:t>	</a:t>
            </a:r>
            <a:r>
              <a:rPr lang="fr-FR" sz="3200" dirty="0">
                <a:solidFill>
                  <a:schemeClr val="accent1">
                    <a:lumMod val="40000"/>
                    <a:lumOff val="60000"/>
                  </a:schemeClr>
                </a:solidFill>
                <a:latin typeface="+mn-lt"/>
              </a:rPr>
              <a:t>La fin du travail ?</a:t>
            </a:r>
            <a:endParaRPr lang="fr-FR" sz="3200" dirty="0">
              <a:solidFill>
                <a:schemeClr val="accent1">
                  <a:lumMod val="40000"/>
                  <a:lumOff val="60000"/>
                </a:schemeClr>
              </a:solidFill>
              <a:latin typeface="+mn-lt"/>
              <a:ea typeface="Montserrat Medium"/>
              <a:cs typeface="Montserrat Medium"/>
              <a:sym typeface="Montserrat Medium"/>
            </a:endParaRPr>
          </a:p>
        </p:txBody>
      </p:sp>
      <p:sp>
        <p:nvSpPr>
          <p:cNvPr id="8" name="Google Shape;1041;p119">
            <a:extLst>
              <a:ext uri="{FF2B5EF4-FFF2-40B4-BE49-F238E27FC236}">
                <a16:creationId xmlns:a16="http://schemas.microsoft.com/office/drawing/2014/main" id="{BD8B7BF4-19E4-4DE0-972A-734CCC88C5B5}"/>
              </a:ext>
            </a:extLst>
          </p:cNvPr>
          <p:cNvSpPr txBox="1">
            <a:spLocks/>
          </p:cNvSpPr>
          <p:nvPr/>
        </p:nvSpPr>
        <p:spPr>
          <a:xfrm>
            <a:off x="1712890" y="1687132"/>
            <a:ext cx="10071277" cy="734728"/>
          </a:xfrm>
          <a:prstGeom prst="rect">
            <a:avLst/>
          </a:prstGeom>
          <a:noFill/>
          <a:ln w="38100">
            <a:solidFill>
              <a:srgbClr val="0070C0"/>
            </a:solid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rgbClr val="7F7F7F"/>
                </a:solidFill>
                <a:latin typeface="+mn-lt"/>
                <a:ea typeface="Calibri"/>
                <a:cs typeface="Calibri"/>
                <a:sym typeface="Calibri"/>
              </a:rPr>
              <a:t>	</a:t>
            </a:r>
            <a:r>
              <a:rPr lang="fr-FR" sz="3200" dirty="0">
                <a:solidFill>
                  <a:srgbClr val="0070C0"/>
                </a:solidFill>
                <a:latin typeface="+mn-lt"/>
              </a:rPr>
              <a:t>La montée en puissance des GAFAM</a:t>
            </a:r>
            <a:endParaRPr lang="fr-FR" sz="3200" dirty="0">
              <a:solidFill>
                <a:srgbClr val="7F7F7F"/>
              </a:solidFill>
              <a:latin typeface="+mn-lt"/>
              <a:ea typeface="Montserrat Medium"/>
              <a:cs typeface="Montserrat Medium"/>
              <a:sym typeface="Montserrat Medium"/>
            </a:endParaRPr>
          </a:p>
        </p:txBody>
      </p:sp>
      <p:sp>
        <p:nvSpPr>
          <p:cNvPr id="9" name="Google Shape;1041;p119">
            <a:extLst>
              <a:ext uri="{FF2B5EF4-FFF2-40B4-BE49-F238E27FC236}">
                <a16:creationId xmlns:a16="http://schemas.microsoft.com/office/drawing/2014/main" id="{38F730FA-8084-4A62-AC09-3456E3A59BD5}"/>
              </a:ext>
            </a:extLst>
          </p:cNvPr>
          <p:cNvSpPr txBox="1">
            <a:spLocks/>
          </p:cNvSpPr>
          <p:nvPr/>
        </p:nvSpPr>
        <p:spPr>
          <a:xfrm>
            <a:off x="1712889" y="2749208"/>
            <a:ext cx="10071277"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chemeClr val="accent1">
                    <a:lumMod val="40000"/>
                    <a:lumOff val="60000"/>
                  </a:schemeClr>
                </a:solidFill>
                <a:latin typeface="+mn-lt"/>
                <a:ea typeface="Calibri"/>
                <a:cs typeface="Calibri"/>
                <a:sym typeface="Calibri"/>
              </a:rPr>
              <a:t>Les transformations du travail</a:t>
            </a:r>
            <a:endParaRPr lang="fr-FR" sz="3200" dirty="0">
              <a:solidFill>
                <a:schemeClr val="accent1">
                  <a:lumMod val="40000"/>
                  <a:lumOff val="60000"/>
                </a:schemeClr>
              </a:solidFill>
              <a:latin typeface="+mn-lt"/>
              <a:ea typeface="Montserrat Medium"/>
              <a:cs typeface="Montserrat Medium"/>
              <a:sym typeface="Montserrat Medium"/>
            </a:endParaRPr>
          </a:p>
        </p:txBody>
      </p:sp>
      <p:sp>
        <p:nvSpPr>
          <p:cNvPr id="2" name="Flèche : droite 1">
            <a:extLst>
              <a:ext uri="{FF2B5EF4-FFF2-40B4-BE49-F238E27FC236}">
                <a16:creationId xmlns:a16="http://schemas.microsoft.com/office/drawing/2014/main" id="{9AD9807D-DB08-4B43-A4B9-C8ACB9E7FC74}"/>
              </a:ext>
            </a:extLst>
          </p:cNvPr>
          <p:cNvSpPr/>
          <p:nvPr/>
        </p:nvSpPr>
        <p:spPr>
          <a:xfrm>
            <a:off x="876833" y="1687132"/>
            <a:ext cx="836057" cy="734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3631CC03-BDD2-4015-830A-D248A027877E}"/>
              </a:ext>
            </a:extLst>
          </p:cNvPr>
          <p:cNvSpPr>
            <a:spLocks noGrp="1"/>
          </p:cNvSpPr>
          <p:nvPr>
            <p:ph type="dt" sz="half" idx="10"/>
          </p:nvPr>
        </p:nvSpPr>
        <p:spPr/>
        <p:txBody>
          <a:bodyPr/>
          <a:lstStyle/>
          <a:p>
            <a:fld id="{5F1EA605-F7B9-4205-B984-9E79EFD44E4F}" type="datetime1">
              <a:rPr lang="fr-FR" smtClean="0"/>
              <a:t>16/11/2023</a:t>
            </a:fld>
            <a:endParaRPr lang="fr-FR"/>
          </a:p>
        </p:txBody>
      </p:sp>
    </p:spTree>
    <p:extLst>
      <p:ext uri="{BB962C8B-B14F-4D97-AF65-F5344CB8AC3E}">
        <p14:creationId xmlns:p14="http://schemas.microsoft.com/office/powerpoint/2010/main" val="2059472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8"/>
          <p:cNvSpPr txBox="1">
            <a:spLocks noGrp="1"/>
          </p:cNvSpPr>
          <p:nvPr>
            <p:ph type="body" idx="1"/>
          </p:nvPr>
        </p:nvSpPr>
        <p:spPr>
          <a:xfrm>
            <a:off x="487695" y="6208518"/>
            <a:ext cx="10515600" cy="46037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fr-FR" sz="1800"/>
              <a:t>Source : Wikipedia</a:t>
            </a:r>
            <a:endParaRPr sz="1800"/>
          </a:p>
        </p:txBody>
      </p:sp>
      <p:sp>
        <p:nvSpPr>
          <p:cNvPr id="522" name="Google Shape;52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23" name="Google Shape;52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192</a:t>
            </a:fld>
            <a:endParaRPr/>
          </a:p>
        </p:txBody>
      </p:sp>
      <p:graphicFrame>
        <p:nvGraphicFramePr>
          <p:cNvPr id="524" name="Google Shape;524;p58"/>
          <p:cNvGraphicFramePr/>
          <p:nvPr/>
        </p:nvGraphicFramePr>
        <p:xfrm>
          <a:off x="487695" y="246036"/>
          <a:ext cx="11579725" cy="6023380"/>
        </p:xfrm>
        <a:graphic>
          <a:graphicData uri="http://schemas.openxmlformats.org/drawingml/2006/table">
            <a:tbl>
              <a:tblPr>
                <a:noFill/>
              </a:tblPr>
              <a:tblGrid>
                <a:gridCol w="1441325">
                  <a:extLst>
                    <a:ext uri="{9D8B030D-6E8A-4147-A177-3AD203B41FA5}">
                      <a16:colId xmlns:a16="http://schemas.microsoft.com/office/drawing/2014/main" val="20000"/>
                    </a:ext>
                  </a:extLst>
                </a:gridCol>
                <a:gridCol w="1465550">
                  <a:extLst>
                    <a:ext uri="{9D8B030D-6E8A-4147-A177-3AD203B41FA5}">
                      <a16:colId xmlns:a16="http://schemas.microsoft.com/office/drawing/2014/main" val="20001"/>
                    </a:ext>
                  </a:extLst>
                </a:gridCol>
                <a:gridCol w="2354900">
                  <a:extLst>
                    <a:ext uri="{9D8B030D-6E8A-4147-A177-3AD203B41FA5}">
                      <a16:colId xmlns:a16="http://schemas.microsoft.com/office/drawing/2014/main" val="20002"/>
                    </a:ext>
                  </a:extLst>
                </a:gridCol>
                <a:gridCol w="1415450">
                  <a:extLst>
                    <a:ext uri="{9D8B030D-6E8A-4147-A177-3AD203B41FA5}">
                      <a16:colId xmlns:a16="http://schemas.microsoft.com/office/drawing/2014/main" val="20003"/>
                    </a:ext>
                  </a:extLst>
                </a:gridCol>
                <a:gridCol w="1791225">
                  <a:extLst>
                    <a:ext uri="{9D8B030D-6E8A-4147-A177-3AD203B41FA5}">
                      <a16:colId xmlns:a16="http://schemas.microsoft.com/office/drawing/2014/main" val="20004"/>
                    </a:ext>
                  </a:extLst>
                </a:gridCol>
                <a:gridCol w="3111275">
                  <a:extLst>
                    <a:ext uri="{9D8B030D-6E8A-4147-A177-3AD203B41FA5}">
                      <a16:colId xmlns:a16="http://schemas.microsoft.com/office/drawing/2014/main" val="20005"/>
                    </a:ext>
                  </a:extLst>
                </a:gridCol>
              </a:tblGrid>
              <a:tr h="183675">
                <a:tc gridSpan="6">
                  <a:txBody>
                    <a:bodyPr/>
                    <a:lstStyle/>
                    <a:p>
                      <a:pPr marL="0" marR="0" lvl="0" indent="0" algn="ctr" rtl="0">
                        <a:spcBef>
                          <a:spcPts val="0"/>
                        </a:spcBef>
                        <a:spcAft>
                          <a:spcPts val="0"/>
                        </a:spcAft>
                        <a:buNone/>
                      </a:pPr>
                      <a:endParaRPr sz="4000" b="0" dirty="0">
                        <a:latin typeface="Calibri"/>
                        <a:ea typeface="Calibri"/>
                        <a:cs typeface="Calibri"/>
                        <a:sym typeface="Calibri"/>
                      </a:endParaRPr>
                    </a:p>
                  </a:txBody>
                  <a:tcPr marL="45925" marR="45925" marT="22950" marB="22950" anchor="ct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1010250">
                <a:tc>
                  <a:txBody>
                    <a:bodyPr/>
                    <a:lstStyle/>
                    <a:p>
                      <a:pPr marL="0" marR="0" lvl="0" indent="0" algn="ctr" rtl="0">
                        <a:spcBef>
                          <a:spcPts val="0"/>
                        </a:spcBef>
                        <a:spcAft>
                          <a:spcPts val="0"/>
                        </a:spcAft>
                        <a:buNone/>
                      </a:pPr>
                      <a:r>
                        <a:rPr lang="fr-FR" sz="1800"/>
                        <a:t>Société</a:t>
                      </a:r>
                      <a:endParaRPr/>
                    </a:p>
                  </a:txBody>
                  <a:tcPr marL="45925" marR="45925" marT="22950" marB="22950" anchor="ctr"/>
                </a:tc>
                <a:tc>
                  <a:txBody>
                    <a:bodyPr/>
                    <a:lstStyle/>
                    <a:p>
                      <a:pPr marL="0" marR="0" lvl="0" indent="0" algn="ctr" rtl="0">
                        <a:spcBef>
                          <a:spcPts val="0"/>
                        </a:spcBef>
                        <a:spcAft>
                          <a:spcPts val="0"/>
                        </a:spcAft>
                        <a:buNone/>
                      </a:pPr>
                      <a:r>
                        <a:rPr lang="fr-FR" sz="1800"/>
                        <a:t>Création</a:t>
                      </a:r>
                      <a:endParaRPr/>
                    </a:p>
                  </a:txBody>
                  <a:tcPr marL="45925" marR="45925" marT="22950" marB="22950" anchor="ctr"/>
                </a:tc>
                <a:tc>
                  <a:txBody>
                    <a:bodyPr/>
                    <a:lstStyle/>
                    <a:p>
                      <a:pPr marL="0" marR="0" lvl="0" indent="0" algn="ctr" rtl="0">
                        <a:spcBef>
                          <a:spcPts val="0"/>
                        </a:spcBef>
                        <a:spcAft>
                          <a:spcPts val="0"/>
                        </a:spcAft>
                        <a:buNone/>
                      </a:pPr>
                      <a:r>
                        <a:rPr lang="fr-FR" sz="1800"/>
                        <a:t>Source de revenu principale (en 2017)</a:t>
                      </a:r>
                      <a:endParaRPr/>
                    </a:p>
                  </a:txBody>
                  <a:tcPr marL="45925" marR="45925" marT="22950" marB="22950" anchor="ctr"/>
                </a:tc>
                <a:tc>
                  <a:txBody>
                    <a:bodyPr/>
                    <a:lstStyle/>
                    <a:p>
                      <a:pPr marL="0" marR="0" lvl="0" indent="0" algn="ctr" rtl="0">
                        <a:spcBef>
                          <a:spcPts val="0"/>
                        </a:spcBef>
                        <a:spcAft>
                          <a:spcPts val="0"/>
                        </a:spcAft>
                        <a:buNone/>
                      </a:pPr>
                      <a:r>
                        <a:rPr lang="fr-FR" sz="1800"/>
                        <a:t>Utilisateurs (Milliards)</a:t>
                      </a:r>
                      <a:endParaRPr/>
                    </a:p>
                  </a:txBody>
                  <a:tcPr marL="45925" marR="45925" marT="22950" marB="22950" anchor="ctr"/>
                </a:tc>
                <a:tc>
                  <a:txBody>
                    <a:bodyPr/>
                    <a:lstStyle/>
                    <a:p>
                      <a:pPr marL="0" marR="0" lvl="0" indent="0" algn="ctr" rtl="0">
                        <a:spcBef>
                          <a:spcPts val="0"/>
                        </a:spcBef>
                        <a:spcAft>
                          <a:spcPts val="0"/>
                        </a:spcAft>
                        <a:buNone/>
                      </a:pPr>
                      <a:r>
                        <a:rPr lang="fr-FR" sz="1800"/>
                        <a:t>Capitalisation boursière</a:t>
                      </a:r>
                      <a:endParaRPr sz="1800" u="none" strike="noStrike" baseline="30000"/>
                    </a:p>
                    <a:p>
                      <a:pPr marL="0" marR="0" lvl="0" indent="0" algn="ctr" rtl="0">
                        <a:spcBef>
                          <a:spcPts val="0"/>
                        </a:spcBef>
                        <a:spcAft>
                          <a:spcPts val="0"/>
                        </a:spcAft>
                        <a:buNone/>
                      </a:pPr>
                      <a:r>
                        <a:rPr lang="fr-FR" sz="1800"/>
                        <a:t>(Milliards USD en janvier 2020)</a:t>
                      </a:r>
                      <a:endParaRPr/>
                    </a:p>
                  </a:txBody>
                  <a:tcPr marL="45925" marR="45925" marT="22950" marB="22950" anchor="ctr"/>
                </a:tc>
                <a:tc>
                  <a:txBody>
                    <a:bodyPr/>
                    <a:lstStyle/>
                    <a:p>
                      <a:pPr marL="0" marR="0" lvl="0" indent="0" algn="ctr" rtl="0">
                        <a:spcBef>
                          <a:spcPts val="0"/>
                        </a:spcBef>
                        <a:spcAft>
                          <a:spcPts val="0"/>
                        </a:spcAft>
                        <a:buNone/>
                      </a:pPr>
                      <a:r>
                        <a:rPr lang="fr-FR" sz="1800"/>
                        <a:t>Acquisitions notoires</a:t>
                      </a:r>
                      <a:endParaRPr/>
                    </a:p>
                  </a:txBody>
                  <a:tcPr marL="45925" marR="45925" marT="22950" marB="22950" anchor="ctr"/>
                </a:tc>
                <a:extLst>
                  <a:ext uri="{0D108BD9-81ED-4DB2-BD59-A6C34878D82A}">
                    <a16:rowId xmlns:a16="http://schemas.microsoft.com/office/drawing/2014/main" val="10001"/>
                  </a:ext>
                </a:extLst>
              </a:tr>
              <a:tr h="1285775">
                <a:tc>
                  <a:txBody>
                    <a:bodyPr/>
                    <a:lstStyle/>
                    <a:p>
                      <a:pPr marL="0" marR="0" lvl="0" indent="0" algn="l" rtl="0">
                        <a:spcBef>
                          <a:spcPts val="0"/>
                        </a:spcBef>
                        <a:spcAft>
                          <a:spcPts val="0"/>
                        </a:spcAft>
                        <a:buNone/>
                      </a:pPr>
                      <a:r>
                        <a:rPr lang="fr-FR" sz="1800" u="none" strike="noStrike"/>
                        <a:t>Google</a:t>
                      </a:r>
                      <a:endParaRPr/>
                    </a:p>
                    <a:p>
                      <a:pPr marL="0" marR="0" lvl="0" indent="0" algn="l" rtl="0">
                        <a:spcBef>
                          <a:spcPts val="0"/>
                        </a:spcBef>
                        <a:spcAft>
                          <a:spcPts val="0"/>
                        </a:spcAft>
                        <a:buNone/>
                      </a:pPr>
                      <a:r>
                        <a:rPr lang="fr-FR" sz="1800"/>
                        <a:t>(</a:t>
                      </a:r>
                      <a:r>
                        <a:rPr lang="fr-FR" sz="1800" u="none" strike="noStrike"/>
                        <a:t>Alphabet</a:t>
                      </a:r>
                      <a:r>
                        <a:rPr lang="fr-FR" sz="1800"/>
                        <a:t>)</a:t>
                      </a:r>
                      <a:endParaRPr/>
                    </a:p>
                  </a:txBody>
                  <a:tcPr marL="45925" marR="45925" marT="22950" marB="22950" anchor="ctr"/>
                </a:tc>
                <a:tc>
                  <a:txBody>
                    <a:bodyPr/>
                    <a:lstStyle/>
                    <a:p>
                      <a:pPr marL="0" marR="0" lvl="0" indent="0" algn="ctr" rtl="0">
                        <a:spcBef>
                          <a:spcPts val="0"/>
                        </a:spcBef>
                        <a:spcAft>
                          <a:spcPts val="0"/>
                        </a:spcAft>
                        <a:buNone/>
                      </a:pPr>
                      <a:r>
                        <a:rPr lang="fr-FR" sz="1800" u="none" strike="noStrike"/>
                        <a:t>1998</a:t>
                      </a:r>
                      <a:endParaRPr sz="1800"/>
                    </a:p>
                  </a:txBody>
                  <a:tcPr marL="45925" marR="45925" marT="22950" marB="22950" anchor="ctr"/>
                </a:tc>
                <a:tc>
                  <a:txBody>
                    <a:bodyPr/>
                    <a:lstStyle/>
                    <a:p>
                      <a:pPr marL="0" marR="0" lvl="0" indent="0" algn="l" rtl="0">
                        <a:spcBef>
                          <a:spcPts val="0"/>
                        </a:spcBef>
                        <a:spcAft>
                          <a:spcPts val="0"/>
                        </a:spcAft>
                        <a:buNone/>
                      </a:pPr>
                      <a:r>
                        <a:rPr lang="fr-FR" sz="1800" dirty="0"/>
                        <a:t>Publicité (86 %)</a:t>
                      </a:r>
                      <a:endParaRPr dirty="0"/>
                    </a:p>
                  </a:txBody>
                  <a:tcPr marL="45925" marR="45925" marT="22950" marB="22950" anchor="ctr"/>
                </a:tc>
                <a:tc>
                  <a:txBody>
                    <a:bodyPr/>
                    <a:lstStyle/>
                    <a:p>
                      <a:pPr marL="0" marR="0" lvl="0" indent="0" algn="ctr" rtl="0">
                        <a:spcBef>
                          <a:spcPts val="0"/>
                        </a:spcBef>
                        <a:spcAft>
                          <a:spcPts val="0"/>
                        </a:spcAft>
                        <a:buNone/>
                      </a:pPr>
                      <a:r>
                        <a:rPr lang="fr-FR" sz="1800"/>
                        <a:t>1,42</a:t>
                      </a:r>
                      <a:endParaRPr/>
                    </a:p>
                  </a:txBody>
                  <a:tcPr marL="45925" marR="45925" marT="22950" marB="22950" anchor="ctr"/>
                </a:tc>
                <a:tc>
                  <a:txBody>
                    <a:bodyPr/>
                    <a:lstStyle/>
                    <a:p>
                      <a:pPr marL="0" marR="0" lvl="0" indent="0" algn="ctr" rtl="0">
                        <a:spcBef>
                          <a:spcPts val="0"/>
                        </a:spcBef>
                        <a:spcAft>
                          <a:spcPts val="0"/>
                        </a:spcAft>
                        <a:buNone/>
                      </a:pPr>
                      <a:r>
                        <a:rPr lang="fr-FR" sz="1800"/>
                        <a:t>939</a:t>
                      </a:r>
                      <a:endParaRPr/>
                    </a:p>
                  </a:txBody>
                  <a:tcPr marL="45925" marR="45925" marT="22950" marB="22950" anchor="ctr"/>
                </a:tc>
                <a:tc>
                  <a:txBody>
                    <a:bodyPr/>
                    <a:lstStyle/>
                    <a:p>
                      <a:pPr marL="0" marR="0" lvl="0" indent="0" algn="l" rtl="0">
                        <a:spcBef>
                          <a:spcPts val="0"/>
                        </a:spcBef>
                        <a:spcAft>
                          <a:spcPts val="0"/>
                        </a:spcAft>
                        <a:buNone/>
                      </a:pPr>
                      <a:r>
                        <a:rPr lang="fr-FR" sz="1800" u="none" strike="noStrike"/>
                        <a:t>reCAPTCHA</a:t>
                      </a:r>
                      <a:r>
                        <a:rPr lang="fr-FR" sz="1800"/>
                        <a:t>, </a:t>
                      </a:r>
                      <a:r>
                        <a:rPr lang="fr-FR" sz="1800" u="none" strike="noStrike"/>
                        <a:t>Waze</a:t>
                      </a:r>
                      <a:r>
                        <a:rPr lang="fr-FR" sz="1800"/>
                        <a:t>, </a:t>
                      </a:r>
                      <a:r>
                        <a:rPr lang="fr-FR" sz="1800" u="none" strike="noStrike"/>
                        <a:t>DoubleClick</a:t>
                      </a:r>
                      <a:r>
                        <a:rPr lang="fr-FR" sz="1800"/>
                        <a:t>, </a:t>
                      </a:r>
                      <a:r>
                        <a:rPr lang="fr-FR" sz="1800" u="none" strike="noStrike"/>
                        <a:t>YouTube</a:t>
                      </a:r>
                      <a:r>
                        <a:rPr lang="fr-FR" sz="1800"/>
                        <a:t>, </a:t>
                      </a:r>
                      <a:r>
                        <a:rPr lang="fr-FR" sz="1800" u="none" strike="noStrike"/>
                        <a:t>Android</a:t>
                      </a:r>
                      <a:endParaRPr sz="1800"/>
                    </a:p>
                  </a:txBody>
                  <a:tcPr marL="45925" marR="45925" marT="22950" marB="22950" anchor="ctr"/>
                </a:tc>
                <a:extLst>
                  <a:ext uri="{0D108BD9-81ED-4DB2-BD59-A6C34878D82A}">
                    <a16:rowId xmlns:a16="http://schemas.microsoft.com/office/drawing/2014/main" val="10002"/>
                  </a:ext>
                </a:extLst>
              </a:tr>
              <a:tr h="459200">
                <a:tc>
                  <a:txBody>
                    <a:bodyPr/>
                    <a:lstStyle/>
                    <a:p>
                      <a:pPr marL="0" marR="0" lvl="0" indent="0" algn="l" rtl="0">
                        <a:spcBef>
                          <a:spcPts val="0"/>
                        </a:spcBef>
                        <a:spcAft>
                          <a:spcPts val="0"/>
                        </a:spcAft>
                        <a:buNone/>
                      </a:pPr>
                      <a:r>
                        <a:rPr lang="fr-FR" sz="1800" u="none" strike="noStrike"/>
                        <a:t>Apple</a:t>
                      </a:r>
                      <a:endParaRPr sz="1800"/>
                    </a:p>
                  </a:txBody>
                  <a:tcPr marL="45925" marR="45925" marT="22950" marB="22950" anchor="ctr"/>
                </a:tc>
                <a:tc>
                  <a:txBody>
                    <a:bodyPr/>
                    <a:lstStyle/>
                    <a:p>
                      <a:pPr marL="0" marR="0" lvl="0" indent="0" algn="ctr" rtl="0">
                        <a:spcBef>
                          <a:spcPts val="0"/>
                        </a:spcBef>
                        <a:spcAft>
                          <a:spcPts val="0"/>
                        </a:spcAft>
                        <a:buNone/>
                      </a:pPr>
                      <a:r>
                        <a:rPr lang="fr-FR" sz="1800" u="none" strike="noStrike"/>
                        <a:t>1976</a:t>
                      </a:r>
                      <a:endParaRPr sz="1800"/>
                    </a:p>
                  </a:txBody>
                  <a:tcPr marL="45925" marR="45925" marT="22950" marB="22950" anchor="ctr"/>
                </a:tc>
                <a:tc>
                  <a:txBody>
                    <a:bodyPr/>
                    <a:lstStyle/>
                    <a:p>
                      <a:pPr marL="0" marR="0" lvl="0" indent="0" algn="l" rtl="0">
                        <a:spcBef>
                          <a:spcPts val="0"/>
                        </a:spcBef>
                        <a:spcAft>
                          <a:spcPts val="0"/>
                        </a:spcAft>
                        <a:buNone/>
                      </a:pPr>
                      <a:r>
                        <a:rPr lang="fr-FR" sz="1800"/>
                        <a:t>Matériel (81 %)</a:t>
                      </a:r>
                      <a:endParaRPr/>
                    </a:p>
                  </a:txBody>
                  <a:tcPr marL="45925" marR="45925" marT="22950" marB="22950" anchor="ctr"/>
                </a:tc>
                <a:tc>
                  <a:txBody>
                    <a:bodyPr/>
                    <a:lstStyle/>
                    <a:p>
                      <a:pPr marL="0" marR="0" lvl="0" indent="0" algn="ctr" rtl="0">
                        <a:spcBef>
                          <a:spcPts val="0"/>
                        </a:spcBef>
                        <a:spcAft>
                          <a:spcPts val="0"/>
                        </a:spcAft>
                        <a:buNone/>
                      </a:pPr>
                      <a:r>
                        <a:rPr lang="fr-FR" sz="1800"/>
                        <a:t>0,85</a:t>
                      </a:r>
                      <a:endParaRPr/>
                    </a:p>
                  </a:txBody>
                  <a:tcPr marL="45925" marR="45925" marT="22950" marB="22950" anchor="ctr"/>
                </a:tc>
                <a:tc>
                  <a:txBody>
                    <a:bodyPr/>
                    <a:lstStyle/>
                    <a:p>
                      <a:pPr marL="0" marR="0" lvl="0" indent="0" algn="ctr" rtl="0">
                        <a:spcBef>
                          <a:spcPts val="0"/>
                        </a:spcBef>
                        <a:spcAft>
                          <a:spcPts val="0"/>
                        </a:spcAft>
                        <a:buNone/>
                      </a:pPr>
                      <a:r>
                        <a:rPr lang="fr-FR" sz="1800"/>
                        <a:t>1 320</a:t>
                      </a:r>
                      <a:endParaRPr/>
                    </a:p>
                  </a:txBody>
                  <a:tcPr marL="45925" marR="45925" marT="22950" marB="22950" anchor="ctr"/>
                </a:tc>
                <a:tc>
                  <a:txBody>
                    <a:bodyPr/>
                    <a:lstStyle/>
                    <a:p>
                      <a:pPr marL="0" marR="0" lvl="0" indent="0" algn="l" rtl="0">
                        <a:spcBef>
                          <a:spcPts val="0"/>
                        </a:spcBef>
                        <a:spcAft>
                          <a:spcPts val="0"/>
                        </a:spcAft>
                        <a:buNone/>
                      </a:pPr>
                      <a:r>
                        <a:rPr lang="fr-FR" sz="1800" u="none" strike="noStrike"/>
                        <a:t>Beats Electronics</a:t>
                      </a:r>
                      <a:endParaRPr sz="1800"/>
                    </a:p>
                  </a:txBody>
                  <a:tcPr marL="45925" marR="45925" marT="22950" marB="22950" anchor="ctr"/>
                </a:tc>
                <a:extLst>
                  <a:ext uri="{0D108BD9-81ED-4DB2-BD59-A6C34878D82A}">
                    <a16:rowId xmlns:a16="http://schemas.microsoft.com/office/drawing/2014/main" val="10003"/>
                  </a:ext>
                </a:extLst>
              </a:tr>
              <a:tr h="872500">
                <a:tc>
                  <a:txBody>
                    <a:bodyPr/>
                    <a:lstStyle/>
                    <a:p>
                      <a:pPr marL="0" marR="0" lvl="0" indent="0" algn="l" rtl="0">
                        <a:spcBef>
                          <a:spcPts val="0"/>
                        </a:spcBef>
                        <a:spcAft>
                          <a:spcPts val="0"/>
                        </a:spcAft>
                        <a:buNone/>
                      </a:pPr>
                      <a:r>
                        <a:rPr lang="fr-FR" sz="1800" u="none" strike="noStrike"/>
                        <a:t>Facebook</a:t>
                      </a:r>
                      <a:endParaRPr sz="1800"/>
                    </a:p>
                  </a:txBody>
                  <a:tcPr marL="45925" marR="45925" marT="22950" marB="22950" anchor="ctr"/>
                </a:tc>
                <a:tc>
                  <a:txBody>
                    <a:bodyPr/>
                    <a:lstStyle/>
                    <a:p>
                      <a:pPr marL="0" marR="0" lvl="0" indent="0" algn="ctr" rtl="0">
                        <a:spcBef>
                          <a:spcPts val="0"/>
                        </a:spcBef>
                        <a:spcAft>
                          <a:spcPts val="0"/>
                        </a:spcAft>
                        <a:buNone/>
                      </a:pPr>
                      <a:r>
                        <a:rPr lang="fr-FR" sz="1800" u="none" strike="noStrike"/>
                        <a:t>2005</a:t>
                      </a:r>
                      <a:endParaRPr sz="1800"/>
                    </a:p>
                  </a:txBody>
                  <a:tcPr marL="45925" marR="45925" marT="22950" marB="22950" anchor="ctr"/>
                </a:tc>
                <a:tc>
                  <a:txBody>
                    <a:bodyPr/>
                    <a:lstStyle/>
                    <a:p>
                      <a:pPr marL="0" marR="0" lvl="0" indent="0" algn="l" rtl="0">
                        <a:spcBef>
                          <a:spcPts val="0"/>
                        </a:spcBef>
                        <a:spcAft>
                          <a:spcPts val="0"/>
                        </a:spcAft>
                        <a:buNone/>
                      </a:pPr>
                      <a:r>
                        <a:rPr lang="fr-FR" sz="1800" dirty="0"/>
                        <a:t>Publicité (98 %)</a:t>
                      </a:r>
                      <a:endParaRPr dirty="0"/>
                    </a:p>
                  </a:txBody>
                  <a:tcPr marL="45925" marR="45925" marT="22950" marB="22950" anchor="ctr"/>
                </a:tc>
                <a:tc>
                  <a:txBody>
                    <a:bodyPr/>
                    <a:lstStyle/>
                    <a:p>
                      <a:pPr marL="0" marR="0" lvl="0" indent="0" algn="ctr" rtl="0">
                        <a:spcBef>
                          <a:spcPts val="0"/>
                        </a:spcBef>
                        <a:spcAft>
                          <a:spcPts val="0"/>
                        </a:spcAft>
                        <a:buNone/>
                      </a:pPr>
                      <a:r>
                        <a:rPr lang="fr-FR" sz="1800"/>
                        <a:t>2,13</a:t>
                      </a:r>
                      <a:endParaRPr/>
                    </a:p>
                  </a:txBody>
                  <a:tcPr marL="45925" marR="45925" marT="22950" marB="22950" anchor="ctr"/>
                </a:tc>
                <a:tc>
                  <a:txBody>
                    <a:bodyPr/>
                    <a:lstStyle/>
                    <a:p>
                      <a:pPr marL="0" marR="0" lvl="0" indent="0" algn="ctr" rtl="0">
                        <a:spcBef>
                          <a:spcPts val="0"/>
                        </a:spcBef>
                        <a:spcAft>
                          <a:spcPts val="0"/>
                        </a:spcAft>
                        <a:buNone/>
                      </a:pPr>
                      <a:r>
                        <a:rPr lang="fr-FR" sz="1800"/>
                        <a:t>598</a:t>
                      </a:r>
                      <a:endParaRPr/>
                    </a:p>
                  </a:txBody>
                  <a:tcPr marL="45925" marR="45925" marT="22950" marB="22950" anchor="ctr"/>
                </a:tc>
                <a:tc>
                  <a:txBody>
                    <a:bodyPr/>
                    <a:lstStyle/>
                    <a:p>
                      <a:pPr marL="0" marR="0" lvl="0" indent="0" algn="l" rtl="0">
                        <a:spcBef>
                          <a:spcPts val="0"/>
                        </a:spcBef>
                        <a:spcAft>
                          <a:spcPts val="0"/>
                        </a:spcAft>
                        <a:buNone/>
                      </a:pPr>
                      <a:r>
                        <a:rPr lang="fr-FR" sz="1800" u="none" strike="noStrike"/>
                        <a:t>Instagram</a:t>
                      </a:r>
                      <a:r>
                        <a:rPr lang="fr-FR" sz="1800"/>
                        <a:t>, </a:t>
                      </a:r>
                      <a:r>
                        <a:rPr lang="fr-FR" sz="1800" u="none" strike="noStrike"/>
                        <a:t>WhatsApp</a:t>
                      </a:r>
                      <a:r>
                        <a:rPr lang="fr-FR" sz="1800"/>
                        <a:t>, </a:t>
                      </a:r>
                      <a:r>
                        <a:rPr lang="fr-FR" sz="1800" u="none" strike="noStrike"/>
                        <a:t>Oculus</a:t>
                      </a:r>
                      <a:r>
                        <a:rPr lang="fr-FR" sz="1800"/>
                        <a:t>, </a:t>
                      </a:r>
                      <a:r>
                        <a:rPr lang="fr-FR" sz="1800" u="none" strike="noStrike"/>
                        <a:t>Mapillary</a:t>
                      </a:r>
                      <a:endParaRPr sz="1800"/>
                    </a:p>
                  </a:txBody>
                  <a:tcPr marL="45925" marR="45925" marT="22950" marB="22950" anchor="ctr"/>
                </a:tc>
                <a:extLst>
                  <a:ext uri="{0D108BD9-81ED-4DB2-BD59-A6C34878D82A}">
                    <a16:rowId xmlns:a16="http://schemas.microsoft.com/office/drawing/2014/main" val="10004"/>
                  </a:ext>
                </a:extLst>
              </a:tr>
              <a:tr h="734725">
                <a:tc>
                  <a:txBody>
                    <a:bodyPr/>
                    <a:lstStyle/>
                    <a:p>
                      <a:pPr marL="0" marR="0" lvl="0" indent="0" algn="l" rtl="0">
                        <a:spcBef>
                          <a:spcPts val="0"/>
                        </a:spcBef>
                        <a:spcAft>
                          <a:spcPts val="0"/>
                        </a:spcAft>
                        <a:buNone/>
                      </a:pPr>
                      <a:r>
                        <a:rPr lang="fr-FR" sz="1800" u="none" strike="noStrike"/>
                        <a:t>Amazon</a:t>
                      </a:r>
                      <a:endParaRPr sz="1800"/>
                    </a:p>
                  </a:txBody>
                  <a:tcPr marL="45925" marR="45925" marT="22950" marB="22950" anchor="ctr"/>
                </a:tc>
                <a:tc>
                  <a:txBody>
                    <a:bodyPr/>
                    <a:lstStyle/>
                    <a:p>
                      <a:pPr marL="0" marR="0" lvl="0" indent="0" algn="ctr" rtl="0">
                        <a:spcBef>
                          <a:spcPts val="0"/>
                        </a:spcBef>
                        <a:spcAft>
                          <a:spcPts val="0"/>
                        </a:spcAft>
                        <a:buNone/>
                      </a:pPr>
                      <a:r>
                        <a:rPr lang="fr-FR" sz="1800" u="none" strike="noStrike"/>
                        <a:t>1994</a:t>
                      </a:r>
                      <a:endParaRPr sz="1800"/>
                    </a:p>
                  </a:txBody>
                  <a:tcPr marL="45925" marR="45925" marT="22950" marB="22950" anchor="ctr"/>
                </a:tc>
                <a:tc>
                  <a:txBody>
                    <a:bodyPr/>
                    <a:lstStyle/>
                    <a:p>
                      <a:pPr marL="0" marR="0" lvl="0" indent="0" algn="l" rtl="0">
                        <a:spcBef>
                          <a:spcPts val="0"/>
                        </a:spcBef>
                        <a:spcAft>
                          <a:spcPts val="0"/>
                        </a:spcAft>
                        <a:buNone/>
                      </a:pPr>
                      <a:r>
                        <a:rPr lang="fr-FR" sz="1800"/>
                        <a:t>Vente en ligne (82 %)</a:t>
                      </a:r>
                      <a:endParaRPr/>
                    </a:p>
                  </a:txBody>
                  <a:tcPr marL="45925" marR="45925" marT="22950" marB="22950" anchor="ctr"/>
                </a:tc>
                <a:tc>
                  <a:txBody>
                    <a:bodyPr/>
                    <a:lstStyle/>
                    <a:p>
                      <a:pPr marL="0" marR="0" lvl="0" indent="0" algn="ctr" rtl="0">
                        <a:spcBef>
                          <a:spcPts val="0"/>
                        </a:spcBef>
                        <a:spcAft>
                          <a:spcPts val="0"/>
                        </a:spcAft>
                        <a:buNone/>
                      </a:pPr>
                      <a:r>
                        <a:rPr lang="fr-FR" sz="1800"/>
                        <a:t>0,244</a:t>
                      </a:r>
                      <a:endParaRPr/>
                    </a:p>
                  </a:txBody>
                  <a:tcPr marL="45925" marR="45925" marT="22950" marB="22950" anchor="ctr"/>
                </a:tc>
                <a:tc>
                  <a:txBody>
                    <a:bodyPr/>
                    <a:lstStyle/>
                    <a:p>
                      <a:pPr marL="0" marR="0" lvl="0" indent="0" algn="ctr" rtl="0">
                        <a:spcBef>
                          <a:spcPts val="0"/>
                        </a:spcBef>
                        <a:spcAft>
                          <a:spcPts val="0"/>
                        </a:spcAft>
                        <a:buNone/>
                      </a:pPr>
                      <a:r>
                        <a:rPr lang="fr-FR" sz="1800"/>
                        <a:t>930</a:t>
                      </a:r>
                      <a:endParaRPr/>
                    </a:p>
                  </a:txBody>
                  <a:tcPr marL="45925" marR="45925" marT="22950" marB="22950" anchor="ctr"/>
                </a:tc>
                <a:tc>
                  <a:txBody>
                    <a:bodyPr/>
                    <a:lstStyle/>
                    <a:p>
                      <a:pPr marL="0" marR="0" lvl="0" indent="0" algn="l" rtl="0">
                        <a:spcBef>
                          <a:spcPts val="0"/>
                        </a:spcBef>
                        <a:spcAft>
                          <a:spcPts val="0"/>
                        </a:spcAft>
                        <a:buNone/>
                      </a:pPr>
                      <a:r>
                        <a:rPr lang="fr-FR" sz="1800" u="none" strike="noStrike"/>
                        <a:t>IMDb</a:t>
                      </a:r>
                      <a:r>
                        <a:rPr lang="fr-FR" sz="1800"/>
                        <a:t>, </a:t>
                      </a:r>
                      <a:r>
                        <a:rPr lang="fr-FR" sz="1800" u="none" strike="noStrike"/>
                        <a:t>Audible</a:t>
                      </a:r>
                      <a:r>
                        <a:rPr lang="fr-FR" sz="1800"/>
                        <a:t>, </a:t>
                      </a:r>
                      <a:r>
                        <a:rPr lang="fr-FR" sz="1800" u="none" strike="noStrike"/>
                        <a:t>Twitch</a:t>
                      </a:r>
                      <a:r>
                        <a:rPr lang="fr-FR" sz="1800"/>
                        <a:t>, </a:t>
                      </a:r>
                      <a:r>
                        <a:rPr lang="fr-FR" sz="1800" u="none" strike="noStrike"/>
                        <a:t>Whole Foods Market</a:t>
                      </a:r>
                      <a:endParaRPr sz="1800"/>
                    </a:p>
                  </a:txBody>
                  <a:tcPr marL="45925" marR="45925" marT="22950" marB="22950" anchor="ctr"/>
                </a:tc>
                <a:extLst>
                  <a:ext uri="{0D108BD9-81ED-4DB2-BD59-A6C34878D82A}">
                    <a16:rowId xmlns:a16="http://schemas.microsoft.com/office/drawing/2014/main" val="10005"/>
                  </a:ext>
                </a:extLst>
              </a:tr>
              <a:tr h="872500">
                <a:tc>
                  <a:txBody>
                    <a:bodyPr/>
                    <a:lstStyle/>
                    <a:p>
                      <a:pPr marL="0" marR="0" lvl="0" indent="0" algn="l" rtl="0">
                        <a:spcBef>
                          <a:spcPts val="0"/>
                        </a:spcBef>
                        <a:spcAft>
                          <a:spcPts val="0"/>
                        </a:spcAft>
                        <a:buNone/>
                      </a:pPr>
                      <a:r>
                        <a:rPr lang="fr-FR" sz="1800" u="none" strike="noStrike"/>
                        <a:t>Microsoft</a:t>
                      </a:r>
                      <a:endParaRPr sz="1800"/>
                    </a:p>
                  </a:txBody>
                  <a:tcPr marL="45925" marR="45925" marT="22950" marB="22950" anchor="ctr"/>
                </a:tc>
                <a:tc>
                  <a:txBody>
                    <a:bodyPr/>
                    <a:lstStyle/>
                    <a:p>
                      <a:pPr marL="0" marR="0" lvl="0" indent="0" algn="ctr" rtl="0">
                        <a:spcBef>
                          <a:spcPts val="0"/>
                        </a:spcBef>
                        <a:spcAft>
                          <a:spcPts val="0"/>
                        </a:spcAft>
                        <a:buNone/>
                      </a:pPr>
                      <a:r>
                        <a:rPr lang="fr-FR" sz="1800" u="none" strike="noStrike"/>
                        <a:t>1975</a:t>
                      </a:r>
                      <a:endParaRPr sz="1800"/>
                    </a:p>
                  </a:txBody>
                  <a:tcPr marL="45925" marR="45925" marT="22950" marB="22950" anchor="ctr"/>
                </a:tc>
                <a:tc>
                  <a:txBody>
                    <a:bodyPr/>
                    <a:lstStyle/>
                    <a:p>
                      <a:pPr marL="0" marR="0" lvl="0" indent="0" algn="l" rtl="0">
                        <a:spcBef>
                          <a:spcPts val="0"/>
                        </a:spcBef>
                        <a:spcAft>
                          <a:spcPts val="0"/>
                        </a:spcAft>
                        <a:buNone/>
                      </a:pPr>
                      <a:r>
                        <a:rPr lang="fr-FR" sz="1800"/>
                        <a:t>Logiciels (62 %)</a:t>
                      </a:r>
                      <a:endParaRPr/>
                    </a:p>
                  </a:txBody>
                  <a:tcPr marL="45925" marR="45925" marT="22950" marB="22950" anchor="ctr"/>
                </a:tc>
                <a:tc>
                  <a:txBody>
                    <a:bodyPr/>
                    <a:lstStyle/>
                    <a:p>
                      <a:pPr marL="0" marR="0" lvl="0" indent="0" algn="ctr" rtl="0">
                        <a:spcBef>
                          <a:spcPts val="0"/>
                        </a:spcBef>
                        <a:spcAft>
                          <a:spcPts val="0"/>
                        </a:spcAft>
                        <a:buNone/>
                      </a:pPr>
                      <a:r>
                        <a:rPr lang="fr-FR" sz="1800"/>
                        <a:t>1</a:t>
                      </a:r>
                      <a:endParaRPr/>
                    </a:p>
                  </a:txBody>
                  <a:tcPr marL="45925" marR="45925" marT="22950" marB="22950" anchor="ctr"/>
                </a:tc>
                <a:tc>
                  <a:txBody>
                    <a:bodyPr/>
                    <a:lstStyle/>
                    <a:p>
                      <a:pPr marL="0" marR="0" lvl="0" indent="0" algn="ctr" rtl="0">
                        <a:spcBef>
                          <a:spcPts val="0"/>
                        </a:spcBef>
                        <a:spcAft>
                          <a:spcPts val="0"/>
                        </a:spcAft>
                        <a:buNone/>
                      </a:pPr>
                      <a:r>
                        <a:rPr lang="fr-FR" sz="1800"/>
                        <a:t>1 210</a:t>
                      </a:r>
                      <a:endParaRPr/>
                    </a:p>
                  </a:txBody>
                  <a:tcPr marL="45925" marR="45925" marT="22950" marB="22950" anchor="ctr"/>
                </a:tc>
                <a:tc>
                  <a:txBody>
                    <a:bodyPr/>
                    <a:lstStyle/>
                    <a:p>
                      <a:pPr marL="0" marR="0" lvl="0" indent="0" algn="l" rtl="0">
                        <a:spcBef>
                          <a:spcPts val="0"/>
                        </a:spcBef>
                        <a:spcAft>
                          <a:spcPts val="0"/>
                        </a:spcAft>
                        <a:buNone/>
                      </a:pPr>
                      <a:r>
                        <a:rPr lang="fr-FR" sz="1800" u="none" strike="noStrike"/>
                        <a:t>Hotmail</a:t>
                      </a:r>
                      <a:r>
                        <a:rPr lang="fr-FR" sz="1800"/>
                        <a:t>,Mobile </a:t>
                      </a:r>
                      <a:r>
                        <a:rPr lang="fr-FR" sz="1800" u="none" strike="noStrike"/>
                        <a:t>Nokia</a:t>
                      </a:r>
                      <a:r>
                        <a:rPr lang="fr-FR" sz="1800"/>
                        <a:t>, </a:t>
                      </a:r>
                      <a:r>
                        <a:rPr lang="fr-FR" sz="1800" u="none" strike="noStrike"/>
                        <a:t>Skype</a:t>
                      </a:r>
                      <a:r>
                        <a:rPr lang="fr-FR" sz="1800"/>
                        <a:t>, LinkedIn, </a:t>
                      </a:r>
                      <a:r>
                        <a:rPr lang="fr-FR" sz="1800" u="none" strike="noStrike"/>
                        <a:t>GitHub</a:t>
                      </a:r>
                      <a:r>
                        <a:rPr lang="fr-FR" sz="1800"/>
                        <a:t>, </a:t>
                      </a:r>
                      <a:r>
                        <a:rPr lang="fr-FR" sz="1800" u="none" strike="noStrike"/>
                        <a:t>Mojang</a:t>
                      </a:r>
                      <a:endParaRPr sz="1800"/>
                    </a:p>
                  </a:txBody>
                  <a:tcPr marL="45925" marR="45925" marT="22950" marB="22950" anchor="ctr"/>
                </a:tc>
                <a:extLst>
                  <a:ext uri="{0D108BD9-81ED-4DB2-BD59-A6C34878D82A}">
                    <a16:rowId xmlns:a16="http://schemas.microsoft.com/office/drawing/2014/main" val="10006"/>
                  </a:ext>
                </a:extLst>
              </a:tr>
            </a:tbl>
          </a:graphicData>
        </a:graphic>
      </p:graphicFrame>
      <p:sp>
        <p:nvSpPr>
          <p:cNvPr id="525" name="Google Shape;525;p58"/>
          <p:cNvSpPr txBox="1"/>
          <p:nvPr/>
        </p:nvSpPr>
        <p:spPr>
          <a:xfrm>
            <a:off x="2210618" y="136525"/>
            <a:ext cx="8133834"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4400">
                <a:solidFill>
                  <a:schemeClr val="dk1"/>
                </a:solidFill>
                <a:latin typeface="Calibri"/>
                <a:ea typeface="Calibri"/>
                <a:cs typeface="Calibri"/>
                <a:sym typeface="Calibri"/>
              </a:rPr>
              <a:t>Puissance économique des GAFAM</a:t>
            </a:r>
            <a:endParaRPr/>
          </a:p>
        </p:txBody>
      </p:sp>
      <p:sp>
        <p:nvSpPr>
          <p:cNvPr id="2" name="Espace réservé de la date 1">
            <a:extLst>
              <a:ext uri="{FF2B5EF4-FFF2-40B4-BE49-F238E27FC236}">
                <a16:creationId xmlns:a16="http://schemas.microsoft.com/office/drawing/2014/main" id="{B645F8B7-4AB4-4451-888D-111DD45A0385}"/>
              </a:ext>
            </a:extLst>
          </p:cNvPr>
          <p:cNvSpPr>
            <a:spLocks noGrp="1"/>
          </p:cNvSpPr>
          <p:nvPr>
            <p:ph type="dt" sz="half" idx="10"/>
          </p:nvPr>
        </p:nvSpPr>
        <p:spPr/>
        <p:txBody>
          <a:bodyPr/>
          <a:lstStyle/>
          <a:p>
            <a:fld id="{66A5496F-9B49-481F-AACA-70528B0530FC}" type="datetime1">
              <a:rPr lang="fr-FR" smtClean="0"/>
              <a:t>16/11/2023</a:t>
            </a:fld>
            <a:endParaRPr lang="fr-F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4"/>
          <p:cNvSpPr txBox="1">
            <a:spLocks noGrp="1"/>
          </p:cNvSpPr>
          <p:nvPr>
            <p:ph type="title"/>
          </p:nvPr>
        </p:nvSpPr>
        <p:spPr>
          <a:xfrm>
            <a:off x="350874" y="136525"/>
            <a:ext cx="11376838"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fr-FR" sz="4000" dirty="0"/>
              <a:t>Nouveau modèle économique des GAFAM et tendances monopolistiques</a:t>
            </a:r>
            <a:endParaRPr dirty="0"/>
          </a:p>
        </p:txBody>
      </p:sp>
      <p:sp>
        <p:nvSpPr>
          <p:cNvPr id="487" name="Google Shape;487;p54"/>
          <p:cNvSpPr txBox="1">
            <a:spLocks noGrp="1"/>
          </p:cNvSpPr>
          <p:nvPr>
            <p:ph type="body" idx="1"/>
          </p:nvPr>
        </p:nvSpPr>
        <p:spPr>
          <a:xfrm>
            <a:off x="350874" y="1699687"/>
            <a:ext cx="11546959" cy="495129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fr-FR" sz="2800" dirty="0"/>
              <a:t>Les GAFAM sont aujourd’hui susceptibles de proposer des </a:t>
            </a:r>
            <a:r>
              <a:rPr lang="fr-FR" sz="2800" b="1" dirty="0"/>
              <a:t>débouchés professionnels</a:t>
            </a:r>
            <a:r>
              <a:rPr lang="fr-FR" b="1" dirty="0"/>
              <a:t> : </a:t>
            </a:r>
            <a:r>
              <a:rPr lang="fr-FR" sz="2800" dirty="0"/>
              <a:t>c’est dans leurs laboratoires que certains des progrès techniques récents les plus marquants ont été réalisés, notamment en ce qui concerne l’Intelligence Artificielle.</a:t>
            </a:r>
            <a:endParaRPr dirty="0"/>
          </a:p>
          <a:p>
            <a:pPr marL="228600" lvl="0" indent="-228600" algn="l" rtl="0">
              <a:lnSpc>
                <a:spcPct val="90000"/>
              </a:lnSpc>
              <a:spcBef>
                <a:spcPts val="1000"/>
              </a:spcBef>
              <a:spcAft>
                <a:spcPts val="0"/>
              </a:spcAft>
              <a:buClr>
                <a:schemeClr val="dk1"/>
              </a:buClr>
              <a:buSzPct val="100000"/>
              <a:buChar char="•"/>
            </a:pPr>
            <a:r>
              <a:rPr lang="fr-FR" dirty="0"/>
              <a:t>Mais se pose le problème de la </a:t>
            </a:r>
            <a:r>
              <a:rPr lang="fr-FR" b="1" dirty="0"/>
              <a:t>structuration oligopolistique du secteur.</a:t>
            </a:r>
          </a:p>
          <a:p>
            <a:pPr marL="228600" lvl="0" indent="-228600" algn="l" rtl="0">
              <a:lnSpc>
                <a:spcPct val="90000"/>
              </a:lnSpc>
              <a:spcBef>
                <a:spcPts val="1000"/>
              </a:spcBef>
              <a:spcAft>
                <a:spcPts val="0"/>
              </a:spcAft>
              <a:buClr>
                <a:schemeClr val="dk1"/>
              </a:buClr>
              <a:buSzPct val="100000"/>
              <a:buChar char="•"/>
            </a:pPr>
            <a:r>
              <a:rPr lang="fr-FR" sz="2800" dirty="0"/>
              <a:t>En 2006, à part Microsoft, aucune entreprise du numérique ne fait partie des 10 premières capitalisations boursières. En 2016, tous les GAFAM en font partie.</a:t>
            </a:r>
            <a:endParaRPr dirty="0"/>
          </a:p>
          <a:p>
            <a:pPr marL="228600" lvl="0" indent="-228600" algn="l" rtl="0">
              <a:lnSpc>
                <a:spcPct val="90000"/>
              </a:lnSpc>
              <a:spcBef>
                <a:spcPts val="1000"/>
              </a:spcBef>
              <a:spcAft>
                <a:spcPts val="0"/>
              </a:spcAft>
              <a:buClr>
                <a:schemeClr val="dk1"/>
              </a:buClr>
              <a:buSzPct val="100000"/>
              <a:buChar char="•"/>
            </a:pPr>
            <a:r>
              <a:rPr lang="fr-FR" dirty="0"/>
              <a:t>Pourtant, en terme de nombre d’emplois, les GAFAM pèsent peu.</a:t>
            </a:r>
            <a:endParaRPr dirty="0"/>
          </a:p>
          <a:p>
            <a:pPr marL="228600" lvl="0" indent="-64135" algn="l" rtl="0">
              <a:lnSpc>
                <a:spcPct val="90000"/>
              </a:lnSpc>
              <a:spcBef>
                <a:spcPts val="1000"/>
              </a:spcBef>
              <a:spcAft>
                <a:spcPts val="0"/>
              </a:spcAft>
              <a:buClr>
                <a:schemeClr val="dk1"/>
              </a:buClr>
              <a:buSzPct val="100000"/>
              <a:buNone/>
            </a:pPr>
            <a:endParaRPr dirty="0"/>
          </a:p>
        </p:txBody>
      </p:sp>
      <p:sp>
        <p:nvSpPr>
          <p:cNvPr id="488" name="Google Shape;488;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489" name="Google Shape;489;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193</a:t>
            </a:fld>
            <a:endParaRPr/>
          </a:p>
        </p:txBody>
      </p:sp>
      <p:sp>
        <p:nvSpPr>
          <p:cNvPr id="2" name="Espace réservé de la date 1">
            <a:extLst>
              <a:ext uri="{FF2B5EF4-FFF2-40B4-BE49-F238E27FC236}">
                <a16:creationId xmlns:a16="http://schemas.microsoft.com/office/drawing/2014/main" id="{5972A7B2-A1EC-497C-BD80-7F665A01B78E}"/>
              </a:ext>
            </a:extLst>
          </p:cNvPr>
          <p:cNvSpPr>
            <a:spLocks noGrp="1"/>
          </p:cNvSpPr>
          <p:nvPr>
            <p:ph type="dt" sz="half" idx="10"/>
          </p:nvPr>
        </p:nvSpPr>
        <p:spPr/>
        <p:txBody>
          <a:bodyPr/>
          <a:lstStyle/>
          <a:p>
            <a:fld id="{EAD03CE6-0C53-4AFB-8764-58E4304128B3}" type="datetime1">
              <a:rPr lang="fr-FR" smtClean="0"/>
              <a:t>16/11/2023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BD566F4-4F44-4F7C-A902-5C8392F693F0}"/>
              </a:ext>
            </a:extLst>
          </p:cNvPr>
          <p:cNvSpPr>
            <a:spLocks noGrp="1"/>
          </p:cNvSpPr>
          <p:nvPr>
            <p:ph idx="1"/>
          </p:nvPr>
        </p:nvSpPr>
        <p:spPr>
          <a:xfrm>
            <a:off x="838200" y="949862"/>
            <a:ext cx="10515600" cy="4351338"/>
          </a:xfrm>
        </p:spPr>
        <p:txBody>
          <a:bodyPr/>
          <a:lstStyle/>
          <a:p>
            <a:pPr marL="0" indent="0">
              <a:buNone/>
            </a:pPr>
            <a:r>
              <a:rPr lang="fr-FR" dirty="0">
                <a:solidFill>
                  <a:srgbClr val="0070C0"/>
                </a:solidFill>
              </a:rPr>
              <a:t>« “Amazon, Microsoft et Google détiennent 57 % de part de marché de l'informatique en nuage (Cloud) ;</a:t>
            </a:r>
          </a:p>
          <a:p>
            <a:pPr marL="0" indent="0">
              <a:buNone/>
            </a:pPr>
            <a:r>
              <a:rPr lang="fr-FR" dirty="0">
                <a:solidFill>
                  <a:srgbClr val="0070C0"/>
                </a:solidFill>
              </a:rPr>
              <a:t>Microsoft et Apple détiennent 95 % du marché des systèmes d'exploitation pour ordinateur de bureau ;</a:t>
            </a:r>
          </a:p>
          <a:p>
            <a:pPr marL="0" indent="0">
              <a:buNone/>
            </a:pPr>
            <a:r>
              <a:rPr lang="fr-FR" dirty="0">
                <a:solidFill>
                  <a:srgbClr val="0070C0"/>
                </a:solidFill>
              </a:rPr>
              <a:t>sur mobiles, Google et Apple détiennent à eux seuls quasiment l'intégralité de la part de marché des systèmes d'exploitation ;</a:t>
            </a:r>
          </a:p>
          <a:p>
            <a:pPr marL="0" indent="0">
              <a:buNone/>
            </a:pPr>
            <a:r>
              <a:rPr lang="fr-FR" dirty="0">
                <a:solidFill>
                  <a:srgbClr val="0070C0"/>
                </a:solidFill>
              </a:rPr>
              <a:t>grâce à Google Chrome et Microsoft Edge ou Internet Explorer, Google et Microsoft se partagent près de 80% du marché des navigateurs » (Wikipédia)</a:t>
            </a:r>
          </a:p>
          <a:p>
            <a:endParaRPr lang="fr-FR" dirty="0"/>
          </a:p>
        </p:txBody>
      </p:sp>
      <p:sp>
        <p:nvSpPr>
          <p:cNvPr id="4" name="Espace réservé de la date 3">
            <a:extLst>
              <a:ext uri="{FF2B5EF4-FFF2-40B4-BE49-F238E27FC236}">
                <a16:creationId xmlns:a16="http://schemas.microsoft.com/office/drawing/2014/main" id="{22375B1C-5975-4DC5-BDFA-AB51384B725C}"/>
              </a:ext>
            </a:extLst>
          </p:cNvPr>
          <p:cNvSpPr>
            <a:spLocks noGrp="1"/>
          </p:cNvSpPr>
          <p:nvPr>
            <p:ph type="dt" sz="half" idx="10"/>
          </p:nvPr>
        </p:nvSpPr>
        <p:spPr/>
        <p:txBody>
          <a:bodyPr/>
          <a:lstStyle/>
          <a:p>
            <a:fld id="{DA51CB38-E528-4D7A-BE50-6F3B9ED07880}" type="datetime1">
              <a:rPr lang="fr-FR" smtClean="0"/>
              <a:t>16/11/2023</a:t>
            </a:fld>
            <a:endParaRPr lang="fr-FR"/>
          </a:p>
        </p:txBody>
      </p:sp>
      <p:sp>
        <p:nvSpPr>
          <p:cNvPr id="5" name="Espace réservé du pied de page 4">
            <a:extLst>
              <a:ext uri="{FF2B5EF4-FFF2-40B4-BE49-F238E27FC236}">
                <a16:creationId xmlns:a16="http://schemas.microsoft.com/office/drawing/2014/main" id="{253FF2B9-4BA7-4909-A95E-1DCB3EB43F3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FED80670-393F-4335-932D-2F9DDC3D3279}"/>
              </a:ext>
            </a:extLst>
          </p:cNvPr>
          <p:cNvSpPr>
            <a:spLocks noGrp="1"/>
          </p:cNvSpPr>
          <p:nvPr>
            <p:ph type="sldNum" sz="quarter" idx="12"/>
          </p:nvPr>
        </p:nvSpPr>
        <p:spPr/>
        <p:txBody>
          <a:bodyPr/>
          <a:lstStyle/>
          <a:p>
            <a:fld id="{E1E82F94-2435-4CE9-9E19-C85AE8AA3B0C}" type="slidenum">
              <a:rPr lang="fr-FR" smtClean="0"/>
              <a:t>194</a:t>
            </a:fld>
            <a:endParaRPr lang="fr-FR"/>
          </a:p>
        </p:txBody>
      </p:sp>
    </p:spTree>
    <p:extLst>
      <p:ext uri="{BB962C8B-B14F-4D97-AF65-F5344CB8AC3E}">
        <p14:creationId xmlns:p14="http://schemas.microsoft.com/office/powerpoint/2010/main" val="14676150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6" name="Google Shape;496;p55"/>
          <p:cNvSpPr txBox="1">
            <a:spLocks noGrp="1"/>
          </p:cNvSpPr>
          <p:nvPr>
            <p:ph type="body" idx="1"/>
          </p:nvPr>
        </p:nvSpPr>
        <p:spPr>
          <a:xfrm>
            <a:off x="370367" y="709635"/>
            <a:ext cx="11451266" cy="510274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fr-FR" sz="2800" dirty="0"/>
              <a:t>Plusieurs facteurs économiques qui rendent compte de ce succès :</a:t>
            </a:r>
          </a:p>
          <a:p>
            <a:pPr lvl="1">
              <a:spcBef>
                <a:spcPts val="0"/>
              </a:spcBef>
              <a:buClr>
                <a:schemeClr val="dk1"/>
              </a:buClr>
              <a:buSzPct val="100000"/>
              <a:buFont typeface="Calibri" panose="020F0502020204030204" pitchFamily="34" charset="0"/>
              <a:buChar char="­"/>
            </a:pPr>
            <a:r>
              <a:rPr lang="fr-FR" dirty="0"/>
              <a:t>loi des rendements croissants (et non décroissants) ;</a:t>
            </a:r>
          </a:p>
          <a:p>
            <a:pPr lvl="1">
              <a:spcBef>
                <a:spcPts val="0"/>
              </a:spcBef>
              <a:buClr>
                <a:schemeClr val="dk1"/>
              </a:buClr>
              <a:buSzPct val="100000"/>
              <a:buFont typeface="Calibri" panose="020F0502020204030204" pitchFamily="34" charset="0"/>
              <a:buChar char="­"/>
            </a:pPr>
            <a:r>
              <a:rPr lang="fr-FR" dirty="0"/>
              <a:t>loi des « </a:t>
            </a:r>
            <a:r>
              <a:rPr lang="fr-FR" b="1" dirty="0"/>
              <a:t>effets de réseau </a:t>
            </a:r>
            <a:r>
              <a:rPr lang="fr-FR" dirty="0"/>
              <a:t>» : </a:t>
            </a:r>
            <a:r>
              <a:rPr lang="fr-FR" sz="2800" dirty="0"/>
              <a:t>il est avantageux de s’inscrire sur un réseau qui comprend déjà de nombreux membres, d’où l’importance d’acquérir précocement du volume ; la réduction des coûts de transaction ;</a:t>
            </a:r>
          </a:p>
          <a:p>
            <a:pPr lvl="1">
              <a:spcBef>
                <a:spcPts val="0"/>
              </a:spcBef>
              <a:buClr>
                <a:schemeClr val="dk1"/>
              </a:buClr>
              <a:buSzPct val="100000"/>
              <a:buFont typeface="Calibri" panose="020F0502020204030204" pitchFamily="34" charset="0"/>
              <a:buChar char="­"/>
            </a:pPr>
            <a:r>
              <a:rPr lang="fr-FR" sz="2800" dirty="0"/>
              <a:t>principe du </a:t>
            </a:r>
            <a:r>
              <a:rPr lang="fr-FR" sz="2800" i="1" dirty="0"/>
              <a:t>winners </a:t>
            </a:r>
            <a:r>
              <a:rPr lang="fr-FR" sz="2800" i="1" dirty="0" err="1"/>
              <a:t>take</a:t>
            </a:r>
            <a:r>
              <a:rPr lang="fr-FR" sz="2800" i="1" dirty="0"/>
              <a:t> </a:t>
            </a:r>
            <a:r>
              <a:rPr lang="fr-FR" sz="2800" i="1" dirty="0" err="1"/>
              <a:t>it</a:t>
            </a:r>
            <a:r>
              <a:rPr lang="fr-FR" sz="2800" i="1" dirty="0"/>
              <a:t> all</a:t>
            </a:r>
            <a:r>
              <a:rPr lang="fr-FR" i="1" dirty="0"/>
              <a:t> ; </a:t>
            </a:r>
            <a:r>
              <a:rPr lang="fr-FR" dirty="0"/>
              <a:t>avantage</a:t>
            </a:r>
            <a:r>
              <a:rPr lang="fr-FR" i="1" dirty="0"/>
              <a:t> </a:t>
            </a:r>
            <a:r>
              <a:rPr lang="fr-FR" dirty="0"/>
              <a:t>procuré par l’historique de la possession de données.</a:t>
            </a:r>
            <a:endParaRPr lang="fr-FR" sz="2800" dirty="0"/>
          </a:p>
          <a:p>
            <a:pPr marL="0" indent="0" algn="ctr">
              <a:spcBef>
                <a:spcPts val="0"/>
              </a:spcBef>
              <a:buClr>
                <a:schemeClr val="dk1"/>
              </a:buClr>
              <a:buSzPct val="100000"/>
              <a:buNone/>
            </a:pPr>
            <a:r>
              <a:rPr lang="fr-FR" sz="3200" dirty="0">
                <a:solidFill>
                  <a:srgbClr val="0070C0"/>
                </a:solidFill>
                <a:sym typeface="Wingdings" panose="05000000000000000000" pitchFamily="2" charset="2"/>
              </a:rPr>
              <a:t></a:t>
            </a:r>
            <a:r>
              <a:rPr lang="fr-FR" sz="3200" dirty="0">
                <a:solidFill>
                  <a:srgbClr val="0070C0"/>
                </a:solidFill>
              </a:rPr>
              <a:t>Ce </a:t>
            </a:r>
            <a:r>
              <a:rPr lang="fr-FR" sz="3200" b="1" dirty="0">
                <a:solidFill>
                  <a:srgbClr val="0070C0"/>
                </a:solidFill>
              </a:rPr>
              <a:t>nouveau modèle économique </a:t>
            </a:r>
            <a:r>
              <a:rPr lang="fr-FR" sz="3200" dirty="0">
                <a:solidFill>
                  <a:srgbClr val="0070C0"/>
                </a:solidFill>
              </a:rPr>
              <a:t>a une </a:t>
            </a:r>
            <a:r>
              <a:rPr lang="fr-FR" sz="3200" b="1" dirty="0">
                <a:solidFill>
                  <a:srgbClr val="0070C0"/>
                </a:solidFill>
              </a:rPr>
              <a:t>tendance monopolistique</a:t>
            </a:r>
            <a:r>
              <a:rPr lang="fr-FR" sz="3200" dirty="0">
                <a:solidFill>
                  <a:srgbClr val="0070C0"/>
                </a:solidFill>
              </a:rPr>
              <a:t>.</a:t>
            </a:r>
            <a:endParaRPr dirty="0">
              <a:solidFill>
                <a:srgbClr val="0070C0"/>
              </a:solidFill>
            </a:endParaRPr>
          </a:p>
          <a:p>
            <a:pPr marL="228600" lvl="0" indent="-77470" algn="l" rtl="0">
              <a:lnSpc>
                <a:spcPct val="90000"/>
              </a:lnSpc>
              <a:spcBef>
                <a:spcPts val="1000"/>
              </a:spcBef>
              <a:spcAft>
                <a:spcPts val="0"/>
              </a:spcAft>
              <a:buClr>
                <a:schemeClr val="dk1"/>
              </a:buClr>
              <a:buSzPct val="100000"/>
              <a:buNone/>
            </a:pPr>
            <a:endParaRPr dirty="0"/>
          </a:p>
        </p:txBody>
      </p:sp>
      <p:sp>
        <p:nvSpPr>
          <p:cNvPr id="497" name="Google Shape;497;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498" name="Google Shape;498;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195</a:t>
            </a:fld>
            <a:endParaRPr/>
          </a:p>
        </p:txBody>
      </p:sp>
      <p:sp>
        <p:nvSpPr>
          <p:cNvPr id="2" name="Espace réservé de la date 1">
            <a:extLst>
              <a:ext uri="{FF2B5EF4-FFF2-40B4-BE49-F238E27FC236}">
                <a16:creationId xmlns:a16="http://schemas.microsoft.com/office/drawing/2014/main" id="{2CC18597-952F-4400-9AD6-DAED376BBE0D}"/>
              </a:ext>
            </a:extLst>
          </p:cNvPr>
          <p:cNvSpPr>
            <a:spLocks noGrp="1"/>
          </p:cNvSpPr>
          <p:nvPr>
            <p:ph type="dt" sz="half" idx="10"/>
          </p:nvPr>
        </p:nvSpPr>
        <p:spPr/>
        <p:txBody>
          <a:bodyPr/>
          <a:lstStyle/>
          <a:p>
            <a:fld id="{7CB147E9-B5A2-427A-BCA0-4EBBE8548EE7}" type="datetime1">
              <a:rPr lang="fr-FR" smtClean="0"/>
              <a:t>16/11/2023</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6" name="Google Shape;496;p55"/>
          <p:cNvSpPr txBox="1">
            <a:spLocks noGrp="1"/>
          </p:cNvSpPr>
          <p:nvPr>
            <p:ph type="body" idx="1"/>
          </p:nvPr>
        </p:nvSpPr>
        <p:spPr>
          <a:xfrm>
            <a:off x="370367" y="786908"/>
            <a:ext cx="11451266" cy="3965396"/>
          </a:xfrm>
          <a:prstGeom prst="rect">
            <a:avLst/>
          </a:prstGeom>
          <a:noFill/>
          <a:ln>
            <a:noFill/>
          </a:ln>
        </p:spPr>
        <p:txBody>
          <a:bodyPr spcFirstLastPara="1" wrap="square" lIns="91425" tIns="45700" rIns="91425" bIns="45700" anchor="t" anchorCtr="0">
            <a:normAutofit/>
          </a:bodyPr>
          <a:lstStyle/>
          <a:p>
            <a:pPr>
              <a:buClr>
                <a:schemeClr val="dk1"/>
              </a:buClr>
              <a:buSzPct val="100000"/>
            </a:pPr>
            <a:r>
              <a:rPr lang="fr-FR" dirty="0"/>
              <a:t>Phénomène Uber, avec </a:t>
            </a:r>
            <a:r>
              <a:rPr lang="fr-FR" b="1" dirty="0"/>
              <a:t>effets de réseau indirects </a:t>
            </a:r>
            <a:r>
              <a:rPr lang="fr-FR" dirty="0"/>
              <a:t>(quand plusieurs catégories d’utilisateurs interagissent), de mise en relation de deux catégories, producteurs et consommateurs, qui ont tous deux un intérêt à ce que le volume augmente.</a:t>
            </a:r>
          </a:p>
          <a:p>
            <a:pPr>
              <a:buClr>
                <a:schemeClr val="dk1"/>
              </a:buClr>
              <a:buSzPct val="100000"/>
            </a:pPr>
            <a:endParaRPr lang="fr-FR" dirty="0"/>
          </a:p>
          <a:p>
            <a:pPr marL="0" indent="0" algn="ctr">
              <a:buClr>
                <a:schemeClr val="dk1"/>
              </a:buClr>
              <a:buSzPct val="100000"/>
              <a:buNone/>
            </a:pPr>
            <a:r>
              <a:rPr lang="fr-FR" dirty="0">
                <a:solidFill>
                  <a:srgbClr val="0070C0"/>
                </a:solidFill>
                <a:sym typeface="Wingdings" panose="05000000000000000000" pitchFamily="2" charset="2"/>
              </a:rPr>
              <a:t> </a:t>
            </a:r>
            <a:r>
              <a:rPr lang="fr-FR" dirty="0">
                <a:solidFill>
                  <a:srgbClr val="0070C0"/>
                </a:solidFill>
              </a:rPr>
              <a:t>La création des </a:t>
            </a:r>
            <a:r>
              <a:rPr lang="fr-FR" b="1" dirty="0">
                <a:solidFill>
                  <a:srgbClr val="0070C0"/>
                </a:solidFill>
              </a:rPr>
              <a:t>effets de réseau </a:t>
            </a:r>
            <a:r>
              <a:rPr lang="fr-FR" dirty="0">
                <a:solidFill>
                  <a:srgbClr val="0070C0"/>
                </a:solidFill>
              </a:rPr>
              <a:t>s’appuie sur les </a:t>
            </a:r>
            <a:r>
              <a:rPr lang="fr-FR" b="1" dirty="0">
                <a:solidFill>
                  <a:srgbClr val="0070C0"/>
                </a:solidFill>
              </a:rPr>
              <a:t>données</a:t>
            </a:r>
            <a:r>
              <a:rPr lang="fr-FR" dirty="0">
                <a:solidFill>
                  <a:srgbClr val="0070C0"/>
                </a:solidFill>
              </a:rPr>
              <a:t>, dont les plateformes sont propriétaires.</a:t>
            </a:r>
          </a:p>
          <a:p>
            <a:pPr marL="228600" lvl="0" indent="-77470" algn="l" rtl="0">
              <a:lnSpc>
                <a:spcPct val="90000"/>
              </a:lnSpc>
              <a:spcBef>
                <a:spcPts val="1000"/>
              </a:spcBef>
              <a:spcAft>
                <a:spcPts val="0"/>
              </a:spcAft>
              <a:buClr>
                <a:schemeClr val="dk1"/>
              </a:buClr>
              <a:buSzPct val="100000"/>
              <a:buNone/>
            </a:pPr>
            <a:endParaRPr dirty="0"/>
          </a:p>
        </p:txBody>
      </p:sp>
      <p:sp>
        <p:nvSpPr>
          <p:cNvPr id="497" name="Google Shape;497;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498" name="Google Shape;498;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196</a:t>
            </a:fld>
            <a:endParaRPr/>
          </a:p>
        </p:txBody>
      </p:sp>
      <p:sp>
        <p:nvSpPr>
          <p:cNvPr id="2" name="Espace réservé de la date 1">
            <a:extLst>
              <a:ext uri="{FF2B5EF4-FFF2-40B4-BE49-F238E27FC236}">
                <a16:creationId xmlns:a16="http://schemas.microsoft.com/office/drawing/2014/main" id="{2CC18597-952F-4400-9AD6-DAED376BBE0D}"/>
              </a:ext>
            </a:extLst>
          </p:cNvPr>
          <p:cNvSpPr>
            <a:spLocks noGrp="1"/>
          </p:cNvSpPr>
          <p:nvPr>
            <p:ph type="dt" sz="half" idx="10"/>
          </p:nvPr>
        </p:nvSpPr>
        <p:spPr/>
        <p:txBody>
          <a:bodyPr/>
          <a:lstStyle/>
          <a:p>
            <a:fld id="{7CB147E9-B5A2-427A-BCA0-4EBBE8548EE7}" type="datetime1">
              <a:rPr lang="fr-FR" smtClean="0"/>
              <a:t>16/11/2023</a:t>
            </a:fld>
            <a:endParaRPr lang="fr-FR"/>
          </a:p>
        </p:txBody>
      </p:sp>
    </p:spTree>
    <p:extLst>
      <p:ext uri="{BB962C8B-B14F-4D97-AF65-F5344CB8AC3E}">
        <p14:creationId xmlns:p14="http://schemas.microsoft.com/office/powerpoint/2010/main" val="32983748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6" name="Google Shape;496;p55"/>
          <p:cNvSpPr txBox="1">
            <a:spLocks noGrp="1"/>
          </p:cNvSpPr>
          <p:nvPr>
            <p:ph type="body" idx="1"/>
          </p:nvPr>
        </p:nvSpPr>
        <p:spPr>
          <a:xfrm>
            <a:off x="590281" y="975573"/>
            <a:ext cx="11011437" cy="387524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ct val="100000"/>
              <a:buChar char="•"/>
            </a:pPr>
            <a:r>
              <a:rPr lang="fr-FR" dirty="0"/>
              <a:t>La stratégie est de subventionner par des prix faibles la face du marché biface qui produit des </a:t>
            </a:r>
            <a:r>
              <a:rPr lang="fr-FR" b="1" dirty="0"/>
              <a:t>externalités positives </a:t>
            </a:r>
            <a:r>
              <a:rPr lang="fr-FR" dirty="0"/>
              <a:t>sur l’autre (accès gratuit à Facebook, coût plus important pour les annonceurs si les inscrits sont nombreux).</a:t>
            </a:r>
          </a:p>
          <a:p>
            <a:pPr marL="0" lvl="0" indent="0" algn="ctr" rtl="0">
              <a:lnSpc>
                <a:spcPct val="90000"/>
              </a:lnSpc>
              <a:spcBef>
                <a:spcPts val="1000"/>
              </a:spcBef>
              <a:spcAft>
                <a:spcPts val="0"/>
              </a:spcAft>
              <a:buClr>
                <a:schemeClr val="dk1"/>
              </a:buClr>
              <a:buSzPct val="100000"/>
              <a:buNone/>
            </a:pPr>
            <a:r>
              <a:rPr lang="fr-FR" dirty="0">
                <a:solidFill>
                  <a:srgbClr val="0070C0"/>
                </a:solidFill>
                <a:sym typeface="Wingdings" panose="05000000000000000000" pitchFamily="2" charset="2"/>
              </a:rPr>
              <a:t></a:t>
            </a:r>
            <a:r>
              <a:rPr lang="fr-FR" dirty="0">
                <a:solidFill>
                  <a:srgbClr val="0070C0"/>
                </a:solidFill>
              </a:rPr>
              <a:t>La </a:t>
            </a:r>
            <a:r>
              <a:rPr lang="fr-FR" b="1" dirty="0">
                <a:solidFill>
                  <a:srgbClr val="0070C0"/>
                </a:solidFill>
              </a:rPr>
              <a:t>gratuité</a:t>
            </a:r>
            <a:r>
              <a:rPr lang="fr-FR" dirty="0">
                <a:solidFill>
                  <a:srgbClr val="0070C0"/>
                </a:solidFill>
              </a:rPr>
              <a:t> pour les utilisateurs est </a:t>
            </a:r>
            <a:r>
              <a:rPr lang="fr-FR" b="1" dirty="0">
                <a:solidFill>
                  <a:srgbClr val="0070C0"/>
                </a:solidFill>
              </a:rPr>
              <a:t>monétisé</a:t>
            </a:r>
            <a:r>
              <a:rPr lang="fr-FR" dirty="0">
                <a:solidFill>
                  <a:srgbClr val="0070C0"/>
                </a:solidFill>
              </a:rPr>
              <a:t> sur un autre marché.</a:t>
            </a:r>
            <a:endParaRPr dirty="0">
              <a:solidFill>
                <a:srgbClr val="0070C0"/>
              </a:solidFill>
            </a:endParaRPr>
          </a:p>
          <a:p>
            <a:pPr marL="228600" lvl="0" indent="-228600" algn="l" rtl="0">
              <a:lnSpc>
                <a:spcPct val="90000"/>
              </a:lnSpc>
              <a:spcBef>
                <a:spcPts val="1000"/>
              </a:spcBef>
              <a:spcAft>
                <a:spcPts val="0"/>
              </a:spcAft>
              <a:buClr>
                <a:schemeClr val="dk1"/>
              </a:buClr>
              <a:buSzPct val="100000"/>
              <a:buChar char="•"/>
            </a:pPr>
            <a:endParaRPr lang="fr-FR" sz="2800" dirty="0"/>
          </a:p>
          <a:p>
            <a:pPr marL="228600" lvl="0" indent="-228600" algn="l" rtl="0">
              <a:lnSpc>
                <a:spcPct val="90000"/>
              </a:lnSpc>
              <a:spcBef>
                <a:spcPts val="1000"/>
              </a:spcBef>
              <a:spcAft>
                <a:spcPts val="0"/>
              </a:spcAft>
              <a:buClr>
                <a:schemeClr val="dk1"/>
              </a:buClr>
              <a:buSzPct val="100000"/>
              <a:buChar char="•"/>
            </a:pPr>
            <a:r>
              <a:rPr lang="fr-FR" sz="2800" dirty="0"/>
              <a:t>Baisse des coûts pour les consommateurs, mais précarisation de l’emploi, dans le cas d’Uber.</a:t>
            </a:r>
            <a:endParaRPr dirty="0"/>
          </a:p>
          <a:p>
            <a:pPr marL="228600" lvl="0" indent="-77470" algn="l" rtl="0">
              <a:lnSpc>
                <a:spcPct val="90000"/>
              </a:lnSpc>
              <a:spcBef>
                <a:spcPts val="1000"/>
              </a:spcBef>
              <a:spcAft>
                <a:spcPts val="0"/>
              </a:spcAft>
              <a:buClr>
                <a:schemeClr val="dk1"/>
              </a:buClr>
              <a:buSzPct val="100000"/>
              <a:buNone/>
            </a:pPr>
            <a:endParaRPr dirty="0"/>
          </a:p>
        </p:txBody>
      </p:sp>
      <p:sp>
        <p:nvSpPr>
          <p:cNvPr id="497" name="Google Shape;497;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498" name="Google Shape;498;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197</a:t>
            </a:fld>
            <a:endParaRPr/>
          </a:p>
        </p:txBody>
      </p:sp>
      <p:sp>
        <p:nvSpPr>
          <p:cNvPr id="2" name="Espace réservé de la date 1">
            <a:extLst>
              <a:ext uri="{FF2B5EF4-FFF2-40B4-BE49-F238E27FC236}">
                <a16:creationId xmlns:a16="http://schemas.microsoft.com/office/drawing/2014/main" id="{2CC18597-952F-4400-9AD6-DAED376BBE0D}"/>
              </a:ext>
            </a:extLst>
          </p:cNvPr>
          <p:cNvSpPr>
            <a:spLocks noGrp="1"/>
          </p:cNvSpPr>
          <p:nvPr>
            <p:ph type="dt" sz="half" idx="10"/>
          </p:nvPr>
        </p:nvSpPr>
        <p:spPr/>
        <p:txBody>
          <a:bodyPr/>
          <a:lstStyle/>
          <a:p>
            <a:fld id="{7CB147E9-B5A2-427A-BCA0-4EBBE8548EE7}" type="datetime1">
              <a:rPr lang="fr-FR" smtClean="0"/>
              <a:t>16/11/2023</a:t>
            </a:fld>
            <a:endParaRPr lang="fr-FR"/>
          </a:p>
        </p:txBody>
      </p:sp>
    </p:spTree>
    <p:extLst>
      <p:ext uri="{BB962C8B-B14F-4D97-AF65-F5344CB8AC3E}">
        <p14:creationId xmlns:p14="http://schemas.microsoft.com/office/powerpoint/2010/main" val="33502136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68CA63-ECE1-4CBE-BD0C-D93440CBB9B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9614216-F4D4-43D1-A58A-8235DE0C499C}"/>
              </a:ext>
            </a:extLst>
          </p:cNvPr>
          <p:cNvSpPr>
            <a:spLocks noGrp="1"/>
          </p:cNvSpPr>
          <p:nvPr>
            <p:ph type="sldNum" sz="quarter" idx="12"/>
          </p:nvPr>
        </p:nvSpPr>
        <p:spPr/>
        <p:txBody>
          <a:bodyPr/>
          <a:lstStyle/>
          <a:p>
            <a:fld id="{E1E82F94-2435-4CE9-9E19-C85AE8AA3B0C}" type="slidenum">
              <a:rPr lang="fr-FR" smtClean="0"/>
              <a:t>198</a:t>
            </a:fld>
            <a:endParaRPr lang="fr-FR"/>
          </a:p>
        </p:txBody>
      </p:sp>
      <p:sp>
        <p:nvSpPr>
          <p:cNvPr id="6" name="Espace réservé du contenu 2">
            <a:extLst>
              <a:ext uri="{FF2B5EF4-FFF2-40B4-BE49-F238E27FC236}">
                <a16:creationId xmlns:a16="http://schemas.microsoft.com/office/drawing/2014/main" id="{F1917C86-027D-4989-8F34-EEFA1FD1D2D0}"/>
              </a:ext>
            </a:extLst>
          </p:cNvPr>
          <p:cNvSpPr>
            <a:spLocks noGrp="1"/>
          </p:cNvSpPr>
          <p:nvPr>
            <p:ph idx="1"/>
          </p:nvPr>
        </p:nvSpPr>
        <p:spPr>
          <a:xfrm>
            <a:off x="876835" y="344336"/>
            <a:ext cx="10907334"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fr-FR" sz="3200" b="1" dirty="0">
                <a:solidFill>
                  <a:schemeClr val="lt1"/>
                </a:solidFill>
              </a:rPr>
              <a:t>Les menaces pesant sur le travail, du fait de l’automatisation</a:t>
            </a:r>
          </a:p>
        </p:txBody>
      </p:sp>
      <p:sp>
        <p:nvSpPr>
          <p:cNvPr id="7" name="Google Shape;1041;p119">
            <a:extLst>
              <a:ext uri="{FF2B5EF4-FFF2-40B4-BE49-F238E27FC236}">
                <a16:creationId xmlns:a16="http://schemas.microsoft.com/office/drawing/2014/main" id="{FE690A35-D45D-45B8-8BFE-9282C897D12B}"/>
              </a:ext>
            </a:extLst>
          </p:cNvPr>
          <p:cNvSpPr txBox="1">
            <a:spLocks/>
          </p:cNvSpPr>
          <p:nvPr/>
        </p:nvSpPr>
        <p:spPr>
          <a:xfrm>
            <a:off x="1712889" y="3701413"/>
            <a:ext cx="10122796"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chemeClr val="accent1">
                    <a:lumMod val="40000"/>
                    <a:lumOff val="60000"/>
                  </a:schemeClr>
                </a:solidFill>
                <a:latin typeface="+mn-lt"/>
                <a:ea typeface="Calibri"/>
                <a:cs typeface="Calibri"/>
                <a:sym typeface="Calibri"/>
              </a:rPr>
              <a:t>	</a:t>
            </a:r>
            <a:r>
              <a:rPr lang="fr-FR" sz="3200" dirty="0">
                <a:solidFill>
                  <a:schemeClr val="accent1">
                    <a:lumMod val="40000"/>
                    <a:lumOff val="60000"/>
                  </a:schemeClr>
                </a:solidFill>
                <a:latin typeface="+mn-lt"/>
              </a:rPr>
              <a:t>La fin du travail ?</a:t>
            </a:r>
            <a:endParaRPr lang="fr-FR" sz="3200" dirty="0">
              <a:solidFill>
                <a:schemeClr val="accent1">
                  <a:lumMod val="40000"/>
                  <a:lumOff val="60000"/>
                </a:schemeClr>
              </a:solidFill>
              <a:latin typeface="+mn-lt"/>
              <a:ea typeface="Montserrat Medium"/>
              <a:cs typeface="Montserrat Medium"/>
              <a:sym typeface="Montserrat Medium"/>
            </a:endParaRPr>
          </a:p>
        </p:txBody>
      </p:sp>
      <p:sp>
        <p:nvSpPr>
          <p:cNvPr id="8" name="Google Shape;1041;p119">
            <a:extLst>
              <a:ext uri="{FF2B5EF4-FFF2-40B4-BE49-F238E27FC236}">
                <a16:creationId xmlns:a16="http://schemas.microsoft.com/office/drawing/2014/main" id="{BD8B7BF4-19E4-4DE0-972A-734CCC88C5B5}"/>
              </a:ext>
            </a:extLst>
          </p:cNvPr>
          <p:cNvSpPr txBox="1">
            <a:spLocks/>
          </p:cNvSpPr>
          <p:nvPr/>
        </p:nvSpPr>
        <p:spPr>
          <a:xfrm>
            <a:off x="1712890" y="1687132"/>
            <a:ext cx="10071277" cy="734728"/>
          </a:xfrm>
          <a:prstGeom prst="rect">
            <a:avLst/>
          </a:prstGeom>
          <a:noFill/>
          <a:ln>
            <a:noFill/>
          </a:ln>
        </p:spPr>
        <p:txBody>
          <a:bodyPr spcFirstLastPara="1" vert="horz" wrap="square" lIns="91425" tIns="45700" rIns="91425" bIns="45700" rtlCol="0" anchor="b" anchorCtr="0">
            <a:noAutofit/>
          </a:bodyPr>
          <a:lstStyle>
            <a:defPPr>
              <a:defRPr lang="fr-FR"/>
            </a:defPPr>
            <a:lvl1pPr algn="ctr">
              <a:lnSpc>
                <a:spcPct val="90000"/>
              </a:lnSpc>
              <a:spcBef>
                <a:spcPts val="0"/>
              </a:spcBef>
              <a:buClr>
                <a:srgbClr val="7F7F7F"/>
              </a:buClr>
              <a:buSzPts val="2400"/>
              <a:buFont typeface="Calibri"/>
              <a:buNone/>
              <a:tabLst>
                <a:tab pos="90488" algn="l"/>
              </a:tabLst>
              <a:defRPr sz="3200">
                <a:solidFill>
                  <a:schemeClr val="accent1">
                    <a:lumMod val="40000"/>
                    <a:lumOff val="60000"/>
                  </a:schemeClr>
                </a:solidFill>
                <a:ea typeface="Calibri"/>
                <a:cs typeface="Calibri"/>
              </a:defRPr>
            </a:lvl1pPr>
          </a:lstStyle>
          <a:p>
            <a:r>
              <a:rPr lang="fr-FR" dirty="0">
                <a:sym typeface="Calibri"/>
              </a:rPr>
              <a:t>	</a:t>
            </a:r>
            <a:r>
              <a:rPr lang="fr-FR" dirty="0"/>
              <a:t>La montée en puissance des GAFAM</a:t>
            </a:r>
            <a:endParaRPr lang="fr-FR" dirty="0">
              <a:sym typeface="Montserrat Medium"/>
            </a:endParaRPr>
          </a:p>
        </p:txBody>
      </p:sp>
      <p:sp>
        <p:nvSpPr>
          <p:cNvPr id="9" name="Google Shape;1041;p119">
            <a:extLst>
              <a:ext uri="{FF2B5EF4-FFF2-40B4-BE49-F238E27FC236}">
                <a16:creationId xmlns:a16="http://schemas.microsoft.com/office/drawing/2014/main" id="{38F730FA-8084-4A62-AC09-3456E3A59BD5}"/>
              </a:ext>
            </a:extLst>
          </p:cNvPr>
          <p:cNvSpPr txBox="1">
            <a:spLocks/>
          </p:cNvSpPr>
          <p:nvPr/>
        </p:nvSpPr>
        <p:spPr>
          <a:xfrm>
            <a:off x="1712889" y="2749208"/>
            <a:ext cx="10071277" cy="734728"/>
          </a:xfrm>
          <a:prstGeom prst="rect">
            <a:avLst/>
          </a:prstGeom>
          <a:noFill/>
          <a:ln w="38100">
            <a:solidFill>
              <a:srgbClr val="0070C0"/>
            </a:solidFill>
          </a:ln>
        </p:spPr>
        <p:txBody>
          <a:bodyPr spcFirstLastPara="1" vert="horz" wrap="square" lIns="91425" tIns="45700" rIns="91425" bIns="45700" rtlCol="0" anchor="b" anchorCtr="0">
            <a:noAutofit/>
          </a:bodyPr>
          <a:lstStyle>
            <a:defPPr>
              <a:defRPr lang="fr-FR"/>
            </a:defPPr>
            <a:lvl1pPr algn="ctr">
              <a:lnSpc>
                <a:spcPct val="90000"/>
              </a:lnSpc>
              <a:spcBef>
                <a:spcPts val="0"/>
              </a:spcBef>
              <a:buClr>
                <a:srgbClr val="7F7F7F"/>
              </a:buClr>
              <a:buSzPts val="2400"/>
              <a:buFont typeface="Calibri"/>
              <a:buNone/>
              <a:tabLst>
                <a:tab pos="90488" algn="l"/>
              </a:tabLst>
              <a:defRPr sz="3200">
                <a:solidFill>
                  <a:srgbClr val="7F7F7F"/>
                </a:solidFill>
                <a:ea typeface="Calibri"/>
                <a:cs typeface="Calibri"/>
              </a:defRPr>
            </a:lvl1pPr>
          </a:lstStyle>
          <a:p>
            <a:r>
              <a:rPr lang="fr-FR" dirty="0">
                <a:solidFill>
                  <a:srgbClr val="0070C0"/>
                </a:solidFill>
                <a:sym typeface="Calibri"/>
              </a:rPr>
              <a:t>Les transformations du travail</a:t>
            </a:r>
            <a:endParaRPr lang="fr-FR" dirty="0">
              <a:solidFill>
                <a:srgbClr val="0070C0"/>
              </a:solidFill>
              <a:sym typeface="Montserrat Medium"/>
            </a:endParaRPr>
          </a:p>
        </p:txBody>
      </p:sp>
      <p:sp>
        <p:nvSpPr>
          <p:cNvPr id="2" name="Flèche : droite 1">
            <a:extLst>
              <a:ext uri="{FF2B5EF4-FFF2-40B4-BE49-F238E27FC236}">
                <a16:creationId xmlns:a16="http://schemas.microsoft.com/office/drawing/2014/main" id="{9AD9807D-DB08-4B43-A4B9-C8ACB9E7FC74}"/>
              </a:ext>
            </a:extLst>
          </p:cNvPr>
          <p:cNvSpPr/>
          <p:nvPr/>
        </p:nvSpPr>
        <p:spPr>
          <a:xfrm>
            <a:off x="876835" y="2749208"/>
            <a:ext cx="836057" cy="734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1DF5253B-23B4-4BFD-AE25-EE8A34C575FC}"/>
              </a:ext>
            </a:extLst>
          </p:cNvPr>
          <p:cNvSpPr>
            <a:spLocks noGrp="1"/>
          </p:cNvSpPr>
          <p:nvPr>
            <p:ph type="dt" sz="half" idx="10"/>
          </p:nvPr>
        </p:nvSpPr>
        <p:spPr/>
        <p:txBody>
          <a:bodyPr/>
          <a:lstStyle/>
          <a:p>
            <a:fld id="{4A203E32-CD76-49E3-85F4-A2B6ACE1CA9E}" type="datetime1">
              <a:rPr lang="fr-FR" smtClean="0"/>
              <a:t>16/11/2023</a:t>
            </a:fld>
            <a:endParaRPr lang="fr-FR"/>
          </a:p>
        </p:txBody>
      </p:sp>
    </p:spTree>
    <p:extLst>
      <p:ext uri="{BB962C8B-B14F-4D97-AF65-F5344CB8AC3E}">
        <p14:creationId xmlns:p14="http://schemas.microsoft.com/office/powerpoint/2010/main" val="37135863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9"/>
          <p:cNvSpPr txBox="1">
            <a:spLocks noGrp="1"/>
          </p:cNvSpPr>
          <p:nvPr>
            <p:ph type="title"/>
          </p:nvPr>
        </p:nvSpPr>
        <p:spPr>
          <a:xfrm>
            <a:off x="838200" y="184651"/>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Le </a:t>
            </a:r>
            <a:r>
              <a:rPr lang="fr-FR" i="1"/>
              <a:t>digital labor </a:t>
            </a:r>
            <a:r>
              <a:rPr lang="fr-FR"/>
              <a:t>et l’émergence de nouvelles formes de travail</a:t>
            </a:r>
            <a:endParaRPr/>
          </a:p>
        </p:txBody>
      </p:sp>
      <p:sp>
        <p:nvSpPr>
          <p:cNvPr id="531" name="Google Shape;531;p59"/>
          <p:cNvSpPr txBox="1">
            <a:spLocks noGrp="1"/>
          </p:cNvSpPr>
          <p:nvPr>
            <p:ph type="body" idx="1"/>
          </p:nvPr>
        </p:nvSpPr>
        <p:spPr>
          <a:xfrm>
            <a:off x="425002" y="1623870"/>
            <a:ext cx="11527769" cy="467320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fr-FR" dirty="0"/>
              <a:t>« Si c’est gratuit, c’est que tu es le produit! », enjeu de l’exploitation du </a:t>
            </a:r>
            <a:r>
              <a:rPr lang="fr-FR" i="1" dirty="0"/>
              <a:t>digital </a:t>
            </a:r>
            <a:r>
              <a:rPr lang="fr-FR" i="1" dirty="0" err="1"/>
              <a:t>labor</a:t>
            </a:r>
            <a:r>
              <a:rPr lang="fr-FR" i="1" dirty="0"/>
              <a:t> </a:t>
            </a:r>
            <a:r>
              <a:rPr lang="fr-FR" dirty="0"/>
              <a:t>(ou travail gratuit) des internautes. Les individus, par ce dernier stade du capitalisme, seraient transformés en flux de données à </a:t>
            </a:r>
            <a:r>
              <a:rPr lang="fr-FR" dirty="0" err="1"/>
              <a:t>marchandiser</a:t>
            </a:r>
            <a:r>
              <a:rPr lang="fr-FR" dirty="0"/>
              <a:t> (thèse de </a:t>
            </a:r>
            <a:r>
              <a:rPr lang="fr-FR" dirty="0" err="1"/>
              <a:t>Soshana</a:t>
            </a:r>
            <a:r>
              <a:rPr lang="fr-FR" dirty="0"/>
              <a:t> </a:t>
            </a:r>
            <a:r>
              <a:rPr lang="fr-FR" dirty="0" err="1"/>
              <a:t>Zuboff</a:t>
            </a:r>
            <a:r>
              <a:rPr lang="fr-FR" dirty="0"/>
              <a:t>).</a:t>
            </a:r>
            <a:endParaRPr dirty="0"/>
          </a:p>
          <a:p>
            <a:pPr marL="228600" lvl="0" indent="-228600" algn="l" rtl="0">
              <a:lnSpc>
                <a:spcPct val="90000"/>
              </a:lnSpc>
              <a:spcBef>
                <a:spcPts val="1000"/>
              </a:spcBef>
              <a:spcAft>
                <a:spcPts val="0"/>
              </a:spcAft>
              <a:buClr>
                <a:schemeClr val="dk1"/>
              </a:buClr>
              <a:buSzPct val="100000"/>
              <a:buChar char="•"/>
            </a:pPr>
            <a:r>
              <a:rPr lang="fr-FR" dirty="0"/>
              <a:t>Amazon </a:t>
            </a:r>
            <a:r>
              <a:rPr lang="fr-FR" dirty="0" err="1"/>
              <a:t>Mechanical</a:t>
            </a:r>
            <a:r>
              <a:rPr lang="fr-FR" dirty="0"/>
              <a:t> Turk, mise en relation d’entreprises et de travailleurs précaires.</a:t>
            </a:r>
          </a:p>
          <a:p>
            <a:pPr marL="228600" lvl="0" indent="-228600" algn="l" rtl="0">
              <a:lnSpc>
                <a:spcPct val="90000"/>
              </a:lnSpc>
              <a:spcBef>
                <a:spcPts val="1000"/>
              </a:spcBef>
              <a:spcAft>
                <a:spcPts val="0"/>
              </a:spcAft>
              <a:buClr>
                <a:schemeClr val="dk1"/>
              </a:buClr>
              <a:buSzPct val="100000"/>
              <a:buChar char="•"/>
            </a:pPr>
            <a:r>
              <a:rPr lang="fr-FR" dirty="0"/>
              <a:t>Sorte de « </a:t>
            </a:r>
            <a:r>
              <a:rPr lang="fr-FR" b="1" dirty="0"/>
              <a:t>colonialisme numérique </a:t>
            </a:r>
            <a:r>
              <a:rPr lang="fr-FR" dirty="0"/>
              <a:t>» avec les </a:t>
            </a:r>
            <a:r>
              <a:rPr lang="fr-FR" b="1" i="1" dirty="0" err="1"/>
              <a:t>clickfarms</a:t>
            </a:r>
            <a:r>
              <a:rPr lang="fr-FR" dirty="0"/>
              <a:t> (« fermes à clics ») des pays en voie de développement. Main d'</a:t>
            </a:r>
            <a:r>
              <a:rPr lang="fr-FR" dirty="0" err="1"/>
              <a:t>oeuvre</a:t>
            </a:r>
            <a:r>
              <a:rPr lang="fr-FR" dirty="0"/>
              <a:t> ou robots qui font </a:t>
            </a:r>
            <a:r>
              <a:rPr lang="fr-FR" b="1" dirty="0"/>
              <a:t>monter artificiellement les chiffres d'audience </a:t>
            </a:r>
            <a:r>
              <a:rPr lang="fr-FR" sz="2800" dirty="0">
                <a:solidFill>
                  <a:schemeClr val="dk1"/>
                </a:solidFill>
                <a:latin typeface="Calibri"/>
                <a:ea typeface="Calibri"/>
                <a:cs typeface="Calibri"/>
                <a:sym typeface="Calibri"/>
              </a:rPr>
              <a:t>(40% de l'activité totale sur Internet serait factice).</a:t>
            </a:r>
            <a:endParaRPr dirty="0"/>
          </a:p>
          <a:p>
            <a:pPr marL="228600" lvl="0" indent="-64135" algn="l" rtl="0">
              <a:lnSpc>
                <a:spcPct val="90000"/>
              </a:lnSpc>
              <a:spcBef>
                <a:spcPts val="1000"/>
              </a:spcBef>
              <a:spcAft>
                <a:spcPts val="0"/>
              </a:spcAft>
              <a:buClr>
                <a:schemeClr val="dk1"/>
              </a:buClr>
              <a:buSzPct val="100000"/>
              <a:buNone/>
            </a:pPr>
            <a:endParaRPr dirty="0"/>
          </a:p>
          <a:p>
            <a:pPr marL="228600" lvl="0" indent="-64135" algn="l" rtl="0">
              <a:lnSpc>
                <a:spcPct val="90000"/>
              </a:lnSpc>
              <a:spcBef>
                <a:spcPts val="1000"/>
              </a:spcBef>
              <a:spcAft>
                <a:spcPts val="0"/>
              </a:spcAft>
              <a:buClr>
                <a:schemeClr val="dk1"/>
              </a:buClr>
              <a:buSzPct val="100000"/>
              <a:buNone/>
            </a:pPr>
            <a:endParaRPr dirty="0"/>
          </a:p>
        </p:txBody>
      </p:sp>
      <p:sp>
        <p:nvSpPr>
          <p:cNvPr id="532" name="Google Shape;532;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33" name="Google Shape;533;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199</a:t>
            </a:fld>
            <a:endParaRPr/>
          </a:p>
        </p:txBody>
      </p:sp>
      <p:sp>
        <p:nvSpPr>
          <p:cNvPr id="2" name="Espace réservé de la date 1">
            <a:extLst>
              <a:ext uri="{FF2B5EF4-FFF2-40B4-BE49-F238E27FC236}">
                <a16:creationId xmlns:a16="http://schemas.microsoft.com/office/drawing/2014/main" id="{D8E694A2-0304-4F71-B268-60FAEF78DF14}"/>
              </a:ext>
            </a:extLst>
          </p:cNvPr>
          <p:cNvSpPr>
            <a:spLocks noGrp="1"/>
          </p:cNvSpPr>
          <p:nvPr>
            <p:ph type="dt" sz="half" idx="10"/>
          </p:nvPr>
        </p:nvSpPr>
        <p:spPr/>
        <p:txBody>
          <a:bodyPr/>
          <a:lstStyle/>
          <a:p>
            <a:fld id="{55B20287-6150-4A23-983B-67C329FAA88E}" type="datetime1">
              <a:rPr lang="fr-FR" smtClean="0"/>
              <a:t>16/11/2023</a:t>
            </a:fld>
            <a:endParaRPr lang="fr-FR"/>
          </a:p>
        </p:txBody>
      </p:sp>
    </p:spTree>
    <p:extLst>
      <p:ext uri="{BB962C8B-B14F-4D97-AF65-F5344CB8AC3E}">
        <p14:creationId xmlns:p14="http://schemas.microsoft.com/office/powerpoint/2010/main" val="3914045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A86823-FB11-4A3D-AD82-3B86AFEDF05A}"/>
              </a:ext>
            </a:extLst>
          </p:cNvPr>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925DE9D4-A7F5-4596-8574-537DE4CB770C}"/>
              </a:ext>
            </a:extLst>
          </p:cNvPr>
          <p:cNvSpPr>
            <a:spLocks noGrp="1"/>
          </p:cNvSpPr>
          <p:nvPr>
            <p:ph idx="1"/>
          </p:nvPr>
        </p:nvSpPr>
        <p:spPr>
          <a:xfrm>
            <a:off x="838200" y="1898768"/>
            <a:ext cx="10515600" cy="2558815"/>
          </a:xfrm>
        </p:spPr>
        <p:txBody>
          <a:bodyPr>
            <a:normAutofit fontScale="92500" lnSpcReduction="20000"/>
          </a:bodyPr>
          <a:lstStyle/>
          <a:p>
            <a:r>
              <a:rPr lang="fr-FR" sz="4800" dirty="0">
                <a:solidFill>
                  <a:srgbClr val="0070C0"/>
                </a:solidFill>
              </a:rPr>
              <a:t>Préambule</a:t>
            </a:r>
            <a:endParaRPr lang="fr-FR" sz="4800" dirty="0">
              <a:solidFill>
                <a:srgbClr val="0070C0"/>
              </a:solidFill>
              <a:hlinkClick r:id="rId2" action="ppaction://hlinksldjump"/>
            </a:endParaRPr>
          </a:p>
          <a:p>
            <a:r>
              <a:rPr lang="fr-FR" sz="4800" dirty="0">
                <a:solidFill>
                  <a:srgbClr val="0070C0"/>
                </a:solidFill>
                <a:hlinkClick r:id="rId2" action="ppaction://hlinksldjump"/>
              </a:rPr>
              <a:t>Enjeux éthiques du numérique</a:t>
            </a:r>
            <a:endParaRPr lang="fr-FR" sz="4800" dirty="0">
              <a:solidFill>
                <a:srgbClr val="0070C0"/>
              </a:solidFill>
            </a:endParaRPr>
          </a:p>
          <a:p>
            <a:r>
              <a:rPr lang="fr-FR" sz="4800" dirty="0">
                <a:solidFill>
                  <a:srgbClr val="0070C0"/>
                </a:solidFill>
                <a:hlinkClick r:id="rId3" action="ppaction://hlinksldjump"/>
              </a:rPr>
              <a:t>Bibliographie</a:t>
            </a:r>
            <a:endParaRPr lang="fr-FR" sz="4800" dirty="0">
              <a:solidFill>
                <a:srgbClr val="0070C0"/>
              </a:solidFill>
            </a:endParaRPr>
          </a:p>
          <a:p>
            <a:r>
              <a:rPr lang="fr-FR" sz="4800" dirty="0">
                <a:solidFill>
                  <a:srgbClr val="0070C0"/>
                </a:solidFill>
                <a:hlinkClick r:id="rId4" action="ppaction://hlinksldjump"/>
              </a:rPr>
              <a:t>Annexes</a:t>
            </a:r>
            <a:endParaRPr lang="fr-FR" sz="4800" dirty="0">
              <a:solidFill>
                <a:srgbClr val="0070C0"/>
              </a:solidFill>
            </a:endParaRPr>
          </a:p>
        </p:txBody>
      </p:sp>
      <p:sp>
        <p:nvSpPr>
          <p:cNvPr id="4" name="Espace réservé du pied de page 3">
            <a:extLst>
              <a:ext uri="{FF2B5EF4-FFF2-40B4-BE49-F238E27FC236}">
                <a16:creationId xmlns:a16="http://schemas.microsoft.com/office/drawing/2014/main" id="{201D2C55-0520-4E98-A2B4-083CCCA2F56F}"/>
              </a:ext>
            </a:extLst>
          </p:cNvPr>
          <p:cNvSpPr>
            <a:spLocks noGrp="1"/>
          </p:cNvSpPr>
          <p:nvPr>
            <p:ph type="ftr" sz="quarter" idx="11"/>
          </p:nvPr>
        </p:nvSpPr>
        <p:spPr/>
        <p:txBody>
          <a:bodyPr/>
          <a:lstStyle/>
          <a:p>
            <a:r>
              <a:rPr lang="fr-FR" dirty="0"/>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4CDB028A-ECFD-47A8-BB88-181DDD3F8862}"/>
              </a:ext>
            </a:extLst>
          </p:cNvPr>
          <p:cNvSpPr>
            <a:spLocks noGrp="1"/>
          </p:cNvSpPr>
          <p:nvPr>
            <p:ph type="sldNum" sz="quarter" idx="12"/>
          </p:nvPr>
        </p:nvSpPr>
        <p:spPr/>
        <p:txBody>
          <a:bodyPr/>
          <a:lstStyle/>
          <a:p>
            <a:fld id="{E1E82F94-2435-4CE9-9E19-C85AE8AA3B0C}" type="slidenum">
              <a:rPr lang="fr-FR" smtClean="0"/>
              <a:t>2</a:t>
            </a:fld>
            <a:endParaRPr lang="fr-FR"/>
          </a:p>
        </p:txBody>
      </p:sp>
      <p:sp>
        <p:nvSpPr>
          <p:cNvPr id="7" name="Espace réservé de la date 6">
            <a:extLst>
              <a:ext uri="{FF2B5EF4-FFF2-40B4-BE49-F238E27FC236}">
                <a16:creationId xmlns:a16="http://schemas.microsoft.com/office/drawing/2014/main" id="{11AED907-1DAA-43F1-9288-1CE4EB20C91D}"/>
              </a:ext>
            </a:extLst>
          </p:cNvPr>
          <p:cNvSpPr>
            <a:spLocks noGrp="1"/>
          </p:cNvSpPr>
          <p:nvPr>
            <p:ph type="dt" sz="half" idx="10"/>
          </p:nvPr>
        </p:nvSpPr>
        <p:spPr/>
        <p:txBody>
          <a:bodyPr/>
          <a:lstStyle/>
          <a:p>
            <a:fld id="{095907E2-3D16-4F6E-A0D8-CC1926B81A6E}" type="datetime1">
              <a:rPr lang="fr-FR" smtClean="0"/>
              <a:t>16/11/2023</a:t>
            </a:fld>
            <a:endParaRPr lang="fr-FR"/>
          </a:p>
        </p:txBody>
      </p:sp>
    </p:spTree>
    <p:extLst>
      <p:ext uri="{BB962C8B-B14F-4D97-AF65-F5344CB8AC3E}">
        <p14:creationId xmlns:p14="http://schemas.microsoft.com/office/powerpoint/2010/main" val="177138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4"/>
          <p:cNvSpPr txBox="1">
            <a:spLocks noGrp="1"/>
          </p:cNvSpPr>
          <p:nvPr>
            <p:ph type="title"/>
          </p:nvPr>
        </p:nvSpPr>
        <p:spPr>
          <a:xfrm>
            <a:off x="668215" y="365125"/>
            <a:ext cx="10796954" cy="83149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latin typeface="Calibri Light" panose="020F0302020204030204" pitchFamily="34" charset="0"/>
                <a:cs typeface="Calibri Light" panose="020F0302020204030204" pitchFamily="34" charset="0"/>
              </a:rPr>
              <a:t>Démocratie Internet et mouvements sociaux</a:t>
            </a:r>
            <a:endParaRPr dirty="0">
              <a:latin typeface="Calibri Light" panose="020F0302020204030204" pitchFamily="34" charset="0"/>
              <a:cs typeface="Calibri Light" panose="020F0302020204030204" pitchFamily="34" charset="0"/>
            </a:endParaRPr>
          </a:p>
        </p:txBody>
      </p:sp>
      <p:sp>
        <p:nvSpPr>
          <p:cNvPr id="746" name="Google Shape;746;p84"/>
          <p:cNvSpPr txBox="1">
            <a:spLocks noGrp="1"/>
          </p:cNvSpPr>
          <p:nvPr>
            <p:ph type="body" idx="1"/>
          </p:nvPr>
        </p:nvSpPr>
        <p:spPr>
          <a:xfrm>
            <a:off x="1081825" y="1690688"/>
            <a:ext cx="10576775" cy="46672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FR" b="1" dirty="0"/>
              <a:t>Les mouvements sociaux et contestataires, altermondialistes, s’organisent sur le web</a:t>
            </a:r>
            <a:r>
              <a:rPr lang="fr-FR" dirty="0"/>
              <a:t>. Création sur site anarchiste et libertaire </a:t>
            </a:r>
            <a:r>
              <a:rPr lang="fr-FR" b="1" dirty="0" err="1"/>
              <a:t>Indymedia</a:t>
            </a:r>
            <a:r>
              <a:rPr lang="fr-FR" dirty="0"/>
              <a:t>.</a:t>
            </a:r>
            <a:endParaRPr dirty="0"/>
          </a:p>
          <a:p>
            <a:pPr marL="228600" lvl="0" indent="-228600" algn="l" rtl="0">
              <a:lnSpc>
                <a:spcPct val="90000"/>
              </a:lnSpc>
              <a:spcBef>
                <a:spcPts val="1000"/>
              </a:spcBef>
              <a:spcAft>
                <a:spcPts val="0"/>
              </a:spcAft>
              <a:buClr>
                <a:schemeClr val="dk1"/>
              </a:buClr>
              <a:buSzPts val="2800"/>
              <a:buChar char="•"/>
            </a:pPr>
            <a:r>
              <a:rPr lang="fr-FR" b="1" i="1" dirty="0" err="1"/>
              <a:t>Occupy</a:t>
            </a:r>
            <a:r>
              <a:rPr lang="fr-FR" b="1" dirty="0"/>
              <a:t> ou Nuit debout </a:t>
            </a:r>
            <a:r>
              <a:rPr lang="fr-FR" dirty="0"/>
              <a:t>: importance des débats sur les procédures démocratiques, avec création de </a:t>
            </a:r>
            <a:r>
              <a:rPr lang="fr-FR" b="1" dirty="0"/>
              <a:t>wiki</a:t>
            </a:r>
            <a:endParaRPr b="1" dirty="0"/>
          </a:p>
          <a:p>
            <a:pPr marL="228600" lvl="0" indent="-228600" algn="l" rtl="0">
              <a:lnSpc>
                <a:spcPct val="90000"/>
              </a:lnSpc>
              <a:spcBef>
                <a:spcPts val="1000"/>
              </a:spcBef>
              <a:spcAft>
                <a:spcPts val="0"/>
              </a:spcAft>
              <a:buClr>
                <a:schemeClr val="dk1"/>
              </a:buClr>
              <a:buSzPts val="2800"/>
              <a:buChar char="•"/>
            </a:pPr>
            <a:r>
              <a:rPr lang="fr-FR" dirty="0"/>
              <a:t>Décisions prises au </a:t>
            </a:r>
            <a:r>
              <a:rPr lang="fr-FR" b="1" dirty="0"/>
              <a:t>consensus</a:t>
            </a:r>
            <a:r>
              <a:rPr lang="fr-FR" dirty="0"/>
              <a:t> </a:t>
            </a:r>
            <a:r>
              <a:rPr lang="fr-FR" b="1" dirty="0"/>
              <a:t>plutôt que par vote majoritaire</a:t>
            </a:r>
            <a:r>
              <a:rPr lang="fr-FR" dirty="0"/>
              <a:t>, ce qui implique une longue série de discussions.</a:t>
            </a:r>
          </a:p>
          <a:p>
            <a:pPr marL="228600" lvl="0" indent="-228600" algn="l" rtl="0">
              <a:lnSpc>
                <a:spcPct val="90000"/>
              </a:lnSpc>
              <a:spcBef>
                <a:spcPts val="1000"/>
              </a:spcBef>
              <a:spcAft>
                <a:spcPts val="0"/>
              </a:spcAft>
              <a:buClr>
                <a:schemeClr val="dk1"/>
              </a:buClr>
              <a:buSzPts val="2800"/>
              <a:buChar char="•"/>
            </a:pPr>
            <a:endParaRPr lang="fr-FR" dirty="0"/>
          </a:p>
          <a:p>
            <a:pPr marL="0" lvl="0" indent="0" algn="ctr" rtl="0">
              <a:lnSpc>
                <a:spcPct val="90000"/>
              </a:lnSpc>
              <a:spcBef>
                <a:spcPts val="1000"/>
              </a:spcBef>
              <a:spcAft>
                <a:spcPts val="0"/>
              </a:spcAft>
              <a:buClr>
                <a:schemeClr val="dk1"/>
              </a:buClr>
              <a:buSzPts val="2800"/>
              <a:buNone/>
            </a:pPr>
            <a:r>
              <a:rPr lang="fr-FR" b="1" dirty="0">
                <a:solidFill>
                  <a:srgbClr val="0070C0"/>
                </a:solidFill>
                <a:sym typeface="Wingdings" panose="05000000000000000000" pitchFamily="2" charset="2"/>
              </a:rPr>
              <a:t> </a:t>
            </a:r>
            <a:r>
              <a:rPr lang="fr-FR" b="1" dirty="0">
                <a:solidFill>
                  <a:srgbClr val="0070C0"/>
                </a:solidFill>
              </a:rPr>
              <a:t>Horizontalité, refus de porte-parole, consensus, procédures plutôt que programmes sont autant de forces que de faiblesses</a:t>
            </a:r>
            <a:r>
              <a:rPr lang="fr-FR" dirty="0">
                <a:solidFill>
                  <a:srgbClr val="0070C0"/>
                </a:solidFill>
              </a:rPr>
              <a:t>.</a:t>
            </a:r>
            <a:endParaRPr dirty="0">
              <a:solidFill>
                <a:srgbClr val="0070C0"/>
              </a:solidFill>
            </a:endParaRPr>
          </a:p>
        </p:txBody>
      </p:sp>
      <p:sp>
        <p:nvSpPr>
          <p:cNvPr id="747" name="Google Shape;747;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48" name="Google Shape;748;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
        <p:nvSpPr>
          <p:cNvPr id="2" name="Espace réservé de la date 1">
            <a:extLst>
              <a:ext uri="{FF2B5EF4-FFF2-40B4-BE49-F238E27FC236}">
                <a16:creationId xmlns:a16="http://schemas.microsoft.com/office/drawing/2014/main" id="{22249A2F-DFF1-4840-9F31-D952831B64D2}"/>
              </a:ext>
            </a:extLst>
          </p:cNvPr>
          <p:cNvSpPr>
            <a:spLocks noGrp="1"/>
          </p:cNvSpPr>
          <p:nvPr>
            <p:ph type="dt" sz="half" idx="10"/>
          </p:nvPr>
        </p:nvSpPr>
        <p:spPr/>
        <p:txBody>
          <a:bodyPr/>
          <a:lstStyle/>
          <a:p>
            <a:fld id="{BAEC45AE-A148-486D-B02F-17942E78BEE2}" type="datetime1">
              <a:rPr lang="fr-FR" smtClean="0"/>
              <a:t>16/11/2023</a:t>
            </a:fld>
            <a:endParaRPr lang="fr-FR"/>
          </a:p>
        </p:txBody>
      </p:sp>
    </p:spTree>
    <p:extLst>
      <p:ext uri="{BB962C8B-B14F-4D97-AF65-F5344CB8AC3E}">
        <p14:creationId xmlns:p14="http://schemas.microsoft.com/office/powerpoint/2010/main" val="197865529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1" name="Google Shape;531;p59"/>
          <p:cNvSpPr txBox="1">
            <a:spLocks noGrp="1"/>
          </p:cNvSpPr>
          <p:nvPr>
            <p:ph type="body" idx="1"/>
          </p:nvPr>
        </p:nvSpPr>
        <p:spPr>
          <a:xfrm>
            <a:off x="480810" y="464772"/>
            <a:ext cx="11230379" cy="557542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ct val="100000"/>
              <a:buChar char="•"/>
            </a:pPr>
            <a:r>
              <a:rPr lang="fr-FR" b="1" dirty="0"/>
              <a:t>Pluriactivité et entrepreneuriat favorisés par le numérique</a:t>
            </a:r>
            <a:r>
              <a:rPr lang="fr-FR" dirty="0"/>
              <a:t>, avec avantages et inconvénients, en particulier une moindre sécurité que celle apportée par le salariat et moins de droits temps de travail, discriminations etc.</a:t>
            </a:r>
          </a:p>
          <a:p>
            <a:pPr marL="228600" lvl="0" indent="-228600" algn="l" rtl="0">
              <a:lnSpc>
                <a:spcPct val="90000"/>
              </a:lnSpc>
              <a:spcBef>
                <a:spcPts val="1000"/>
              </a:spcBef>
              <a:spcAft>
                <a:spcPts val="0"/>
              </a:spcAft>
              <a:buClr>
                <a:schemeClr val="dk1"/>
              </a:buClr>
              <a:buSzPct val="100000"/>
              <a:buChar char="•"/>
            </a:pPr>
            <a:r>
              <a:rPr lang="fr-FR" dirty="0"/>
              <a:t>Prétention à la neutralité de la plateforme entre deux faces du marché, mais en réalité « </a:t>
            </a:r>
            <a:r>
              <a:rPr lang="fr-FR" b="1" dirty="0"/>
              <a:t>lien de subordination juridique </a:t>
            </a:r>
            <a:r>
              <a:rPr lang="fr-FR" dirty="0"/>
              <a:t>» (voir le cas Deliveroo).</a:t>
            </a:r>
            <a:endParaRPr dirty="0"/>
          </a:p>
          <a:p>
            <a:pPr marL="228600" lvl="0" indent="-228600" algn="l" rtl="0">
              <a:lnSpc>
                <a:spcPct val="90000"/>
              </a:lnSpc>
              <a:spcBef>
                <a:spcPts val="1000"/>
              </a:spcBef>
              <a:spcAft>
                <a:spcPts val="0"/>
              </a:spcAft>
              <a:buClr>
                <a:schemeClr val="dk1"/>
              </a:buClr>
              <a:buSzPct val="100000"/>
              <a:buChar char="•"/>
            </a:pPr>
            <a:r>
              <a:rPr lang="fr-FR" b="1" dirty="0"/>
              <a:t>Economie de partage </a:t>
            </a:r>
            <a:r>
              <a:rPr lang="fr-FR" b="1" i="1" dirty="0"/>
              <a:t>vs </a:t>
            </a:r>
            <a:r>
              <a:rPr lang="fr-FR" b="1" dirty="0"/>
              <a:t>économie de plateforme </a:t>
            </a:r>
            <a:r>
              <a:rPr lang="fr-FR" dirty="0"/>
              <a:t>:</a:t>
            </a:r>
          </a:p>
          <a:p>
            <a:pPr lvl="1">
              <a:spcBef>
                <a:spcPts val="1000"/>
              </a:spcBef>
              <a:buClr>
                <a:schemeClr val="dk1"/>
              </a:buClr>
              <a:buSzPct val="100000"/>
            </a:pPr>
            <a:r>
              <a:rPr lang="fr-FR" dirty="0"/>
              <a:t>logique commerciale </a:t>
            </a:r>
            <a:r>
              <a:rPr lang="fr-FR" i="1" dirty="0"/>
              <a:t>vs</a:t>
            </a:r>
            <a:r>
              <a:rPr lang="fr-FR" dirty="0"/>
              <a:t> logique de partage ;</a:t>
            </a:r>
          </a:p>
          <a:p>
            <a:pPr lvl="1">
              <a:spcBef>
                <a:spcPts val="1000"/>
              </a:spcBef>
              <a:buClr>
                <a:schemeClr val="dk1"/>
              </a:buClr>
              <a:buSzPct val="100000"/>
            </a:pPr>
            <a:r>
              <a:rPr lang="fr-FR" dirty="0"/>
              <a:t>réciprocité </a:t>
            </a:r>
            <a:r>
              <a:rPr lang="fr-FR" i="1" dirty="0"/>
              <a:t>vs</a:t>
            </a:r>
            <a:r>
              <a:rPr lang="fr-FR" dirty="0"/>
              <a:t> rôles fixes ;</a:t>
            </a:r>
          </a:p>
          <a:p>
            <a:pPr lvl="1">
              <a:spcBef>
                <a:spcPts val="1000"/>
              </a:spcBef>
              <a:buClr>
                <a:schemeClr val="dk1"/>
              </a:buClr>
              <a:buSzPct val="100000"/>
            </a:pPr>
            <a:r>
              <a:rPr lang="fr-FR" dirty="0"/>
              <a:t>visée de lien social de déspécialisation des tâches </a:t>
            </a:r>
            <a:r>
              <a:rPr lang="fr-FR" i="1" dirty="0"/>
              <a:t>vs</a:t>
            </a:r>
            <a:r>
              <a:rPr lang="fr-FR" dirty="0"/>
              <a:t> visée d’efficacité et d’utilité, avec accroissement de la spécialisation</a:t>
            </a:r>
            <a:endParaRPr dirty="0"/>
          </a:p>
          <a:p>
            <a:pPr marL="228600" lvl="0" indent="-64135" algn="l" rtl="0">
              <a:lnSpc>
                <a:spcPct val="90000"/>
              </a:lnSpc>
              <a:spcBef>
                <a:spcPts val="1000"/>
              </a:spcBef>
              <a:spcAft>
                <a:spcPts val="0"/>
              </a:spcAft>
              <a:buClr>
                <a:schemeClr val="dk1"/>
              </a:buClr>
              <a:buSzPct val="100000"/>
              <a:buNone/>
            </a:pPr>
            <a:endParaRPr dirty="0"/>
          </a:p>
          <a:p>
            <a:pPr marL="228600" lvl="0" indent="-64135" algn="l" rtl="0">
              <a:lnSpc>
                <a:spcPct val="90000"/>
              </a:lnSpc>
              <a:spcBef>
                <a:spcPts val="1000"/>
              </a:spcBef>
              <a:spcAft>
                <a:spcPts val="0"/>
              </a:spcAft>
              <a:buClr>
                <a:schemeClr val="dk1"/>
              </a:buClr>
              <a:buSzPct val="100000"/>
              <a:buNone/>
            </a:pPr>
            <a:endParaRPr dirty="0"/>
          </a:p>
        </p:txBody>
      </p:sp>
      <p:sp>
        <p:nvSpPr>
          <p:cNvPr id="532" name="Google Shape;532;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33" name="Google Shape;533;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200</a:t>
            </a:fld>
            <a:endParaRPr/>
          </a:p>
        </p:txBody>
      </p:sp>
      <p:sp>
        <p:nvSpPr>
          <p:cNvPr id="2" name="Espace réservé de la date 1">
            <a:extLst>
              <a:ext uri="{FF2B5EF4-FFF2-40B4-BE49-F238E27FC236}">
                <a16:creationId xmlns:a16="http://schemas.microsoft.com/office/drawing/2014/main" id="{D8E694A2-0304-4F71-B268-60FAEF78DF14}"/>
              </a:ext>
            </a:extLst>
          </p:cNvPr>
          <p:cNvSpPr>
            <a:spLocks noGrp="1"/>
          </p:cNvSpPr>
          <p:nvPr>
            <p:ph type="dt" sz="half" idx="10"/>
          </p:nvPr>
        </p:nvSpPr>
        <p:spPr/>
        <p:txBody>
          <a:bodyPr/>
          <a:lstStyle/>
          <a:p>
            <a:fld id="{55B20287-6150-4A23-983B-67C329FAA88E}" type="datetime1">
              <a:rPr lang="fr-FR" smtClean="0"/>
              <a:t>16/11/2023</a:t>
            </a:fld>
            <a:endParaRPr lang="fr-FR"/>
          </a:p>
        </p:txBody>
      </p:sp>
    </p:spTree>
    <p:extLst>
      <p:ext uri="{BB962C8B-B14F-4D97-AF65-F5344CB8AC3E}">
        <p14:creationId xmlns:p14="http://schemas.microsoft.com/office/powerpoint/2010/main" val="208113365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68CA63-ECE1-4CBE-BD0C-D93440CBB9B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9614216-F4D4-43D1-A58A-8235DE0C499C}"/>
              </a:ext>
            </a:extLst>
          </p:cNvPr>
          <p:cNvSpPr>
            <a:spLocks noGrp="1"/>
          </p:cNvSpPr>
          <p:nvPr>
            <p:ph type="sldNum" sz="quarter" idx="12"/>
          </p:nvPr>
        </p:nvSpPr>
        <p:spPr/>
        <p:txBody>
          <a:bodyPr/>
          <a:lstStyle/>
          <a:p>
            <a:fld id="{E1E82F94-2435-4CE9-9E19-C85AE8AA3B0C}" type="slidenum">
              <a:rPr lang="fr-FR" smtClean="0"/>
              <a:t>201</a:t>
            </a:fld>
            <a:endParaRPr lang="fr-FR"/>
          </a:p>
        </p:txBody>
      </p:sp>
      <p:sp>
        <p:nvSpPr>
          <p:cNvPr id="6" name="Espace réservé du contenu 2">
            <a:extLst>
              <a:ext uri="{FF2B5EF4-FFF2-40B4-BE49-F238E27FC236}">
                <a16:creationId xmlns:a16="http://schemas.microsoft.com/office/drawing/2014/main" id="{F1917C86-027D-4989-8F34-EEFA1FD1D2D0}"/>
              </a:ext>
            </a:extLst>
          </p:cNvPr>
          <p:cNvSpPr>
            <a:spLocks noGrp="1"/>
          </p:cNvSpPr>
          <p:nvPr>
            <p:ph idx="1"/>
          </p:nvPr>
        </p:nvSpPr>
        <p:spPr>
          <a:xfrm>
            <a:off x="876835" y="344336"/>
            <a:ext cx="10907334"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fr-FR" sz="3200" b="1" dirty="0">
                <a:solidFill>
                  <a:schemeClr val="lt1"/>
                </a:solidFill>
              </a:rPr>
              <a:t>Les menaces pesant sur le travail, du fait de l’automatisation</a:t>
            </a:r>
          </a:p>
        </p:txBody>
      </p:sp>
      <p:sp>
        <p:nvSpPr>
          <p:cNvPr id="7" name="Google Shape;1041;p119">
            <a:extLst>
              <a:ext uri="{FF2B5EF4-FFF2-40B4-BE49-F238E27FC236}">
                <a16:creationId xmlns:a16="http://schemas.microsoft.com/office/drawing/2014/main" id="{FE690A35-D45D-45B8-8BFE-9282C897D12B}"/>
              </a:ext>
            </a:extLst>
          </p:cNvPr>
          <p:cNvSpPr txBox="1">
            <a:spLocks/>
          </p:cNvSpPr>
          <p:nvPr/>
        </p:nvSpPr>
        <p:spPr>
          <a:xfrm>
            <a:off x="1712889" y="3701413"/>
            <a:ext cx="10122796" cy="734728"/>
          </a:xfrm>
          <a:prstGeom prst="rect">
            <a:avLst/>
          </a:prstGeom>
          <a:noFill/>
          <a:ln w="38100">
            <a:solidFill>
              <a:srgbClr val="0070C0"/>
            </a:solidFill>
          </a:ln>
        </p:spPr>
        <p:txBody>
          <a:bodyPr spcFirstLastPara="1" vert="horz" wrap="square" lIns="91425" tIns="45700" rIns="91425" bIns="45700" rtlCol="0" anchor="b" anchorCtr="0">
            <a:noAutofit/>
          </a:bodyPr>
          <a:lstStyle>
            <a:defPPr>
              <a:defRPr lang="fr-FR"/>
            </a:defPPr>
            <a:lvl1pPr algn="ctr">
              <a:lnSpc>
                <a:spcPct val="90000"/>
              </a:lnSpc>
              <a:spcBef>
                <a:spcPts val="0"/>
              </a:spcBef>
              <a:buClr>
                <a:srgbClr val="7F7F7F"/>
              </a:buClr>
              <a:buSzPts val="2400"/>
              <a:buFont typeface="Calibri"/>
              <a:buNone/>
              <a:tabLst>
                <a:tab pos="90488" algn="l"/>
              </a:tabLst>
              <a:defRPr sz="3200">
                <a:solidFill>
                  <a:srgbClr val="0070C0"/>
                </a:solidFill>
                <a:ea typeface="Calibri"/>
                <a:cs typeface="Calibri"/>
              </a:defRPr>
            </a:lvl1pPr>
          </a:lstStyle>
          <a:p>
            <a:r>
              <a:rPr lang="fr-FR" dirty="0">
                <a:sym typeface="Calibri"/>
              </a:rPr>
              <a:t>	</a:t>
            </a:r>
            <a:r>
              <a:rPr lang="fr-FR" dirty="0"/>
              <a:t>La fin du travail ?</a:t>
            </a:r>
            <a:endParaRPr lang="fr-FR" dirty="0">
              <a:sym typeface="Montserrat Medium"/>
            </a:endParaRPr>
          </a:p>
        </p:txBody>
      </p:sp>
      <p:sp>
        <p:nvSpPr>
          <p:cNvPr id="8" name="Google Shape;1041;p119">
            <a:extLst>
              <a:ext uri="{FF2B5EF4-FFF2-40B4-BE49-F238E27FC236}">
                <a16:creationId xmlns:a16="http://schemas.microsoft.com/office/drawing/2014/main" id="{BD8B7BF4-19E4-4DE0-972A-734CCC88C5B5}"/>
              </a:ext>
            </a:extLst>
          </p:cNvPr>
          <p:cNvSpPr txBox="1">
            <a:spLocks/>
          </p:cNvSpPr>
          <p:nvPr/>
        </p:nvSpPr>
        <p:spPr>
          <a:xfrm>
            <a:off x="1712890" y="1687132"/>
            <a:ext cx="10071277" cy="734728"/>
          </a:xfrm>
          <a:prstGeom prst="rect">
            <a:avLst/>
          </a:prstGeom>
          <a:noFill/>
          <a:ln>
            <a:noFill/>
          </a:ln>
        </p:spPr>
        <p:txBody>
          <a:bodyPr spcFirstLastPara="1" vert="horz" wrap="square" lIns="91425" tIns="45700" rIns="91425" bIns="45700" rtlCol="0" anchor="b" anchorCtr="0">
            <a:noAutofit/>
          </a:bodyPr>
          <a:lstStyle>
            <a:defPPr>
              <a:defRPr lang="fr-FR"/>
            </a:defPPr>
            <a:lvl1pPr algn="ctr">
              <a:lnSpc>
                <a:spcPct val="90000"/>
              </a:lnSpc>
              <a:spcBef>
                <a:spcPts val="0"/>
              </a:spcBef>
              <a:buClr>
                <a:srgbClr val="7F7F7F"/>
              </a:buClr>
              <a:buSzPts val="2400"/>
              <a:buFont typeface="Calibri"/>
              <a:buNone/>
              <a:tabLst>
                <a:tab pos="90488" algn="l"/>
              </a:tabLst>
              <a:defRPr sz="3200">
                <a:solidFill>
                  <a:schemeClr val="accent1">
                    <a:lumMod val="40000"/>
                    <a:lumOff val="60000"/>
                  </a:schemeClr>
                </a:solidFill>
                <a:ea typeface="Calibri"/>
                <a:cs typeface="Calibri"/>
              </a:defRPr>
            </a:lvl1pPr>
          </a:lstStyle>
          <a:p>
            <a:r>
              <a:rPr lang="fr-FR" dirty="0">
                <a:sym typeface="Calibri"/>
              </a:rPr>
              <a:t>	</a:t>
            </a:r>
            <a:r>
              <a:rPr lang="fr-FR" dirty="0"/>
              <a:t>La montée en puissance des GAFAM</a:t>
            </a:r>
            <a:endParaRPr lang="fr-FR" dirty="0">
              <a:sym typeface="Montserrat Medium"/>
            </a:endParaRPr>
          </a:p>
        </p:txBody>
      </p:sp>
      <p:sp>
        <p:nvSpPr>
          <p:cNvPr id="9" name="Google Shape;1041;p119">
            <a:extLst>
              <a:ext uri="{FF2B5EF4-FFF2-40B4-BE49-F238E27FC236}">
                <a16:creationId xmlns:a16="http://schemas.microsoft.com/office/drawing/2014/main" id="{38F730FA-8084-4A62-AC09-3456E3A59BD5}"/>
              </a:ext>
            </a:extLst>
          </p:cNvPr>
          <p:cNvSpPr txBox="1">
            <a:spLocks/>
          </p:cNvSpPr>
          <p:nvPr/>
        </p:nvSpPr>
        <p:spPr>
          <a:xfrm>
            <a:off x="1712889" y="2768727"/>
            <a:ext cx="10071277" cy="734728"/>
          </a:xfrm>
          <a:prstGeom prst="rect">
            <a:avLst/>
          </a:prstGeom>
          <a:noFill/>
          <a:ln>
            <a:noFill/>
          </a:ln>
        </p:spPr>
        <p:txBody>
          <a:bodyPr spcFirstLastPara="1" vert="horz" wrap="square" lIns="91425" tIns="45700" rIns="91425" bIns="45700" rtlCol="0" anchor="b" anchorCtr="0">
            <a:noAutofit/>
          </a:bodyPr>
          <a:lstStyle>
            <a:defPPr>
              <a:defRPr lang="fr-FR"/>
            </a:defPPr>
            <a:lvl1pPr algn="ctr">
              <a:lnSpc>
                <a:spcPct val="90000"/>
              </a:lnSpc>
              <a:spcBef>
                <a:spcPts val="0"/>
              </a:spcBef>
              <a:buClr>
                <a:srgbClr val="7F7F7F"/>
              </a:buClr>
              <a:buSzPts val="2400"/>
              <a:buFont typeface="Calibri"/>
              <a:buNone/>
              <a:tabLst>
                <a:tab pos="90488" algn="l"/>
              </a:tabLst>
              <a:defRPr sz="3200">
                <a:solidFill>
                  <a:schemeClr val="accent1">
                    <a:lumMod val="40000"/>
                    <a:lumOff val="60000"/>
                  </a:schemeClr>
                </a:solidFill>
                <a:ea typeface="Calibri"/>
                <a:cs typeface="Calibri"/>
              </a:defRPr>
            </a:lvl1pPr>
          </a:lstStyle>
          <a:p>
            <a:r>
              <a:rPr lang="fr-FR" dirty="0">
                <a:sym typeface="Calibri"/>
              </a:rPr>
              <a:t>Les transformations du travail</a:t>
            </a:r>
            <a:endParaRPr lang="fr-FR" dirty="0">
              <a:sym typeface="Montserrat Medium"/>
            </a:endParaRPr>
          </a:p>
        </p:txBody>
      </p:sp>
      <p:sp>
        <p:nvSpPr>
          <p:cNvPr id="2" name="Flèche : droite 1">
            <a:extLst>
              <a:ext uri="{FF2B5EF4-FFF2-40B4-BE49-F238E27FC236}">
                <a16:creationId xmlns:a16="http://schemas.microsoft.com/office/drawing/2014/main" id="{9AD9807D-DB08-4B43-A4B9-C8ACB9E7FC74}"/>
              </a:ext>
            </a:extLst>
          </p:cNvPr>
          <p:cNvSpPr/>
          <p:nvPr/>
        </p:nvSpPr>
        <p:spPr>
          <a:xfrm>
            <a:off x="876835" y="3701413"/>
            <a:ext cx="836057" cy="734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AB16A3F5-8945-48E7-B4D8-8F8ABE3B31E1}"/>
              </a:ext>
            </a:extLst>
          </p:cNvPr>
          <p:cNvSpPr>
            <a:spLocks noGrp="1"/>
          </p:cNvSpPr>
          <p:nvPr>
            <p:ph type="dt" sz="half" idx="10"/>
          </p:nvPr>
        </p:nvSpPr>
        <p:spPr/>
        <p:txBody>
          <a:bodyPr/>
          <a:lstStyle/>
          <a:p>
            <a:fld id="{56FE2811-4FBE-4630-9F9F-C53F19AFF061}" type="datetime1">
              <a:rPr lang="fr-FR" smtClean="0"/>
              <a:t>16/11/2023</a:t>
            </a:fld>
            <a:endParaRPr lang="fr-FR"/>
          </a:p>
        </p:txBody>
      </p:sp>
    </p:spTree>
    <p:extLst>
      <p:ext uri="{BB962C8B-B14F-4D97-AF65-F5344CB8AC3E}">
        <p14:creationId xmlns:p14="http://schemas.microsoft.com/office/powerpoint/2010/main" val="2014774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L’intelligence artificielle</a:t>
            </a:r>
            <a:br>
              <a:rPr lang="fr-FR" dirty="0"/>
            </a:br>
            <a:r>
              <a:rPr lang="fr-FR" dirty="0"/>
              <a:t>et l’automatisation et le travail</a:t>
            </a:r>
            <a:endParaRPr dirty="0"/>
          </a:p>
        </p:txBody>
      </p:sp>
      <p:sp>
        <p:nvSpPr>
          <p:cNvPr id="504" name="Google Shape;504;p56"/>
          <p:cNvSpPr txBox="1">
            <a:spLocks noGrp="1"/>
          </p:cNvSpPr>
          <p:nvPr>
            <p:ph type="body" idx="1"/>
          </p:nvPr>
        </p:nvSpPr>
        <p:spPr>
          <a:xfrm>
            <a:off x="399288" y="2353659"/>
            <a:ext cx="11393424" cy="28236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200"/>
              </a:spcBef>
              <a:spcAft>
                <a:spcPts val="0"/>
              </a:spcAft>
              <a:buClr>
                <a:schemeClr val="dk1"/>
              </a:buClr>
              <a:buSzPct val="100000"/>
              <a:buChar char="•"/>
            </a:pPr>
            <a:r>
              <a:rPr lang="fr-FR" sz="2800" dirty="0"/>
              <a:t>Dans les grands pays industrialisés, l’Intelligence Artificielle fait l’objet d’</a:t>
            </a:r>
            <a:r>
              <a:rPr lang="fr-FR" sz="2800" b="1" dirty="0"/>
              <a:t>initiatives importantes de la part des pouvoirs publics</a:t>
            </a:r>
            <a:r>
              <a:rPr lang="fr-FR" sz="2800" dirty="0"/>
              <a:t>, qui cherchent à se positionner dans cette nouvelle quête technologique jugée décisive par beaucoup.</a:t>
            </a:r>
          </a:p>
          <a:p>
            <a:pPr marL="228600" lvl="0" indent="-228600" algn="l" rtl="0">
              <a:lnSpc>
                <a:spcPct val="90000"/>
              </a:lnSpc>
              <a:spcBef>
                <a:spcPts val="1200"/>
              </a:spcBef>
              <a:spcAft>
                <a:spcPts val="0"/>
              </a:spcAft>
              <a:buClr>
                <a:schemeClr val="dk1"/>
              </a:buClr>
              <a:buSzPct val="100000"/>
              <a:buChar char="•"/>
            </a:pPr>
            <a:r>
              <a:rPr lang="fr-FR" sz="2800" dirty="0"/>
              <a:t>La compétitivité nationale dépendrait de la capacité des pays à ne pas se laisser distancier dans ce domaine.</a:t>
            </a:r>
            <a:endParaRPr sz="2800" dirty="0"/>
          </a:p>
          <a:p>
            <a:pPr marL="228600" lvl="0" indent="-64135" algn="l" rtl="0">
              <a:lnSpc>
                <a:spcPct val="90000"/>
              </a:lnSpc>
              <a:spcBef>
                <a:spcPts val="1000"/>
              </a:spcBef>
              <a:spcAft>
                <a:spcPts val="0"/>
              </a:spcAft>
              <a:buClr>
                <a:schemeClr val="dk1"/>
              </a:buClr>
              <a:buSzPct val="100000"/>
              <a:buNone/>
            </a:pPr>
            <a:endParaRPr sz="2800" dirty="0"/>
          </a:p>
          <a:p>
            <a:pPr marL="228600" lvl="0" indent="-64135" algn="l" rtl="0">
              <a:lnSpc>
                <a:spcPct val="90000"/>
              </a:lnSpc>
              <a:spcBef>
                <a:spcPts val="1000"/>
              </a:spcBef>
              <a:spcAft>
                <a:spcPts val="0"/>
              </a:spcAft>
              <a:buClr>
                <a:schemeClr val="dk1"/>
              </a:buClr>
              <a:buSzPct val="100000"/>
              <a:buNone/>
            </a:pPr>
            <a:endParaRPr dirty="0"/>
          </a:p>
        </p:txBody>
      </p:sp>
      <p:sp>
        <p:nvSpPr>
          <p:cNvPr id="505" name="Google Shape;505;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06" name="Google Shape;506;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202</a:t>
            </a:fld>
            <a:endParaRPr/>
          </a:p>
        </p:txBody>
      </p:sp>
      <p:sp>
        <p:nvSpPr>
          <p:cNvPr id="2" name="Espace réservé de la date 1">
            <a:extLst>
              <a:ext uri="{FF2B5EF4-FFF2-40B4-BE49-F238E27FC236}">
                <a16:creationId xmlns:a16="http://schemas.microsoft.com/office/drawing/2014/main" id="{E4BAAF78-FA3B-4B25-83F3-88B8016DD360}"/>
              </a:ext>
            </a:extLst>
          </p:cNvPr>
          <p:cNvSpPr>
            <a:spLocks noGrp="1"/>
          </p:cNvSpPr>
          <p:nvPr>
            <p:ph type="dt" sz="half" idx="10"/>
          </p:nvPr>
        </p:nvSpPr>
        <p:spPr/>
        <p:txBody>
          <a:bodyPr/>
          <a:lstStyle/>
          <a:p>
            <a:fld id="{9F3D658C-798B-4D83-B0A8-CA5BE1E6DB6A}" type="datetime1">
              <a:rPr lang="fr-FR" smtClean="0"/>
              <a:t>16/11/2023</a:t>
            </a:fld>
            <a:endParaRPr lang="fr-F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Google Shape;504;p56"/>
          <p:cNvSpPr txBox="1">
            <a:spLocks noGrp="1"/>
          </p:cNvSpPr>
          <p:nvPr>
            <p:ph type="body" idx="1"/>
          </p:nvPr>
        </p:nvSpPr>
        <p:spPr>
          <a:xfrm>
            <a:off x="399288" y="924103"/>
            <a:ext cx="11393424" cy="324798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200"/>
              </a:spcBef>
              <a:spcAft>
                <a:spcPts val="0"/>
              </a:spcAft>
              <a:buClr>
                <a:schemeClr val="dk1"/>
              </a:buClr>
              <a:buSzPct val="100000"/>
              <a:buChar char="•"/>
            </a:pPr>
            <a:r>
              <a:rPr lang="fr-FR" sz="2800" dirty="0"/>
              <a:t>De plus en plus de tâches relevant jusqu’à présent de l’intelligence humaine seront ainsi déléguées, avec le plus grand profit, à des machines « intelligentes », jusqu’à celles qu’on considérait encore jusqu’à peu l’apanage de l’Homme.</a:t>
            </a:r>
            <a:endParaRPr sz="2800" dirty="0"/>
          </a:p>
          <a:p>
            <a:pPr marL="228600" lvl="0" indent="-228600" algn="l" rtl="0">
              <a:lnSpc>
                <a:spcPct val="90000"/>
              </a:lnSpc>
              <a:spcBef>
                <a:spcPts val="1200"/>
              </a:spcBef>
              <a:spcAft>
                <a:spcPts val="0"/>
              </a:spcAft>
              <a:buClr>
                <a:schemeClr val="dk1"/>
              </a:buClr>
              <a:buSzPct val="100000"/>
              <a:buChar char="•"/>
            </a:pPr>
            <a:r>
              <a:rPr lang="fr-FR" sz="2800" dirty="0"/>
              <a:t>Les menaces afférentes pesant sur le travail humain sont identifiées depuis au moins deux décennies. N’est-ce pas là une nouvelle occurrence de la fameuse « </a:t>
            </a:r>
            <a:r>
              <a:rPr lang="fr-FR" sz="2800" b="1" dirty="0"/>
              <a:t>destruction créatrice </a:t>
            </a:r>
            <a:r>
              <a:rPr lang="fr-FR" sz="2800" dirty="0"/>
              <a:t>» pensée par </a:t>
            </a:r>
            <a:r>
              <a:rPr lang="fr-FR" sz="2800" b="1" dirty="0"/>
              <a:t>Schumpeter</a:t>
            </a:r>
            <a:r>
              <a:rPr lang="fr-FR" b="1" dirty="0"/>
              <a:t> </a:t>
            </a:r>
            <a:r>
              <a:rPr lang="fr-FR" sz="2800" dirty="0"/>
              <a:t>?</a:t>
            </a:r>
            <a:endParaRPr dirty="0"/>
          </a:p>
          <a:p>
            <a:pPr marL="228600" lvl="0" indent="-64135" algn="l" rtl="0">
              <a:lnSpc>
                <a:spcPct val="90000"/>
              </a:lnSpc>
              <a:spcBef>
                <a:spcPts val="1000"/>
              </a:spcBef>
              <a:spcAft>
                <a:spcPts val="0"/>
              </a:spcAft>
              <a:buClr>
                <a:schemeClr val="dk1"/>
              </a:buClr>
              <a:buSzPct val="100000"/>
              <a:buNone/>
            </a:pPr>
            <a:endParaRPr sz="2800" dirty="0"/>
          </a:p>
          <a:p>
            <a:pPr marL="228600" lvl="0" indent="-64135" algn="l" rtl="0">
              <a:lnSpc>
                <a:spcPct val="90000"/>
              </a:lnSpc>
              <a:spcBef>
                <a:spcPts val="1000"/>
              </a:spcBef>
              <a:spcAft>
                <a:spcPts val="0"/>
              </a:spcAft>
              <a:buClr>
                <a:schemeClr val="dk1"/>
              </a:buClr>
              <a:buSzPct val="100000"/>
              <a:buNone/>
            </a:pPr>
            <a:endParaRPr dirty="0"/>
          </a:p>
        </p:txBody>
      </p:sp>
      <p:sp>
        <p:nvSpPr>
          <p:cNvPr id="505" name="Google Shape;505;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06" name="Google Shape;506;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203</a:t>
            </a:fld>
            <a:endParaRPr/>
          </a:p>
        </p:txBody>
      </p:sp>
      <p:sp>
        <p:nvSpPr>
          <p:cNvPr id="2" name="Espace réservé de la date 1">
            <a:extLst>
              <a:ext uri="{FF2B5EF4-FFF2-40B4-BE49-F238E27FC236}">
                <a16:creationId xmlns:a16="http://schemas.microsoft.com/office/drawing/2014/main" id="{E4BAAF78-FA3B-4B25-83F3-88B8016DD360}"/>
              </a:ext>
            </a:extLst>
          </p:cNvPr>
          <p:cNvSpPr>
            <a:spLocks noGrp="1"/>
          </p:cNvSpPr>
          <p:nvPr>
            <p:ph type="dt" sz="half" idx="10"/>
          </p:nvPr>
        </p:nvSpPr>
        <p:spPr/>
        <p:txBody>
          <a:bodyPr/>
          <a:lstStyle/>
          <a:p>
            <a:fld id="{9F3D658C-798B-4D83-B0A8-CA5BE1E6DB6A}" type="datetime1">
              <a:rPr lang="fr-FR" smtClean="0"/>
              <a:t>16/11/2023</a:t>
            </a:fld>
            <a:endParaRPr lang="fr-FR"/>
          </a:p>
        </p:txBody>
      </p:sp>
    </p:spTree>
    <p:extLst>
      <p:ext uri="{BB962C8B-B14F-4D97-AF65-F5344CB8AC3E}">
        <p14:creationId xmlns:p14="http://schemas.microsoft.com/office/powerpoint/2010/main" val="8294568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7"/>
          <p:cNvSpPr txBox="1">
            <a:spLocks noGrp="1"/>
          </p:cNvSpPr>
          <p:nvPr>
            <p:ph type="title"/>
          </p:nvPr>
        </p:nvSpPr>
        <p:spPr>
          <a:xfrm>
            <a:off x="838200" y="207963"/>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Complémentarité ou substituabilité de la machine et de l’être humain ?</a:t>
            </a:r>
            <a:endParaRPr/>
          </a:p>
        </p:txBody>
      </p:sp>
      <p:sp>
        <p:nvSpPr>
          <p:cNvPr id="513" name="Google Shape;513;p57"/>
          <p:cNvSpPr txBox="1">
            <a:spLocks noGrp="1"/>
          </p:cNvSpPr>
          <p:nvPr>
            <p:ph type="body" idx="1"/>
          </p:nvPr>
        </p:nvSpPr>
        <p:spPr>
          <a:xfrm>
            <a:off x="457200" y="1690688"/>
            <a:ext cx="11269362" cy="32548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200"/>
              </a:spcBef>
              <a:spcAft>
                <a:spcPts val="0"/>
              </a:spcAft>
              <a:buClr>
                <a:schemeClr val="dk1"/>
              </a:buClr>
              <a:buSzPct val="100000"/>
              <a:buChar char="•"/>
            </a:pPr>
            <a:r>
              <a:rPr lang="fr-FR" dirty="0"/>
              <a:t>Livre célèbre de </a:t>
            </a:r>
            <a:r>
              <a:rPr lang="fr-FR" b="1" dirty="0"/>
              <a:t>Jeremy Rifkin</a:t>
            </a:r>
            <a:r>
              <a:rPr lang="fr-FR" dirty="0"/>
              <a:t>, publié en 1995, </a:t>
            </a:r>
            <a:r>
              <a:rPr lang="fr-FR" i="1" dirty="0"/>
              <a:t>The end of </a:t>
            </a:r>
            <a:r>
              <a:rPr lang="fr-FR" i="1" dirty="0" err="1"/>
              <a:t>work</a:t>
            </a:r>
            <a:r>
              <a:rPr lang="fr-FR" dirty="0"/>
              <a:t>.</a:t>
            </a:r>
          </a:p>
          <a:p>
            <a:pPr marL="228600" lvl="0" indent="-228600" algn="l" rtl="0">
              <a:lnSpc>
                <a:spcPct val="90000"/>
              </a:lnSpc>
              <a:spcBef>
                <a:spcPts val="1200"/>
              </a:spcBef>
              <a:spcAft>
                <a:spcPts val="0"/>
              </a:spcAft>
              <a:buClr>
                <a:schemeClr val="dk1"/>
              </a:buClr>
              <a:buSzPct val="100000"/>
              <a:buChar char="•"/>
            </a:pPr>
            <a:r>
              <a:rPr lang="fr-FR" dirty="0"/>
              <a:t>Sa thèse principale était que les destructions d’emplois liées à l’automatisation seraient supérieures aux créations d’emplois, ce qui pose une question socioéconomique de fond sur le devenir de nos sociétés et la répartition des richesses.</a:t>
            </a:r>
            <a:endParaRPr dirty="0"/>
          </a:p>
          <a:p>
            <a:pPr marL="228600" lvl="0" indent="-228600" algn="l" rtl="0">
              <a:lnSpc>
                <a:spcPct val="90000"/>
              </a:lnSpc>
              <a:spcBef>
                <a:spcPts val="1200"/>
              </a:spcBef>
              <a:spcAft>
                <a:spcPts val="0"/>
              </a:spcAft>
              <a:buClr>
                <a:schemeClr val="dk1"/>
              </a:buClr>
              <a:buSzPct val="100000"/>
              <a:buChar char="•"/>
            </a:pPr>
            <a:r>
              <a:rPr lang="fr-FR" dirty="0"/>
              <a:t>La question n’est en fait pas tranchée. </a:t>
            </a:r>
            <a:r>
              <a:rPr lang="fr-FR" b="1" dirty="0"/>
              <a:t>Complémentarité</a:t>
            </a:r>
            <a:r>
              <a:rPr lang="fr-FR" dirty="0"/>
              <a:t> ou </a:t>
            </a:r>
            <a:r>
              <a:rPr lang="fr-FR" b="1" dirty="0"/>
              <a:t>substituabilité</a:t>
            </a:r>
            <a:r>
              <a:rPr lang="fr-FR" dirty="0"/>
              <a:t> des nouvelles technologies avec le travail humain ?</a:t>
            </a:r>
            <a:endParaRPr dirty="0"/>
          </a:p>
        </p:txBody>
      </p:sp>
      <p:sp>
        <p:nvSpPr>
          <p:cNvPr id="514" name="Google Shape;514;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15" name="Google Shape;515;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204</a:t>
            </a:fld>
            <a:endParaRPr/>
          </a:p>
        </p:txBody>
      </p:sp>
      <p:sp>
        <p:nvSpPr>
          <p:cNvPr id="2" name="Espace réservé de la date 1">
            <a:extLst>
              <a:ext uri="{FF2B5EF4-FFF2-40B4-BE49-F238E27FC236}">
                <a16:creationId xmlns:a16="http://schemas.microsoft.com/office/drawing/2014/main" id="{01350291-F674-45BE-AB23-EBA7D3A4518B}"/>
              </a:ext>
            </a:extLst>
          </p:cNvPr>
          <p:cNvSpPr>
            <a:spLocks noGrp="1"/>
          </p:cNvSpPr>
          <p:nvPr>
            <p:ph type="dt" sz="half" idx="10"/>
          </p:nvPr>
        </p:nvSpPr>
        <p:spPr/>
        <p:txBody>
          <a:bodyPr/>
          <a:lstStyle/>
          <a:p>
            <a:fld id="{0367C0B9-F9F0-425D-86C9-B3E707562A14}" type="datetime1">
              <a:rPr lang="fr-FR" smtClean="0"/>
              <a:t>16/11/2023</a:t>
            </a:fld>
            <a:endParaRPr lang="fr-F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3" name="Google Shape;513;p57"/>
          <p:cNvSpPr txBox="1">
            <a:spLocks noGrp="1"/>
          </p:cNvSpPr>
          <p:nvPr>
            <p:ph type="body" idx="1"/>
          </p:nvPr>
        </p:nvSpPr>
        <p:spPr>
          <a:xfrm>
            <a:off x="461319" y="1468193"/>
            <a:ext cx="11269362" cy="444048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ct val="100000"/>
              <a:buChar char="•"/>
            </a:pPr>
            <a:r>
              <a:rPr lang="fr-FR" dirty="0"/>
              <a:t>Si complémentarité, on est dans une </a:t>
            </a:r>
            <a:r>
              <a:rPr lang="fr-FR" b="1" dirty="0"/>
              <a:t>logique schumpétérienne </a:t>
            </a:r>
            <a:r>
              <a:rPr lang="fr-FR" dirty="0"/>
              <a:t>et l’emploi n’est pas durablement détruit, alimentant la croissance, </a:t>
            </a:r>
            <a:r>
              <a:rPr lang="fr-FR" u="sng" dirty="0"/>
              <a:t>mais</a:t>
            </a:r>
            <a:r>
              <a:rPr lang="fr-FR" dirty="0"/>
              <a:t> si la technique se substitue au travail, il y a </a:t>
            </a:r>
            <a:r>
              <a:rPr lang="fr-FR" b="1" dirty="0"/>
              <a:t>destruction nette d’emplois</a:t>
            </a:r>
            <a:r>
              <a:rPr lang="fr-FR" dirty="0"/>
              <a:t>.</a:t>
            </a:r>
            <a:endParaRPr dirty="0"/>
          </a:p>
          <a:p>
            <a:pPr marL="228600" lvl="0" indent="-228600" algn="l" rtl="0">
              <a:lnSpc>
                <a:spcPct val="90000"/>
              </a:lnSpc>
              <a:spcBef>
                <a:spcPts val="1000"/>
              </a:spcBef>
              <a:spcAft>
                <a:spcPts val="0"/>
              </a:spcAft>
              <a:buClr>
                <a:schemeClr val="dk1"/>
              </a:buClr>
              <a:buSzPct val="100000"/>
              <a:buChar char="•"/>
            </a:pPr>
            <a:r>
              <a:rPr lang="fr-FR" dirty="0"/>
              <a:t>Cette question est liée à la suivante : à qui profite des gains de productivité permis par les nouvelles technologies ? Uniquement aux classes dirigeantes, ou bien à l’ensemble de la société ?</a:t>
            </a:r>
          </a:p>
          <a:p>
            <a:pPr marL="228600" lvl="0" indent="-228600" algn="l" rtl="0">
              <a:lnSpc>
                <a:spcPct val="90000"/>
              </a:lnSpc>
              <a:spcBef>
                <a:spcPts val="1000"/>
              </a:spcBef>
              <a:spcAft>
                <a:spcPts val="0"/>
              </a:spcAft>
              <a:buClr>
                <a:schemeClr val="dk1"/>
              </a:buClr>
              <a:buSzPct val="100000"/>
              <a:buChar char="•"/>
            </a:pPr>
            <a:r>
              <a:rPr lang="fr-FR" dirty="0"/>
              <a:t>De nouvelles complémentarités sont à inventer.</a:t>
            </a:r>
            <a:endParaRPr dirty="0"/>
          </a:p>
        </p:txBody>
      </p:sp>
      <p:sp>
        <p:nvSpPr>
          <p:cNvPr id="514" name="Google Shape;514;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15" name="Google Shape;515;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205</a:t>
            </a:fld>
            <a:endParaRPr/>
          </a:p>
        </p:txBody>
      </p:sp>
      <p:sp>
        <p:nvSpPr>
          <p:cNvPr id="2" name="Espace réservé de la date 1">
            <a:extLst>
              <a:ext uri="{FF2B5EF4-FFF2-40B4-BE49-F238E27FC236}">
                <a16:creationId xmlns:a16="http://schemas.microsoft.com/office/drawing/2014/main" id="{01350291-F674-45BE-AB23-EBA7D3A4518B}"/>
              </a:ext>
            </a:extLst>
          </p:cNvPr>
          <p:cNvSpPr>
            <a:spLocks noGrp="1"/>
          </p:cNvSpPr>
          <p:nvPr>
            <p:ph type="dt" sz="half" idx="10"/>
          </p:nvPr>
        </p:nvSpPr>
        <p:spPr/>
        <p:txBody>
          <a:bodyPr/>
          <a:lstStyle/>
          <a:p>
            <a:fld id="{0367C0B9-F9F0-425D-86C9-B3E707562A14}" type="datetime1">
              <a:rPr lang="fr-FR" smtClean="0"/>
              <a:t>16/11/2023</a:t>
            </a:fld>
            <a:endParaRPr lang="fr-FR"/>
          </a:p>
        </p:txBody>
      </p:sp>
    </p:spTree>
    <p:extLst>
      <p:ext uri="{BB962C8B-B14F-4D97-AF65-F5344CB8AC3E}">
        <p14:creationId xmlns:p14="http://schemas.microsoft.com/office/powerpoint/2010/main" val="7902268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p:txBody>
          <a:bodyPr>
            <a:normAutofit/>
          </a:bodyPr>
          <a:lstStyle/>
          <a:p>
            <a:r>
              <a:rPr lang="fr-FR" spc="-240" dirty="0">
                <a:solidFill>
                  <a:schemeClr val="accent5">
                    <a:lumMod val="75000"/>
                  </a:schemeClr>
                </a:solidFill>
                <a:latin typeface="Gotham Medium" pitchFamily="50" charset="0"/>
                <a:cs typeface="Gotham Medium" pitchFamily="50" charset="0"/>
              </a:rPr>
              <a:t>Bibliographie sélective</a:t>
            </a:r>
            <a:endParaRPr lang="fr-FR" dirty="0"/>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p:txBody>
          <a:bodyPr/>
          <a:lstStyle/>
          <a:p>
            <a:endParaRPr lang="fr-FR" sz="28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1414375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6A5C4-767F-4EB0-A684-082D75714E38}"/>
              </a:ext>
            </a:extLst>
          </p:cNvPr>
          <p:cNvSpPr>
            <a:spLocks noGrp="1"/>
          </p:cNvSpPr>
          <p:nvPr>
            <p:ph type="title"/>
          </p:nvPr>
        </p:nvSpPr>
        <p:spPr>
          <a:xfrm>
            <a:off x="838200" y="244809"/>
            <a:ext cx="10796337" cy="1562100"/>
          </a:xfrm>
        </p:spPr>
        <p:txBody>
          <a:bodyPr>
            <a:normAutofit/>
          </a:bodyPr>
          <a:lstStyle/>
          <a:p>
            <a:pPr algn="ctr"/>
            <a:r>
              <a:rPr lang="fr-FR" sz="3200" dirty="0"/>
              <a:t>Cette bibliographie ne mentionne que quelques articles et ouvrages accessibles aux étudiants, parmi les nombreux documents cités.</a:t>
            </a:r>
          </a:p>
        </p:txBody>
      </p:sp>
      <p:sp>
        <p:nvSpPr>
          <p:cNvPr id="3" name="Espace réservé du contenu 2">
            <a:extLst>
              <a:ext uri="{FF2B5EF4-FFF2-40B4-BE49-F238E27FC236}">
                <a16:creationId xmlns:a16="http://schemas.microsoft.com/office/drawing/2014/main" id="{440E083C-4BD1-4EE0-B962-78A5800C3CFB}"/>
              </a:ext>
            </a:extLst>
          </p:cNvPr>
          <p:cNvSpPr>
            <a:spLocks noGrp="1"/>
          </p:cNvSpPr>
          <p:nvPr>
            <p:ph idx="1"/>
          </p:nvPr>
        </p:nvSpPr>
        <p:spPr>
          <a:xfrm>
            <a:off x="557463" y="2021305"/>
            <a:ext cx="10796337" cy="4257258"/>
          </a:xfrm>
        </p:spPr>
        <p:txBody>
          <a:bodyPr>
            <a:normAutofit fontScale="62500" lnSpcReduction="20000"/>
          </a:bodyPr>
          <a:lstStyle/>
          <a:p>
            <a:r>
              <a:rPr lang="en-US" cap="small" dirty="0"/>
              <a:t>Anderson</a:t>
            </a:r>
            <a:r>
              <a:rPr lang="en-US" dirty="0"/>
              <a:t>, Chris, “The end of theory”, </a:t>
            </a:r>
            <a:r>
              <a:rPr lang="en-US" i="1" dirty="0"/>
              <a:t>Wired</a:t>
            </a:r>
            <a:r>
              <a:rPr lang="en-US" dirty="0"/>
              <a:t>, 23 </a:t>
            </a:r>
            <a:r>
              <a:rPr lang="en-US" dirty="0" err="1"/>
              <a:t>juin</a:t>
            </a:r>
            <a:r>
              <a:rPr lang="en-US" dirty="0"/>
              <a:t> 2008. </a:t>
            </a:r>
            <a:r>
              <a:rPr lang="en-US" dirty="0">
                <a:hlinkClick r:id="rId2"/>
              </a:rPr>
              <a:t>https://www.wired.com/2008/06/pb-theory/</a:t>
            </a:r>
            <a:r>
              <a:rPr lang="en-US" dirty="0"/>
              <a:t> </a:t>
            </a:r>
          </a:p>
          <a:p>
            <a:r>
              <a:rPr lang="fr-FR" cap="small" dirty="0">
                <a:effectLst/>
              </a:rPr>
              <a:t>Bourguignon, </a:t>
            </a:r>
            <a:r>
              <a:rPr lang="fr-FR" dirty="0">
                <a:effectLst/>
              </a:rPr>
              <a:t>Jonatha</a:t>
            </a:r>
            <a:r>
              <a:rPr lang="fr-FR" dirty="0"/>
              <a:t>n, </a:t>
            </a:r>
            <a:r>
              <a:rPr lang="fr-FR" i="1" dirty="0"/>
              <a:t>Internet, année zéro</a:t>
            </a:r>
            <a:r>
              <a:rPr lang="fr-FR" dirty="0"/>
              <a:t>, Paris, éditions divergences, 2021.</a:t>
            </a:r>
            <a:endParaRPr lang="fr-FR" cap="small" dirty="0">
              <a:effectLst/>
            </a:endParaRPr>
          </a:p>
          <a:p>
            <a:r>
              <a:rPr lang="fr-FR" cap="small" dirty="0">
                <a:effectLst/>
              </a:rPr>
              <a:t>Bronner, </a:t>
            </a:r>
            <a:r>
              <a:rPr lang="fr-FR" dirty="0">
                <a:effectLst/>
              </a:rPr>
              <a:t>Gérald</a:t>
            </a:r>
            <a:r>
              <a:rPr lang="fr-FR" sz="2800" dirty="0"/>
              <a:t> (</a:t>
            </a:r>
            <a:r>
              <a:rPr lang="fr-FR" sz="2800" dirty="0" err="1"/>
              <a:t>dir</a:t>
            </a:r>
            <a:r>
              <a:rPr lang="fr-FR" sz="2800" i="1" dirty="0"/>
              <a:t>.),</a:t>
            </a:r>
            <a:r>
              <a:rPr lang="fr-FR" i="1" dirty="0">
                <a:effectLst/>
              </a:rPr>
              <a:t> Les Lumières à l’ère numérique</a:t>
            </a:r>
            <a:r>
              <a:rPr lang="fr-FR" dirty="0">
                <a:effectLst/>
              </a:rPr>
              <a:t>, Paris, PUF, 2022.</a:t>
            </a:r>
            <a:endParaRPr lang="fr-FR" cap="small" dirty="0">
              <a:effectLst/>
            </a:endParaRPr>
          </a:p>
          <a:p>
            <a:r>
              <a:rPr lang="fr-FR" cap="small" dirty="0">
                <a:effectLst/>
              </a:rPr>
              <a:t>Cohen</a:t>
            </a:r>
            <a:r>
              <a:rPr lang="fr-FR" dirty="0">
                <a:effectLst/>
              </a:rPr>
              <a:t>, Daniel, </a:t>
            </a:r>
            <a:r>
              <a:rPr lang="fr-FR" i="1" dirty="0">
                <a:effectLst/>
              </a:rPr>
              <a:t>« Il faut dire que les tems ont chang</a:t>
            </a:r>
            <a:r>
              <a:rPr lang="fr-FR" i="1" dirty="0"/>
              <a:t>é… ». Chronique (fiévreuse) d’une mutation qui inquiète </a:t>
            </a:r>
            <a:r>
              <a:rPr lang="fr-FR" dirty="0"/>
              <a:t>(2018), Le Livre de poche, 2019.</a:t>
            </a:r>
            <a:endParaRPr lang="fr-FR" dirty="0">
              <a:effectLst/>
            </a:endParaRPr>
          </a:p>
          <a:p>
            <a:r>
              <a:rPr lang="fr-FR" cap="small" dirty="0"/>
              <a:t>Cardon</a:t>
            </a:r>
            <a:r>
              <a:rPr lang="fr-FR" dirty="0">
                <a:effectLst/>
              </a:rPr>
              <a:t>, Dominique, Culture numérique, Paris, Les Presses de </a:t>
            </a:r>
            <a:r>
              <a:rPr lang="fr-FR" dirty="0" err="1">
                <a:effectLst/>
              </a:rPr>
              <a:t>SciencesPo</a:t>
            </a:r>
            <a:r>
              <a:rPr lang="fr-FR" dirty="0">
                <a:effectLst/>
              </a:rPr>
              <a:t>, 2019.</a:t>
            </a:r>
          </a:p>
          <a:p>
            <a:r>
              <a:rPr lang="fr-FR" cap="small" dirty="0" err="1"/>
              <a:t>Doueihi</a:t>
            </a:r>
            <a:r>
              <a:rPr lang="fr-FR" dirty="0"/>
              <a:t>, </a:t>
            </a:r>
            <a:r>
              <a:rPr lang="fr-FR" dirty="0" err="1"/>
              <a:t>Milad</a:t>
            </a:r>
            <a:r>
              <a:rPr lang="fr-FR" dirty="0"/>
              <a:t>, </a:t>
            </a:r>
            <a:r>
              <a:rPr lang="fr-FR" i="1" dirty="0"/>
              <a:t>Pour un humanisme numérique</a:t>
            </a:r>
            <a:r>
              <a:rPr lang="fr-FR" dirty="0"/>
              <a:t>, Paris, Seuil, coll. « La librairie du XXIe siècle », 2011. </a:t>
            </a:r>
          </a:p>
          <a:p>
            <a:r>
              <a:rPr lang="fr-FR" cap="small" dirty="0"/>
              <a:t>Jean</a:t>
            </a:r>
            <a:r>
              <a:rPr lang="fr-FR" dirty="0"/>
              <a:t>, Aurélie, </a:t>
            </a:r>
            <a:r>
              <a:rPr lang="fr-FR" i="1" dirty="0"/>
              <a:t>De l’autre côté de la Machine. Voyage d’une scientifique au pays des algorithmes</a:t>
            </a:r>
            <a:r>
              <a:rPr lang="fr-FR" dirty="0"/>
              <a:t>, Paros, Editions de l’Observatoire, coll. « De facto », 2019 et </a:t>
            </a:r>
            <a:r>
              <a:rPr lang="fr-FR" i="1" dirty="0"/>
              <a:t>Les algorithmes font-ils la loi ?, </a:t>
            </a:r>
            <a:r>
              <a:rPr lang="fr-FR" dirty="0"/>
              <a:t>Editons de L’observatoire, 2021.</a:t>
            </a:r>
          </a:p>
          <a:p>
            <a:r>
              <a:rPr lang="fr-FR" cap="small" dirty="0"/>
              <a:t>Jensen</a:t>
            </a:r>
            <a:r>
              <a:rPr lang="fr-FR" sz="2900" dirty="0"/>
              <a:t>, Pablo, </a:t>
            </a:r>
            <a:r>
              <a:rPr lang="fr-FR" sz="2900" dirty="0" err="1"/>
              <a:t>Deap</a:t>
            </a:r>
            <a:r>
              <a:rPr lang="fr-FR" sz="2900" dirty="0"/>
              <a:t> </a:t>
            </a:r>
            <a:r>
              <a:rPr lang="fr-FR" sz="2900" dirty="0" err="1"/>
              <a:t>earnings</a:t>
            </a:r>
            <a:r>
              <a:rPr lang="fr-FR" sz="2900" dirty="0"/>
              <a:t>. </a:t>
            </a:r>
            <a:r>
              <a:rPr lang="fr-FR" sz="2900" i="1" dirty="0"/>
              <a:t>Le néolibéralisme au cœur des réseaux de neurones</a:t>
            </a:r>
            <a:r>
              <a:rPr lang="fr-FR" sz="2900" dirty="0"/>
              <a:t>, Caen, C&amp;F éditions, coll. « Interventions »,  2021</a:t>
            </a:r>
          </a:p>
          <a:p>
            <a:r>
              <a:rPr lang="fr-FR" cap="small" dirty="0"/>
              <a:t>Mounier</a:t>
            </a:r>
            <a:r>
              <a:rPr lang="fr-FR" dirty="0"/>
              <a:t>, Pierre, </a:t>
            </a:r>
            <a:r>
              <a:rPr lang="fr-FR" i="1" dirty="0"/>
              <a:t>Les humanités numériques</a:t>
            </a:r>
            <a:r>
              <a:rPr lang="fr-FR" dirty="0"/>
              <a:t>, Paris, édition Fondation maison des sciences de l’homme, coll. « interventions », 2018.</a:t>
            </a:r>
          </a:p>
          <a:p>
            <a:r>
              <a:rPr lang="fr-FR" cap="small" dirty="0"/>
              <a:t>0’Neil</a:t>
            </a:r>
            <a:r>
              <a:rPr lang="fr-FR" dirty="0"/>
              <a:t>, Cathy, </a:t>
            </a:r>
            <a:r>
              <a:rPr lang="fr-FR" i="1" dirty="0"/>
              <a:t>Algorithmes. La bombe à retardement</a:t>
            </a:r>
            <a:r>
              <a:rPr lang="fr-FR" dirty="0"/>
              <a:t>, Paris, Les Arènes, 2018.</a:t>
            </a:r>
          </a:p>
        </p:txBody>
      </p:sp>
      <p:sp>
        <p:nvSpPr>
          <p:cNvPr id="4" name="Espace réservé du pied de page 3">
            <a:extLst>
              <a:ext uri="{FF2B5EF4-FFF2-40B4-BE49-F238E27FC236}">
                <a16:creationId xmlns:a16="http://schemas.microsoft.com/office/drawing/2014/main" id="{9831BAC0-CD60-4ADC-81CD-212647EBE5E7}"/>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00D2269-A241-4D9F-B595-C9C775BDB7DF}"/>
              </a:ext>
            </a:extLst>
          </p:cNvPr>
          <p:cNvSpPr>
            <a:spLocks noGrp="1"/>
          </p:cNvSpPr>
          <p:nvPr>
            <p:ph type="sldNum" sz="quarter" idx="12"/>
          </p:nvPr>
        </p:nvSpPr>
        <p:spPr/>
        <p:txBody>
          <a:bodyPr/>
          <a:lstStyle/>
          <a:p>
            <a:fld id="{788DAB52-6294-4F97-81DD-ABD852645FBC}" type="slidenum">
              <a:rPr lang="fr-FR" smtClean="0"/>
              <a:t>207</a:t>
            </a:fld>
            <a:endParaRPr lang="fr-FR"/>
          </a:p>
        </p:txBody>
      </p:sp>
      <p:sp>
        <p:nvSpPr>
          <p:cNvPr id="6" name="Espace réservé de la date 5">
            <a:extLst>
              <a:ext uri="{FF2B5EF4-FFF2-40B4-BE49-F238E27FC236}">
                <a16:creationId xmlns:a16="http://schemas.microsoft.com/office/drawing/2014/main" id="{C5AF3E7C-5B0F-4B0C-96DF-77BFB9780653}"/>
              </a:ext>
            </a:extLst>
          </p:cNvPr>
          <p:cNvSpPr>
            <a:spLocks noGrp="1"/>
          </p:cNvSpPr>
          <p:nvPr>
            <p:ph type="dt" sz="half" idx="10"/>
          </p:nvPr>
        </p:nvSpPr>
        <p:spPr/>
        <p:txBody>
          <a:bodyPr/>
          <a:lstStyle/>
          <a:p>
            <a:fld id="{D6AD2E2A-455A-4CB5-8921-D444A8F39F96}" type="datetime1">
              <a:rPr lang="fr-FR" smtClean="0"/>
              <a:t>16/11/2023</a:t>
            </a:fld>
            <a:endParaRPr lang="fr-FR"/>
          </a:p>
        </p:txBody>
      </p:sp>
    </p:spTree>
    <p:extLst>
      <p:ext uri="{BB962C8B-B14F-4D97-AF65-F5344CB8AC3E}">
        <p14:creationId xmlns:p14="http://schemas.microsoft.com/office/powerpoint/2010/main" val="185631642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E7A786-F48F-4E0D-A7A2-F236233E092B}"/>
              </a:ext>
            </a:extLst>
          </p:cNvPr>
          <p:cNvSpPr>
            <a:spLocks noGrp="1"/>
          </p:cNvSpPr>
          <p:nvPr>
            <p:ph idx="1"/>
          </p:nvPr>
        </p:nvSpPr>
        <p:spPr>
          <a:xfrm>
            <a:off x="400595" y="809897"/>
            <a:ext cx="11355976" cy="5408023"/>
          </a:xfrm>
        </p:spPr>
        <p:txBody>
          <a:bodyPr>
            <a:normAutofit fontScale="85000" lnSpcReduction="20000"/>
          </a:bodyPr>
          <a:lstStyle/>
          <a:p>
            <a:pPr marL="0" indent="0">
              <a:lnSpc>
                <a:spcPct val="107000"/>
              </a:lnSpc>
              <a:spcAft>
                <a:spcPts val="800"/>
              </a:spcAft>
              <a:buNone/>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La  loi « Sapin 2 »</a:t>
            </a:r>
          </a:p>
          <a:p>
            <a:pPr marL="0" indent="0">
              <a:lnSpc>
                <a:spcPct val="107000"/>
              </a:lnSpc>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Wikipédia, art. : « Loi relative à la transparence, à la lutte contre la corruption et à la modernisation de la vie économique »</a:t>
            </a: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a:effectLst/>
                <a:latin typeface="Calibri" panose="020F0502020204030204" pitchFamily="34" charset="0"/>
                <a:ea typeface="Calibri" panose="020F0502020204030204" pitchFamily="34" charset="0"/>
                <a:cs typeface="Times New Roman" panose="02020603050405020304" pitchFamily="18" charset="0"/>
                <a:hlinkClick r:id="rId2"/>
              </a:rPr>
              <a:t>https://fr.wikipedia.org/wiki/Loi_relative_%C3%A0_la_transparence,_%C3%A0_la_lutte_contre_la_corruption_et_%C3%A0_la_modernisation_de_la_vie_%C3%A9conomique#:~:text=La%20loi%20relative%20%C3%A0%20la,grand%20nombre%20d'autres%20probl%C3%A9matiques</a:t>
            </a: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La « charte éthique de l’ingénier »</a:t>
            </a:r>
          </a:p>
          <a:p>
            <a:pPr marL="0" indent="0">
              <a:lnSpc>
                <a:spcPct val="107000"/>
              </a:lnSpc>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IESF, Sociétés des Ingénieurs et Scientifiques de France, « Charte éthique de l’ingénieur », mai 2001, </a:t>
            </a:r>
            <a:r>
              <a:rPr lang="fr-FR" sz="1800" dirty="0">
                <a:effectLst/>
                <a:latin typeface="Calibri" panose="020F0502020204030204" pitchFamily="34" charset="0"/>
                <a:ea typeface="Calibri" panose="020F0502020204030204" pitchFamily="34" charset="0"/>
                <a:cs typeface="Times New Roman" panose="02020603050405020304" pitchFamily="18" charset="0"/>
                <a:hlinkClick r:id="rId3"/>
              </a:rPr>
              <a:t>https://www.iesf.fr/offres/doc_inline_src/752/150731_Charte_ethique.pdf</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Sitographie sur James Dunne (sélection)</a:t>
            </a:r>
          </a:p>
          <a:p>
            <a:pPr marL="0" indent="0">
              <a:lnSpc>
                <a:spcPct val="120000"/>
              </a:lnSpc>
              <a:spcBef>
                <a:spcPts val="600"/>
              </a:spcBef>
              <a:spcAft>
                <a:spcPts val="6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Léo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Caravagna</a:t>
            </a:r>
            <a:r>
              <a:rPr lang="fr-FR" sz="1800" dirty="0">
                <a:effectLst/>
                <a:latin typeface="Calibri" panose="020F0502020204030204" pitchFamily="34" charset="0"/>
                <a:ea typeface="Calibri" panose="020F0502020204030204" pitchFamily="34" charset="0"/>
                <a:cs typeface="Times New Roman" panose="02020603050405020304" pitchFamily="18" charset="0"/>
              </a:rPr>
              <a:t>, Ziad Maalouf, </a:t>
            </a:r>
            <a:r>
              <a:rPr lang="fr-FR" sz="1800" i="1" dirty="0">
                <a:effectLst/>
                <a:latin typeface="Calibri" panose="020F0502020204030204" pitchFamily="34" charset="0"/>
                <a:ea typeface="Calibri" panose="020F0502020204030204" pitchFamily="34" charset="0"/>
                <a:cs typeface="Times New Roman" panose="02020603050405020304" pitchFamily="18" charset="0"/>
              </a:rPr>
              <a:t>RFI</a:t>
            </a:r>
            <a:r>
              <a:rPr lang="fr-FR" sz="1800" dirty="0">
                <a:effectLst/>
                <a:latin typeface="Calibri" panose="020F0502020204030204" pitchFamily="34" charset="0"/>
                <a:ea typeface="Calibri" panose="020F0502020204030204" pitchFamily="34" charset="0"/>
                <a:cs typeface="Times New Roman" panose="02020603050405020304" pitchFamily="18" charset="0"/>
              </a:rPr>
              <a:t>, « Rencontre avec James Dunne, citoyen et lanceur d’alerte », Publié le : 21/08/2018 - 16:52, Modifié le : 19/06/2019 - 14:39 [consulté le 22/01/2021]  </a:t>
            </a:r>
            <a:r>
              <a:rPr lang="fr-FR" sz="1800" dirty="0">
                <a:effectLst/>
                <a:latin typeface="Calibri" panose="020F0502020204030204" pitchFamily="34" charset="0"/>
                <a:ea typeface="Calibri" panose="020F0502020204030204" pitchFamily="34" charset="0"/>
                <a:cs typeface="Times New Roman" panose="02020603050405020304" pitchFamily="18" charset="0"/>
                <a:hlinkClick r:id="rId4"/>
              </a:rPr>
              <a:t>https://www.rfi.fr/fr/emission/20180825-dunne-james-citoyen-lanceur-alerte-qosmos</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20000"/>
              </a:lnSpc>
              <a:spcBef>
                <a:spcPts val="600"/>
              </a:spcBef>
              <a:spcAft>
                <a:spcPts val="600"/>
              </a:spcAft>
              <a:buNone/>
              <a:tabLst>
                <a:tab pos="629285" algn="l"/>
              </a:tabLst>
            </a:pPr>
            <a:r>
              <a:rPr lang="fr-FR" sz="1800" i="1" dirty="0">
                <a:latin typeface="Calibri" panose="020F0502020204030204" pitchFamily="34" charset="0"/>
                <a:ea typeface="Calibri" panose="020F0502020204030204" pitchFamily="34" charset="0"/>
                <a:cs typeface="Times New Roman" panose="02020603050405020304" pitchFamily="18" charset="0"/>
              </a:rPr>
              <a:t>Collectif </a:t>
            </a:r>
            <a:r>
              <a:rPr lang="fr-FR" sz="1800" i="1" dirty="0" err="1">
                <a:latin typeface="Calibri" panose="020F0502020204030204" pitchFamily="34" charset="0"/>
                <a:ea typeface="Calibri" panose="020F0502020204030204" pitchFamily="34" charset="0"/>
                <a:cs typeface="Times New Roman" panose="02020603050405020304" pitchFamily="18" charset="0"/>
              </a:rPr>
              <a:t>MetaMorphosis</a:t>
            </a:r>
            <a:r>
              <a:rPr lang="fr-FR" sz="1800" dirty="0">
                <a:latin typeface="Calibri" panose="020F0502020204030204" pitchFamily="34" charset="0"/>
                <a:ea typeface="Calibri" panose="020F0502020204030204" pitchFamily="34" charset="0"/>
                <a:cs typeface="Times New Roman" panose="02020603050405020304" pitchFamily="18" charset="0"/>
              </a:rPr>
              <a:t>, « Interview James Dunne: "Surveillance de masse : alerter et agir"», le 26 mars 2018,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https://www.youtube.com/watch?v=fTnxL4i3_DM</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20000"/>
              </a:lnSpc>
              <a:spcBef>
                <a:spcPts val="600"/>
              </a:spcBef>
              <a:spcAft>
                <a:spcPts val="600"/>
              </a:spcAft>
              <a:buNone/>
              <a:tabLst>
                <a:tab pos="629285" algn="l"/>
              </a:tabLst>
            </a:pPr>
            <a:r>
              <a:rPr lang="fr-FR" sz="1800" i="1" dirty="0">
                <a:latin typeface="Calibri" panose="020F0502020204030204" pitchFamily="34" charset="0"/>
                <a:ea typeface="Calibri" panose="020F0502020204030204" pitchFamily="34" charset="0"/>
                <a:cs typeface="Times New Roman" panose="02020603050405020304" pitchFamily="18" charset="0"/>
              </a:rPr>
              <a:t>20 minutes</a:t>
            </a:r>
            <a:r>
              <a:rPr lang="fr-FR" sz="1800" dirty="0">
                <a:latin typeface="Calibri" panose="020F0502020204030204" pitchFamily="34" charset="0"/>
                <a:ea typeface="Calibri" panose="020F0502020204030204" pitchFamily="34" charset="0"/>
                <a:cs typeface="Times New Roman" panose="02020603050405020304" pitchFamily="18" charset="0"/>
              </a:rPr>
              <a:t>, « Le lanceur d’alerte James Dunne raconte le calvaire qu’il vit depuis 5 ans », publié le 30/12/17 à 18h10 — mis à jour le 30/12/17 à 18h27 [consulté le 22/01/2021] </a:t>
            </a:r>
            <a:r>
              <a:rPr lang="fr-FR" sz="1800" dirty="0">
                <a:latin typeface="Calibri" panose="020F0502020204030204" pitchFamily="34" charset="0"/>
                <a:ea typeface="Calibri" panose="020F0502020204030204" pitchFamily="34" charset="0"/>
                <a:cs typeface="Times New Roman" panose="02020603050405020304" pitchFamily="18" charset="0"/>
                <a:hlinkClick r:id="rId6"/>
              </a:rPr>
              <a:t>https://www.20minutes.fr/high-tech/2194931-20171230-lanceur-alerte-james-dunne-raconte-calvaire-vit-depuis-5-ans</a:t>
            </a:r>
            <a:r>
              <a:rPr lang="fr-FR" sz="1800" dirty="0">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20000"/>
              </a:lnSpc>
              <a:spcBef>
                <a:spcPts val="600"/>
              </a:spcBef>
              <a:spcAft>
                <a:spcPts val="600"/>
              </a:spcAft>
              <a:buNone/>
              <a:tabLst>
                <a:tab pos="629285" algn="l"/>
              </a:tabLst>
            </a:pPr>
            <a:r>
              <a:rPr lang="fr-FR" sz="1800" dirty="0">
                <a:latin typeface="Calibri" panose="020F0502020204030204" pitchFamily="34" charset="0"/>
                <a:ea typeface="Calibri" panose="020F0502020204030204" pitchFamily="34" charset="0"/>
                <a:cs typeface="Times New Roman" panose="02020603050405020304" pitchFamily="18" charset="0"/>
              </a:rPr>
              <a:t>Margaux Duquesne, France Inter, « </a:t>
            </a:r>
            <a:r>
              <a:rPr lang="fr-FR" sz="1800" dirty="0" err="1">
                <a:latin typeface="Calibri" panose="020F0502020204030204" pitchFamily="34" charset="0"/>
                <a:ea typeface="Calibri" panose="020F0502020204030204" pitchFamily="34" charset="0"/>
                <a:cs typeface="Times New Roman" panose="02020603050405020304" pitchFamily="18" charset="0"/>
              </a:rPr>
              <a:t>Qosmos</a:t>
            </a:r>
            <a:r>
              <a:rPr lang="fr-FR" sz="1800" dirty="0">
                <a:latin typeface="Calibri" panose="020F0502020204030204" pitchFamily="34" charset="0"/>
                <a:ea typeface="Calibri" panose="020F0502020204030204" pitchFamily="34" charset="0"/>
                <a:cs typeface="Times New Roman" panose="02020603050405020304" pitchFamily="18" charset="0"/>
              </a:rPr>
              <a:t>, la PME habilitée confidentiel-défense »,  publié le 17 septembre 2015 à 21h26 </a:t>
            </a:r>
            <a:r>
              <a:rPr lang="fr-FR"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[consulté le 22/01/2021] </a:t>
            </a:r>
            <a:r>
              <a:rPr lang="fr-FR" sz="1800" dirty="0">
                <a:latin typeface="Calibri" panose="020F0502020204030204" pitchFamily="34" charset="0"/>
                <a:ea typeface="Calibri" panose="020F0502020204030204" pitchFamily="34" charset="0"/>
                <a:cs typeface="Times New Roman" panose="02020603050405020304" pitchFamily="18" charset="0"/>
                <a:hlinkClick r:id="rId7"/>
              </a:rPr>
              <a:t>https://www.franceinter.fr/societe/qosmos-la-pme-habilitee-confidentiel-defense</a:t>
            </a:r>
            <a:r>
              <a:rPr lang="fr-FR" sz="18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2" name="Espace réservé de la date 1">
            <a:extLst>
              <a:ext uri="{FF2B5EF4-FFF2-40B4-BE49-F238E27FC236}">
                <a16:creationId xmlns:a16="http://schemas.microsoft.com/office/drawing/2014/main" id="{6C5B68F7-D633-45A2-BC0B-D1920F2854D2}"/>
              </a:ext>
            </a:extLst>
          </p:cNvPr>
          <p:cNvSpPr>
            <a:spLocks noGrp="1"/>
          </p:cNvSpPr>
          <p:nvPr>
            <p:ph type="dt" sz="half" idx="10"/>
          </p:nvPr>
        </p:nvSpPr>
        <p:spPr/>
        <p:txBody>
          <a:bodyPr/>
          <a:lstStyle/>
          <a:p>
            <a:fld id="{8B013D68-9AD8-43E2-BC73-CFBA4028B896}" type="datetime1">
              <a:rPr lang="fr-FR" smtClean="0"/>
              <a:t>16/11/2023</a:t>
            </a:fld>
            <a:endParaRPr lang="fr-FR"/>
          </a:p>
        </p:txBody>
      </p:sp>
      <p:sp>
        <p:nvSpPr>
          <p:cNvPr id="4" name="Espace réservé du pied de page 3">
            <a:extLst>
              <a:ext uri="{FF2B5EF4-FFF2-40B4-BE49-F238E27FC236}">
                <a16:creationId xmlns:a16="http://schemas.microsoft.com/office/drawing/2014/main" id="{32264D39-6766-4C00-B02D-2BDB7C5094A3}"/>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9AD6328-B07A-4860-BF3F-BBAC4DF28903}"/>
              </a:ext>
            </a:extLst>
          </p:cNvPr>
          <p:cNvSpPr>
            <a:spLocks noGrp="1"/>
          </p:cNvSpPr>
          <p:nvPr>
            <p:ph type="sldNum" sz="quarter" idx="12"/>
          </p:nvPr>
        </p:nvSpPr>
        <p:spPr/>
        <p:txBody>
          <a:bodyPr/>
          <a:lstStyle/>
          <a:p>
            <a:fld id="{E1E82F94-2435-4CE9-9E19-C85AE8AA3B0C}" type="slidenum">
              <a:rPr lang="fr-FR" smtClean="0"/>
              <a:t>208</a:t>
            </a:fld>
            <a:endParaRPr lang="fr-FR"/>
          </a:p>
        </p:txBody>
      </p:sp>
    </p:spTree>
    <p:extLst>
      <p:ext uri="{BB962C8B-B14F-4D97-AF65-F5344CB8AC3E}">
        <p14:creationId xmlns:p14="http://schemas.microsoft.com/office/powerpoint/2010/main" val="370871025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EA8292-8AAB-4ED2-B2BF-F51CF5C73511}"/>
              </a:ext>
            </a:extLst>
          </p:cNvPr>
          <p:cNvSpPr/>
          <p:nvPr/>
        </p:nvSpPr>
        <p:spPr>
          <a:xfrm>
            <a:off x="1293222" y="2424365"/>
            <a:ext cx="9551831" cy="3131155"/>
          </a:xfrm>
          <a:prstGeom prst="rect">
            <a:avLst/>
          </a:prstGeom>
          <a:solidFill>
            <a:schemeClr val="accent1">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367246" y="1122363"/>
            <a:ext cx="9669948" cy="938257"/>
          </a:xfrm>
        </p:spPr>
        <p:txBody>
          <a:bodyPr>
            <a:normAutofit/>
          </a:bodyPr>
          <a:lstStyle/>
          <a:p>
            <a:r>
              <a:rPr lang="fr-FR" spc="-240" dirty="0">
                <a:solidFill>
                  <a:schemeClr val="accent5">
                    <a:lumMod val="75000"/>
                  </a:schemeClr>
                </a:solidFill>
                <a:latin typeface="Gotham Medium" pitchFamily="50" charset="0"/>
              </a:rPr>
              <a:t>Annexes</a:t>
            </a: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8" name="Titre 1">
            <a:extLst>
              <a:ext uri="{FF2B5EF4-FFF2-40B4-BE49-F238E27FC236}">
                <a16:creationId xmlns:a16="http://schemas.microsoft.com/office/drawing/2014/main" id="{D3162D1D-9E8F-4073-9DC8-CC2A58036FE3}"/>
              </a:ext>
            </a:extLst>
          </p:cNvPr>
          <p:cNvSpPr txBox="1">
            <a:spLocks/>
          </p:cNvSpPr>
          <p:nvPr/>
        </p:nvSpPr>
        <p:spPr>
          <a:xfrm>
            <a:off x="1665667" y="2350065"/>
            <a:ext cx="9144000" cy="7740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spc="-240" dirty="0">
                <a:solidFill>
                  <a:schemeClr val="accent5">
                    <a:lumMod val="75000"/>
                  </a:schemeClr>
                </a:solidFill>
                <a:latin typeface="+mn-lt"/>
              </a:rPr>
              <a:t>1. Notices biographiques</a:t>
            </a:r>
            <a:endParaRPr lang="fr-FR" sz="3200" dirty="0">
              <a:latin typeface="+mn-lt"/>
            </a:endParaRPr>
          </a:p>
        </p:txBody>
      </p:sp>
      <p:sp>
        <p:nvSpPr>
          <p:cNvPr id="9" name="Titre 1">
            <a:extLst>
              <a:ext uri="{FF2B5EF4-FFF2-40B4-BE49-F238E27FC236}">
                <a16:creationId xmlns:a16="http://schemas.microsoft.com/office/drawing/2014/main" id="{F2ACDE38-D637-4A13-9C29-7A1F1223C468}"/>
              </a:ext>
            </a:extLst>
          </p:cNvPr>
          <p:cNvSpPr txBox="1">
            <a:spLocks/>
          </p:cNvSpPr>
          <p:nvPr/>
        </p:nvSpPr>
        <p:spPr>
          <a:xfrm>
            <a:off x="1665667" y="3188196"/>
            <a:ext cx="8806942" cy="9977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spc="-240" dirty="0">
                <a:solidFill>
                  <a:schemeClr val="accent5">
                    <a:lumMod val="75000"/>
                  </a:schemeClr>
                </a:solidFill>
                <a:latin typeface="+mn-lt"/>
              </a:rPr>
              <a:t>2. </a:t>
            </a:r>
            <a:r>
              <a:rPr lang="fr-FR" sz="3200" spc="-240" dirty="0">
                <a:solidFill>
                  <a:schemeClr val="accent5">
                    <a:lumMod val="75000"/>
                  </a:schemeClr>
                </a:solidFill>
                <a:latin typeface="+mn-lt"/>
                <a:hlinkClick r:id="rId4" action="ppaction://hlinksldjump"/>
              </a:rPr>
              <a:t>Extraits de deux guides du lanceur d’alerte (Covéa, Défenseur des doits)</a:t>
            </a:r>
            <a:endParaRPr lang="fr-FR" sz="3200" dirty="0">
              <a:latin typeface="+mn-lt"/>
            </a:endParaRPr>
          </a:p>
        </p:txBody>
      </p:sp>
      <p:sp>
        <p:nvSpPr>
          <p:cNvPr id="10" name="Titre 1">
            <a:extLst>
              <a:ext uri="{FF2B5EF4-FFF2-40B4-BE49-F238E27FC236}">
                <a16:creationId xmlns:a16="http://schemas.microsoft.com/office/drawing/2014/main" id="{EAB7262C-525A-41D8-A231-40445F53290F}"/>
              </a:ext>
            </a:extLst>
          </p:cNvPr>
          <p:cNvSpPr txBox="1">
            <a:spLocks/>
          </p:cNvSpPr>
          <p:nvPr/>
        </p:nvSpPr>
        <p:spPr>
          <a:xfrm>
            <a:off x="1665667" y="4140094"/>
            <a:ext cx="8448541" cy="818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spc="-240" dirty="0">
                <a:solidFill>
                  <a:schemeClr val="accent5">
                    <a:lumMod val="75000"/>
                  </a:schemeClr>
                </a:solidFill>
                <a:latin typeface="+mn-lt"/>
                <a:cs typeface="Gotham Medium" pitchFamily="50" charset="0"/>
              </a:rPr>
              <a:t>3. </a:t>
            </a:r>
            <a:r>
              <a:rPr lang="fr-FR" sz="3200" spc="-240" dirty="0">
                <a:solidFill>
                  <a:schemeClr val="accent5">
                    <a:lumMod val="75000"/>
                  </a:schemeClr>
                </a:solidFill>
                <a:latin typeface="+mn-lt"/>
                <a:cs typeface="Gotham Medium" pitchFamily="50" charset="0"/>
                <a:hlinkClick r:id="rId5" action="ppaction://hlinksldjump"/>
              </a:rPr>
              <a:t>Une charte éthique pour les ingénieurs</a:t>
            </a:r>
            <a:endParaRPr lang="fr-FR" sz="3200" dirty="0">
              <a:latin typeface="+mn-lt"/>
            </a:endParaRPr>
          </a:p>
        </p:txBody>
      </p:sp>
      <p:sp>
        <p:nvSpPr>
          <p:cNvPr id="11" name="Titre 1">
            <a:extLst>
              <a:ext uri="{FF2B5EF4-FFF2-40B4-BE49-F238E27FC236}">
                <a16:creationId xmlns:a16="http://schemas.microsoft.com/office/drawing/2014/main" id="{A26BDF0C-4944-4DDE-813E-CDB2316C09FE}"/>
              </a:ext>
            </a:extLst>
          </p:cNvPr>
          <p:cNvSpPr txBox="1">
            <a:spLocks/>
          </p:cNvSpPr>
          <p:nvPr/>
        </p:nvSpPr>
        <p:spPr>
          <a:xfrm>
            <a:off x="1665667" y="4890575"/>
            <a:ext cx="8963696" cy="599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spc="-240" dirty="0">
                <a:solidFill>
                  <a:schemeClr val="accent5">
                    <a:lumMod val="75000"/>
                  </a:schemeClr>
                </a:solidFill>
                <a:latin typeface="+mn-lt"/>
                <a:cs typeface="Gotham Medium" pitchFamily="50" charset="0"/>
              </a:rPr>
              <a:t>4. </a:t>
            </a:r>
            <a:r>
              <a:rPr lang="fr-FR" sz="3200" spc="-240" dirty="0">
                <a:solidFill>
                  <a:schemeClr val="accent5">
                    <a:lumMod val="75000"/>
                  </a:schemeClr>
                </a:solidFill>
                <a:latin typeface="+mn-lt"/>
                <a:cs typeface="Gotham Medium" pitchFamily="50" charset="0"/>
                <a:hlinkClick r:id="rId6" action="ppaction://hlinksldjump"/>
              </a:rPr>
              <a:t>Repères sur l’histoire du numérique</a:t>
            </a:r>
            <a:endParaRPr lang="fr-FR" sz="3200" dirty="0">
              <a:latin typeface="+mn-lt"/>
            </a:endParaRPr>
          </a:p>
        </p:txBody>
      </p:sp>
    </p:spTree>
    <p:extLst>
      <p:ext uri="{BB962C8B-B14F-4D97-AF65-F5344CB8AC3E}">
        <p14:creationId xmlns:p14="http://schemas.microsoft.com/office/powerpoint/2010/main" val="3844086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5"/>
          <p:cNvSpPr txBox="1">
            <a:spLocks noGrp="1"/>
          </p:cNvSpPr>
          <p:nvPr>
            <p:ph type="title"/>
          </p:nvPr>
        </p:nvSpPr>
        <p:spPr>
          <a:xfrm>
            <a:off x="360608" y="140164"/>
            <a:ext cx="11500834" cy="132192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Possibilités nouvelles d’intervention publique</a:t>
            </a:r>
            <a:endParaRPr dirty="0"/>
          </a:p>
        </p:txBody>
      </p:sp>
      <p:sp>
        <p:nvSpPr>
          <p:cNvPr id="755" name="Google Shape;755;p85"/>
          <p:cNvSpPr txBox="1">
            <a:spLocks noGrp="1"/>
          </p:cNvSpPr>
          <p:nvPr>
            <p:ph type="body" idx="1"/>
          </p:nvPr>
        </p:nvSpPr>
        <p:spPr>
          <a:xfrm>
            <a:off x="909033" y="2219536"/>
            <a:ext cx="10444767" cy="26229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ct val="100000"/>
              <a:buNone/>
            </a:pPr>
            <a:r>
              <a:rPr lang="fr-FR" dirty="0"/>
              <a:t>1) Des formes démocratiques dans l’espace numérique s’ajoutent aux modalités hors ligne de la </a:t>
            </a:r>
            <a:r>
              <a:rPr lang="fr-FR" b="1" dirty="0"/>
              <a:t>démocratie représentative </a:t>
            </a:r>
            <a:r>
              <a:rPr lang="fr-FR" dirty="0"/>
              <a:t>et de la </a:t>
            </a:r>
            <a:r>
              <a:rPr lang="fr-FR" b="1" dirty="0"/>
              <a:t>démocratie participative</a:t>
            </a:r>
            <a:r>
              <a:rPr lang="fr-FR" dirty="0"/>
              <a:t>.</a:t>
            </a:r>
            <a:endParaRPr dirty="0"/>
          </a:p>
          <a:p>
            <a:pPr lvl="1">
              <a:spcBef>
                <a:spcPts val="1000"/>
              </a:spcBef>
              <a:buClr>
                <a:schemeClr val="dk1"/>
              </a:buClr>
              <a:buSzPct val="100000"/>
              <a:buFont typeface="Calibri" panose="020F0502020204030204" pitchFamily="34" charset="0"/>
              <a:buChar char="­"/>
            </a:pPr>
            <a:r>
              <a:rPr lang="fr-FR" sz="2800" dirty="0"/>
              <a:t>Démocratie représentative et Référendum par Internet.</a:t>
            </a:r>
          </a:p>
          <a:p>
            <a:pPr lvl="1">
              <a:spcBef>
                <a:spcPts val="1000"/>
              </a:spcBef>
              <a:buClr>
                <a:schemeClr val="dk1"/>
              </a:buClr>
              <a:buSzPct val="100000"/>
              <a:buFont typeface="Calibri" panose="020F0502020204030204" pitchFamily="34" charset="0"/>
              <a:buChar char="­"/>
            </a:pPr>
            <a:r>
              <a:rPr lang="fr-FR" sz="2800" dirty="0"/>
              <a:t>Démocratie participative et consultations sur Internet</a:t>
            </a:r>
            <a:endParaRPr sz="2800" dirty="0"/>
          </a:p>
        </p:txBody>
      </p:sp>
      <p:sp>
        <p:nvSpPr>
          <p:cNvPr id="756" name="Google Shape;756;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57" name="Google Shape;757;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
        <p:nvSpPr>
          <p:cNvPr id="2" name="Espace réservé de la date 1">
            <a:extLst>
              <a:ext uri="{FF2B5EF4-FFF2-40B4-BE49-F238E27FC236}">
                <a16:creationId xmlns:a16="http://schemas.microsoft.com/office/drawing/2014/main" id="{8EC3E4A3-BDD6-4ED0-B1B5-81A55B799708}"/>
              </a:ext>
            </a:extLst>
          </p:cNvPr>
          <p:cNvSpPr>
            <a:spLocks noGrp="1"/>
          </p:cNvSpPr>
          <p:nvPr>
            <p:ph type="dt" sz="half" idx="10"/>
          </p:nvPr>
        </p:nvSpPr>
        <p:spPr/>
        <p:txBody>
          <a:bodyPr/>
          <a:lstStyle/>
          <a:p>
            <a:fld id="{D08CBE9A-B266-4064-949B-D64CA573875B}" type="datetime1">
              <a:rPr lang="fr-FR" smtClean="0"/>
              <a:t>16/11/2023</a:t>
            </a:fld>
            <a:endParaRPr lang="fr-FR"/>
          </a:p>
        </p:txBody>
      </p:sp>
    </p:spTree>
    <p:extLst>
      <p:ext uri="{BB962C8B-B14F-4D97-AF65-F5344CB8AC3E}">
        <p14:creationId xmlns:p14="http://schemas.microsoft.com/office/powerpoint/2010/main" val="126193391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4000" y="2735897"/>
            <a:ext cx="9144000" cy="774066"/>
          </a:xfrm>
        </p:spPr>
        <p:txBody>
          <a:bodyPr>
            <a:normAutofit/>
          </a:bodyPr>
          <a:lstStyle/>
          <a:p>
            <a:r>
              <a:rPr lang="fr-FR" sz="3200" spc="-240" dirty="0">
                <a:solidFill>
                  <a:schemeClr val="accent5">
                    <a:lumMod val="75000"/>
                  </a:schemeClr>
                </a:solidFill>
                <a:latin typeface="+mn-lt"/>
              </a:rPr>
              <a:t>Notices biographiques</a:t>
            </a:r>
            <a:endParaRPr lang="fr-FR" sz="3200" dirty="0">
              <a:latin typeface="+mn-lt"/>
            </a:endParaRPr>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p:txBody>
          <a:bodyPr/>
          <a:lstStyle/>
          <a:p>
            <a:endParaRPr lang="fr-FR" sz="28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3621579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296" name="Google Shape;29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211</a:t>
            </a:fld>
            <a:endParaRPr/>
          </a:p>
        </p:txBody>
      </p:sp>
      <p:sp>
        <p:nvSpPr>
          <p:cNvPr id="297" name="Google Shape;297;p32"/>
          <p:cNvSpPr txBox="1"/>
          <p:nvPr/>
        </p:nvSpPr>
        <p:spPr>
          <a:xfrm>
            <a:off x="216408" y="1351508"/>
            <a:ext cx="5781339" cy="453169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fr-FR" sz="2400">
                <a:solidFill>
                  <a:schemeClr val="dk1"/>
                </a:solidFill>
                <a:latin typeface="Calibri"/>
                <a:ea typeface="Calibri"/>
                <a:cs typeface="Calibri"/>
                <a:sym typeface="Calibri"/>
              </a:rPr>
              <a:t>« </a:t>
            </a:r>
            <a:r>
              <a:rPr lang="fr-FR" sz="2400" b="1">
                <a:solidFill>
                  <a:schemeClr val="dk1"/>
                </a:solidFill>
                <a:latin typeface="Calibri"/>
                <a:ea typeface="Calibri"/>
                <a:cs typeface="Calibri"/>
                <a:sym typeface="Calibri"/>
              </a:rPr>
              <a:t>Stewart Brand [disciple de Richard Buckminster Fuller] </a:t>
            </a:r>
            <a:r>
              <a:rPr lang="fr-FR" sz="2400">
                <a:solidFill>
                  <a:schemeClr val="dk1"/>
                </a:solidFill>
                <a:latin typeface="Calibri"/>
                <a:ea typeface="Calibri"/>
                <a:cs typeface="Calibri"/>
                <a:sym typeface="Calibri"/>
              </a:rPr>
              <a:t>né le 14 décembre 1938 à Rockford (Illinois), est l'un des auteurs, éditeurs et créateurs du </a:t>
            </a:r>
            <a:r>
              <a:rPr lang="fr-FR" sz="2400" b="1">
                <a:solidFill>
                  <a:schemeClr val="dk1"/>
                </a:solidFill>
                <a:latin typeface="Calibri"/>
                <a:ea typeface="Calibri"/>
                <a:cs typeface="Calibri"/>
                <a:sym typeface="Calibri"/>
              </a:rPr>
              <a:t>Whole Earth Catalog </a:t>
            </a:r>
            <a:r>
              <a:rPr lang="fr-FR" sz="2400">
                <a:solidFill>
                  <a:schemeClr val="dk1"/>
                </a:solidFill>
                <a:latin typeface="Calibri"/>
                <a:ea typeface="Calibri"/>
                <a:cs typeface="Calibri"/>
                <a:sym typeface="Calibri"/>
              </a:rPr>
              <a:t>(qui a inspiré une version française, le Catalogue des Ressources) et CoEvolution Quarterly. Il est le fondateur de nombreuses organisations dont </a:t>
            </a:r>
            <a:r>
              <a:rPr lang="fr-FR" sz="2400" b="1">
                <a:solidFill>
                  <a:schemeClr val="dk1"/>
                </a:solidFill>
                <a:latin typeface="Calibri"/>
                <a:ea typeface="Calibri"/>
                <a:cs typeface="Calibri"/>
                <a:sym typeface="Calibri"/>
              </a:rPr>
              <a:t>The WELL</a:t>
            </a:r>
            <a:r>
              <a:rPr lang="fr-FR" sz="2400">
                <a:solidFill>
                  <a:schemeClr val="dk1"/>
                </a:solidFill>
                <a:latin typeface="Calibri"/>
                <a:ea typeface="Calibri"/>
                <a:cs typeface="Calibri"/>
                <a:sym typeface="Calibri"/>
              </a:rPr>
              <a:t>, </a:t>
            </a:r>
            <a:r>
              <a:rPr lang="fr-FR" sz="2400" b="1">
                <a:solidFill>
                  <a:schemeClr val="dk1"/>
                </a:solidFill>
                <a:latin typeface="Calibri"/>
                <a:ea typeface="Calibri"/>
                <a:cs typeface="Calibri"/>
                <a:sym typeface="Calibri"/>
              </a:rPr>
              <a:t>l'une des plus anciennes communautés virtuelles</a:t>
            </a:r>
            <a:r>
              <a:rPr lang="fr-FR" sz="2400">
                <a:solidFill>
                  <a:schemeClr val="dk1"/>
                </a:solidFill>
                <a:latin typeface="Calibri"/>
                <a:ea typeface="Calibri"/>
                <a:cs typeface="Calibri"/>
                <a:sym typeface="Calibri"/>
              </a:rPr>
              <a:t>, le Global Business Network (en) et la Long Now Foundation (en) dont il est coprésident. Il est notamment l'auteur du </a:t>
            </a:r>
            <a:r>
              <a:rPr lang="fr-FR" sz="2400" i="1">
                <a:solidFill>
                  <a:schemeClr val="dk1"/>
                </a:solidFill>
                <a:latin typeface="Calibri"/>
                <a:ea typeface="Calibri"/>
                <a:cs typeface="Calibri"/>
                <a:sym typeface="Calibri"/>
              </a:rPr>
              <a:t>Whole Earth Discipline: An Ecopragmatist Manifesto </a:t>
            </a:r>
            <a:r>
              <a:rPr lang="fr-FR" sz="2400">
                <a:solidFill>
                  <a:schemeClr val="dk1"/>
                </a:solidFill>
                <a:latin typeface="Calibri"/>
                <a:ea typeface="Calibri"/>
                <a:cs typeface="Calibri"/>
                <a:sym typeface="Calibri"/>
              </a:rPr>
              <a:t>(en). Il a animé plusieurs conférences TED. » (Wikipédia)</a:t>
            </a:r>
            <a:endParaRPr/>
          </a:p>
        </p:txBody>
      </p:sp>
      <p:sp>
        <p:nvSpPr>
          <p:cNvPr id="298" name="Google Shape;298;p32"/>
          <p:cNvSpPr txBox="1"/>
          <p:nvPr/>
        </p:nvSpPr>
        <p:spPr>
          <a:xfrm>
            <a:off x="653796" y="316984"/>
            <a:ext cx="565018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4000">
                <a:solidFill>
                  <a:schemeClr val="dk1"/>
                </a:solidFill>
                <a:latin typeface="Calibri"/>
                <a:ea typeface="Calibri"/>
                <a:cs typeface="Calibri"/>
                <a:sym typeface="Calibri"/>
              </a:rPr>
              <a:t>Steward Brand</a:t>
            </a:r>
            <a:endParaRPr/>
          </a:p>
        </p:txBody>
      </p:sp>
      <p:sp>
        <p:nvSpPr>
          <p:cNvPr id="299" name="Google Shape;299;p32"/>
          <p:cNvSpPr txBox="1">
            <a:spLocks noGrp="1"/>
          </p:cNvSpPr>
          <p:nvPr>
            <p:ph type="title"/>
          </p:nvPr>
        </p:nvSpPr>
        <p:spPr>
          <a:xfrm>
            <a:off x="6303981" y="136525"/>
            <a:ext cx="5781339" cy="121498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fr-FR" sz="4000">
                <a:latin typeface="Calibri"/>
                <a:ea typeface="Calibri"/>
                <a:cs typeface="Calibri"/>
                <a:sym typeface="Calibri"/>
              </a:rPr>
              <a:t>Douglas Carl Engelbart</a:t>
            </a:r>
            <a:endParaRPr/>
          </a:p>
        </p:txBody>
      </p:sp>
      <p:sp>
        <p:nvSpPr>
          <p:cNvPr id="300" name="Google Shape;300;p32"/>
          <p:cNvSpPr txBox="1">
            <a:spLocks noGrp="1"/>
          </p:cNvSpPr>
          <p:nvPr>
            <p:ph type="body" idx="1"/>
          </p:nvPr>
        </p:nvSpPr>
        <p:spPr>
          <a:xfrm>
            <a:off x="6441364" y="1351508"/>
            <a:ext cx="5506571" cy="3381857"/>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400"/>
              <a:buNone/>
            </a:pPr>
            <a:r>
              <a:rPr lang="fr-FR" sz="2400" b="1"/>
              <a:t>« Douglas Carl Engelbart </a:t>
            </a:r>
            <a:r>
              <a:rPr lang="fr-FR" sz="2400"/>
              <a:t>(né le 30 janvier 1925 et mort le 2 juillet 2013) est un ingénieur américain, un inventeur et un pionnier de l'informatique.</a:t>
            </a:r>
            <a:endParaRPr/>
          </a:p>
          <a:p>
            <a:pPr marL="0" lvl="0" indent="0" algn="l" rtl="0">
              <a:lnSpc>
                <a:spcPct val="80000"/>
              </a:lnSpc>
              <a:spcBef>
                <a:spcPts val="600"/>
              </a:spcBef>
              <a:spcAft>
                <a:spcPts val="0"/>
              </a:spcAft>
              <a:buClr>
                <a:schemeClr val="dk1"/>
              </a:buClr>
              <a:buSzPts val="2400"/>
              <a:buNone/>
            </a:pPr>
            <a:r>
              <a:rPr lang="fr-FR" sz="2400"/>
              <a:t>Il est célèbre pour avoir inventé la souris, pour ses travaux sur le développement de l'interface homme-machine et pour avoir développé le système hypertexte, les réseaux informatiques et les premières interfaces graphiques (GUI). »</a:t>
            </a:r>
            <a:endParaRPr/>
          </a:p>
        </p:txBody>
      </p:sp>
      <p:sp>
        <p:nvSpPr>
          <p:cNvPr id="2" name="Espace réservé de la date 1">
            <a:extLst>
              <a:ext uri="{FF2B5EF4-FFF2-40B4-BE49-F238E27FC236}">
                <a16:creationId xmlns:a16="http://schemas.microsoft.com/office/drawing/2014/main" id="{52E4AAF5-0D19-4D83-B1BF-AC71ED27EEC6}"/>
              </a:ext>
            </a:extLst>
          </p:cNvPr>
          <p:cNvSpPr>
            <a:spLocks noGrp="1"/>
          </p:cNvSpPr>
          <p:nvPr>
            <p:ph type="dt" sz="half" idx="10"/>
          </p:nvPr>
        </p:nvSpPr>
        <p:spPr/>
        <p:txBody>
          <a:bodyPr/>
          <a:lstStyle/>
          <a:p>
            <a:fld id="{CDD69D46-C417-4FF4-BC91-A1C7C8CC9F18}" type="datetime1">
              <a:rPr lang="fr-FR" smtClean="0"/>
              <a:t>16/11/2023</a:t>
            </a:fld>
            <a:endParaRPr lang="fr-FR"/>
          </a:p>
        </p:txBody>
      </p:sp>
    </p:spTree>
    <p:extLst>
      <p:ext uri="{BB962C8B-B14F-4D97-AF65-F5344CB8AC3E}">
        <p14:creationId xmlns:p14="http://schemas.microsoft.com/office/powerpoint/2010/main" val="34245255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722147-E381-4658-A5FB-5B6BFF419A56}"/>
              </a:ext>
            </a:extLst>
          </p:cNvPr>
          <p:cNvSpPr>
            <a:spLocks noGrp="1"/>
          </p:cNvSpPr>
          <p:nvPr>
            <p:ph type="title"/>
          </p:nvPr>
        </p:nvSpPr>
        <p:spPr>
          <a:xfrm>
            <a:off x="838200" y="136525"/>
            <a:ext cx="10515600" cy="802259"/>
          </a:xfrm>
        </p:spPr>
        <p:txBody>
          <a:bodyPr>
            <a:normAutofit/>
          </a:bodyPr>
          <a:lstStyle/>
          <a:p>
            <a:pPr algn="ctr"/>
            <a:r>
              <a:rPr lang="fr-FR" dirty="0"/>
              <a:t>Tim </a:t>
            </a:r>
            <a:r>
              <a:rPr lang="fr-FR" cap="small" dirty="0"/>
              <a:t>Berners-Lee</a:t>
            </a:r>
          </a:p>
        </p:txBody>
      </p:sp>
      <p:sp>
        <p:nvSpPr>
          <p:cNvPr id="3" name="Espace réservé du contenu 2">
            <a:extLst>
              <a:ext uri="{FF2B5EF4-FFF2-40B4-BE49-F238E27FC236}">
                <a16:creationId xmlns:a16="http://schemas.microsoft.com/office/drawing/2014/main" id="{572FBB76-6D0F-449A-BF8D-9BABA7E38D65}"/>
              </a:ext>
            </a:extLst>
          </p:cNvPr>
          <p:cNvSpPr>
            <a:spLocks noGrp="1"/>
          </p:cNvSpPr>
          <p:nvPr>
            <p:ph idx="1"/>
          </p:nvPr>
        </p:nvSpPr>
        <p:spPr>
          <a:xfrm>
            <a:off x="140207" y="938784"/>
            <a:ext cx="10606663" cy="5919216"/>
          </a:xfrm>
        </p:spPr>
        <p:txBody>
          <a:bodyPr>
            <a:normAutofit fontScale="85000" lnSpcReduction="20000"/>
          </a:bodyPr>
          <a:lstStyle/>
          <a:p>
            <a:pPr marL="0" indent="0">
              <a:lnSpc>
                <a:spcPct val="100000"/>
              </a:lnSpc>
              <a:buNone/>
            </a:pPr>
            <a:r>
              <a:rPr lang="fr-FR" dirty="0"/>
              <a:t>« Timothy John Berners-Lee, né le 8 juin 1955 à Londres, est un informaticien britannique, principal inventeur du World Wide Web (WWW) au tournant des années 1990 lors de ses travaux au CERN. […] Depuis 1994, il préside le World Wide Web Consortium (W3C), organisme qu'il a fondé. Il est lauréat du prix Turing 20161.</a:t>
            </a:r>
          </a:p>
          <a:p>
            <a:pPr marL="0" indent="0">
              <a:lnSpc>
                <a:spcPct val="100000"/>
              </a:lnSpc>
              <a:buNone/>
            </a:pPr>
            <a:r>
              <a:rPr lang="fr-FR" dirty="0"/>
              <a:t>Tim Berners-Lee est considéré comme l'inventeur du HTML en 1992. Il fut aidé à ses débuts par l'ingénieur et informaticien belge Robert </a:t>
            </a:r>
            <a:r>
              <a:rPr lang="fr-FR" dirty="0" err="1"/>
              <a:t>Cailliau</a:t>
            </a:r>
            <a:r>
              <a:rPr lang="fr-FR" dirty="0"/>
              <a:t> qui cosigna notamment avec lui, en novembre 1990, un document désormais entré dans l'Histoire et intitulé « </a:t>
            </a:r>
            <a:r>
              <a:rPr lang="fr-FR" dirty="0" err="1"/>
              <a:t>WorldWideWeb</a:t>
            </a:r>
            <a:r>
              <a:rPr lang="fr-FR" dirty="0"/>
              <a:t> : Proposition pour un projet hypertexte».</a:t>
            </a:r>
          </a:p>
          <a:p>
            <a:pPr marL="0" indent="0">
              <a:lnSpc>
                <a:spcPct val="100000"/>
              </a:lnSpc>
              <a:buNone/>
            </a:pPr>
            <a:r>
              <a:rPr lang="fr-FR" dirty="0"/>
              <a:t>« Le 12 mars 2017, à l'occasion du 28e anniversaire du Web, Tim Berners-Lee a publié une lettre ouverte dans laquelle il exposait son avis sur les trois problèmes empêchant le Net de « réaliser son vrai potentiel d'outil au service de toute l'humanité » : les fausses nouvelles, la publicité politique et l'usage abusif de données personnelles. Sa fondation (Fondation Web) envisage de travailler sur ces questions. Il encourage Facebook et Google à continuer leur lutte contre les fausses nouvelles et appelle à une réglementation des campagnes politiques en ligne. Il plaide également pour une transparence algorithmique améliorée, afin de rendre plus compréhensibles les décisions qui affectent ou gouvernent nos vies » (Wikipédia).</a:t>
            </a:r>
          </a:p>
          <a:p>
            <a:pPr>
              <a:lnSpc>
                <a:spcPct val="100000"/>
              </a:lnSpc>
            </a:pPr>
            <a:endParaRPr lang="fr-FR" dirty="0"/>
          </a:p>
          <a:p>
            <a:pPr>
              <a:lnSpc>
                <a:spcPct val="100000"/>
              </a:lnSpc>
            </a:pPr>
            <a:endParaRPr lang="fr-FR" dirty="0"/>
          </a:p>
        </p:txBody>
      </p:sp>
      <p:sp>
        <p:nvSpPr>
          <p:cNvPr id="4" name="Espace réservé du pied de page 3">
            <a:extLst>
              <a:ext uri="{FF2B5EF4-FFF2-40B4-BE49-F238E27FC236}">
                <a16:creationId xmlns:a16="http://schemas.microsoft.com/office/drawing/2014/main" id="{DE74BC7D-DDD4-4146-9CB4-ECA53C9A3A6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DFBA91A-96BB-41A3-8D30-C8A30CC80D8B}"/>
              </a:ext>
            </a:extLst>
          </p:cNvPr>
          <p:cNvSpPr>
            <a:spLocks noGrp="1"/>
          </p:cNvSpPr>
          <p:nvPr>
            <p:ph type="sldNum" sz="quarter" idx="12"/>
          </p:nvPr>
        </p:nvSpPr>
        <p:spPr/>
        <p:txBody>
          <a:bodyPr/>
          <a:lstStyle/>
          <a:p>
            <a:fld id="{E1E82F94-2435-4CE9-9E19-C85AE8AA3B0C}" type="slidenum">
              <a:rPr lang="fr-FR" smtClean="0"/>
              <a:t>212</a:t>
            </a:fld>
            <a:endParaRPr lang="fr-FR"/>
          </a:p>
        </p:txBody>
      </p:sp>
      <p:pic>
        <p:nvPicPr>
          <p:cNvPr id="9" name="Image 8">
            <a:extLst>
              <a:ext uri="{FF2B5EF4-FFF2-40B4-BE49-F238E27FC236}">
                <a16:creationId xmlns:a16="http://schemas.microsoft.com/office/drawing/2014/main" id="{BA55ECF5-C29D-4DFA-8151-5EB32C2A8594}"/>
              </a:ext>
            </a:extLst>
          </p:cNvPr>
          <p:cNvPicPr>
            <a:picLocks noChangeAspect="1"/>
          </p:cNvPicPr>
          <p:nvPr/>
        </p:nvPicPr>
        <p:blipFill>
          <a:blip r:embed="rId2"/>
          <a:stretch>
            <a:fillRect/>
          </a:stretch>
        </p:blipFill>
        <p:spPr>
          <a:xfrm>
            <a:off x="10746871" y="0"/>
            <a:ext cx="1445129" cy="2164080"/>
          </a:xfrm>
          <a:prstGeom prst="rect">
            <a:avLst/>
          </a:prstGeom>
        </p:spPr>
      </p:pic>
      <p:sp>
        <p:nvSpPr>
          <p:cNvPr id="10" name="Bouton d’action : retour ou précédent 9">
            <a:hlinkClick r:id="rId3" action="ppaction://hlinksldjump" highlightClick="1"/>
            <a:extLst>
              <a:ext uri="{FF2B5EF4-FFF2-40B4-BE49-F238E27FC236}">
                <a16:creationId xmlns:a16="http://schemas.microsoft.com/office/drawing/2014/main" id="{BAC09E59-3F7E-4922-9E4C-B425E0B7D3C4}"/>
              </a:ext>
            </a:extLst>
          </p:cNvPr>
          <p:cNvSpPr/>
          <p:nvPr/>
        </p:nvSpPr>
        <p:spPr>
          <a:xfrm>
            <a:off x="231270" y="256032"/>
            <a:ext cx="756282" cy="56083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e la date 5">
            <a:extLst>
              <a:ext uri="{FF2B5EF4-FFF2-40B4-BE49-F238E27FC236}">
                <a16:creationId xmlns:a16="http://schemas.microsoft.com/office/drawing/2014/main" id="{1FAA7484-AB15-4E44-84CD-574C5283D1FF}"/>
              </a:ext>
            </a:extLst>
          </p:cNvPr>
          <p:cNvSpPr>
            <a:spLocks noGrp="1"/>
          </p:cNvSpPr>
          <p:nvPr>
            <p:ph type="dt" sz="half" idx="10"/>
          </p:nvPr>
        </p:nvSpPr>
        <p:spPr/>
        <p:txBody>
          <a:bodyPr/>
          <a:lstStyle/>
          <a:p>
            <a:fld id="{FF14BCF1-E7A4-410C-8767-0AF30A432BBA}" type="datetime1">
              <a:rPr lang="fr-FR" smtClean="0"/>
              <a:t>16/11/2023</a:t>
            </a:fld>
            <a:endParaRPr lang="fr-FR"/>
          </a:p>
        </p:txBody>
      </p:sp>
    </p:spTree>
    <p:extLst>
      <p:ext uri="{BB962C8B-B14F-4D97-AF65-F5344CB8AC3E}">
        <p14:creationId xmlns:p14="http://schemas.microsoft.com/office/powerpoint/2010/main" val="3016278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062A0-D71E-48FA-B5FA-079D7B34FDC1}"/>
              </a:ext>
            </a:extLst>
          </p:cNvPr>
          <p:cNvSpPr>
            <a:spLocks noGrp="1"/>
          </p:cNvSpPr>
          <p:nvPr>
            <p:ph type="title"/>
          </p:nvPr>
        </p:nvSpPr>
        <p:spPr>
          <a:xfrm>
            <a:off x="838200" y="296545"/>
            <a:ext cx="10515600" cy="743585"/>
          </a:xfrm>
        </p:spPr>
        <p:txBody>
          <a:bodyPr/>
          <a:lstStyle/>
          <a:p>
            <a:pPr algn="ctr"/>
            <a:r>
              <a:rPr lang="fr-FR" dirty="0"/>
              <a:t>Lawrence </a:t>
            </a:r>
            <a:r>
              <a:rPr lang="fr-FR" cap="small" dirty="0" err="1"/>
              <a:t>Lessig</a:t>
            </a:r>
            <a:endParaRPr lang="fr-FR" cap="small" dirty="0"/>
          </a:p>
        </p:txBody>
      </p:sp>
      <p:sp>
        <p:nvSpPr>
          <p:cNvPr id="3" name="Espace réservé du contenu 2">
            <a:extLst>
              <a:ext uri="{FF2B5EF4-FFF2-40B4-BE49-F238E27FC236}">
                <a16:creationId xmlns:a16="http://schemas.microsoft.com/office/drawing/2014/main" id="{222C2E24-C73E-46F3-BB6C-649C5DCA3BD5}"/>
              </a:ext>
            </a:extLst>
          </p:cNvPr>
          <p:cNvSpPr>
            <a:spLocks noGrp="1"/>
          </p:cNvSpPr>
          <p:nvPr>
            <p:ph idx="1"/>
          </p:nvPr>
        </p:nvSpPr>
        <p:spPr>
          <a:xfrm>
            <a:off x="340042" y="1064259"/>
            <a:ext cx="9832657" cy="5497195"/>
          </a:xfrm>
        </p:spPr>
        <p:txBody>
          <a:bodyPr>
            <a:normAutofit lnSpcReduction="10000"/>
          </a:bodyPr>
          <a:lstStyle/>
          <a:p>
            <a:r>
              <a:rPr lang="fr-FR" dirty="0"/>
              <a:t>Lawrence </a:t>
            </a:r>
            <a:r>
              <a:rPr lang="fr-FR" dirty="0" err="1"/>
              <a:t>Lessig</a:t>
            </a:r>
            <a:r>
              <a:rPr lang="fr-FR" dirty="0"/>
              <a:t>, né le 3 juin 1961 à Rapid City (Dakota du Sud), est un juriste américain de notoriété internationale. En 2010, il est professeur de droit (C. Wendell and Edith M. Carlsmith Professor of Law) au Harvard Law </a:t>
            </a:r>
            <a:r>
              <a:rPr lang="fr-FR" dirty="0" err="1"/>
              <a:t>School</a:t>
            </a:r>
            <a:r>
              <a:rPr lang="fr-FR" dirty="0"/>
              <a:t> (université Harvard, Massachusetts) où il a fondé le Center for Internet and Society.</a:t>
            </a:r>
          </a:p>
          <a:p>
            <a:r>
              <a:rPr lang="fr-FR" dirty="0"/>
              <a:t>Spécialiste de droit constitutionnel et de droit de la propriété intellectuelle, il est un défenseur réputé de la liberté sur Internet et s’oppose à une interprétation extensive du droit d'auteur qui porte atteinte au potentiel de création et aux échanges en ligne. Il est l'une des voix les plus écoutées dans les débats sur les limites du droit d’auteur et sur le développement mondial de l'Internet. Il est fondateur et président du conseil d'administration de l'organisation Creative Commons. (Source : Wikipédia)</a:t>
            </a:r>
          </a:p>
        </p:txBody>
      </p:sp>
      <p:sp>
        <p:nvSpPr>
          <p:cNvPr id="4" name="Espace réservé du pied de page 3">
            <a:extLst>
              <a:ext uri="{FF2B5EF4-FFF2-40B4-BE49-F238E27FC236}">
                <a16:creationId xmlns:a16="http://schemas.microsoft.com/office/drawing/2014/main" id="{F9F1DBAF-689E-456B-9865-826F309BCA1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8C5AB9AE-13D8-4FA0-B7FC-F285AB24F16D}"/>
              </a:ext>
            </a:extLst>
          </p:cNvPr>
          <p:cNvSpPr>
            <a:spLocks noGrp="1"/>
          </p:cNvSpPr>
          <p:nvPr>
            <p:ph type="sldNum" sz="quarter" idx="12"/>
          </p:nvPr>
        </p:nvSpPr>
        <p:spPr/>
        <p:txBody>
          <a:bodyPr/>
          <a:lstStyle/>
          <a:p>
            <a:fld id="{E1E82F94-2435-4CE9-9E19-C85AE8AA3B0C}" type="slidenum">
              <a:rPr lang="fr-FR" smtClean="0"/>
              <a:t>213</a:t>
            </a:fld>
            <a:endParaRPr lang="fr-FR"/>
          </a:p>
        </p:txBody>
      </p:sp>
      <p:sp>
        <p:nvSpPr>
          <p:cNvPr id="6" name="Bouton d’action : début 5">
            <a:hlinkClick r:id="rId2" action="ppaction://hlinksldjump" highlightClick="1"/>
            <a:extLst>
              <a:ext uri="{FF2B5EF4-FFF2-40B4-BE49-F238E27FC236}">
                <a16:creationId xmlns:a16="http://schemas.microsoft.com/office/drawing/2014/main" id="{FFA5B0E4-8FF2-4C54-81FB-5F03EBBD16BE}"/>
              </a:ext>
            </a:extLst>
          </p:cNvPr>
          <p:cNvSpPr/>
          <p:nvPr/>
        </p:nvSpPr>
        <p:spPr>
          <a:xfrm>
            <a:off x="491490" y="273685"/>
            <a:ext cx="622935" cy="469265"/>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595A3C12-4AF4-44A1-A944-4913BCC5BB59}"/>
              </a:ext>
            </a:extLst>
          </p:cNvPr>
          <p:cNvPicPr>
            <a:picLocks noChangeAspect="1"/>
          </p:cNvPicPr>
          <p:nvPr/>
        </p:nvPicPr>
        <p:blipFill>
          <a:blip r:embed="rId3"/>
          <a:stretch>
            <a:fillRect/>
          </a:stretch>
        </p:blipFill>
        <p:spPr>
          <a:xfrm>
            <a:off x="9966961" y="0"/>
            <a:ext cx="2207419" cy="2943225"/>
          </a:xfrm>
          <a:prstGeom prst="rect">
            <a:avLst/>
          </a:prstGeom>
        </p:spPr>
      </p:pic>
      <p:sp>
        <p:nvSpPr>
          <p:cNvPr id="8" name="Espace réservé de la date 7">
            <a:extLst>
              <a:ext uri="{FF2B5EF4-FFF2-40B4-BE49-F238E27FC236}">
                <a16:creationId xmlns:a16="http://schemas.microsoft.com/office/drawing/2014/main" id="{EFBFCAD6-356E-487F-8367-7F2FD880FA23}"/>
              </a:ext>
            </a:extLst>
          </p:cNvPr>
          <p:cNvSpPr>
            <a:spLocks noGrp="1"/>
          </p:cNvSpPr>
          <p:nvPr>
            <p:ph type="dt" sz="half" idx="10"/>
          </p:nvPr>
        </p:nvSpPr>
        <p:spPr/>
        <p:txBody>
          <a:bodyPr/>
          <a:lstStyle/>
          <a:p>
            <a:fld id="{622840F6-BED0-4F00-98E1-C834766108FC}" type="datetime1">
              <a:rPr lang="fr-FR" smtClean="0"/>
              <a:t>16/11/2023</a:t>
            </a:fld>
            <a:endParaRPr lang="fr-FR"/>
          </a:p>
        </p:txBody>
      </p:sp>
    </p:spTree>
    <p:extLst>
      <p:ext uri="{BB962C8B-B14F-4D97-AF65-F5344CB8AC3E}">
        <p14:creationId xmlns:p14="http://schemas.microsoft.com/office/powerpoint/2010/main" val="32672714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062A0-D71E-48FA-B5FA-079D7B34FDC1}"/>
              </a:ext>
            </a:extLst>
          </p:cNvPr>
          <p:cNvSpPr>
            <a:spLocks noGrp="1"/>
          </p:cNvSpPr>
          <p:nvPr>
            <p:ph type="title"/>
          </p:nvPr>
        </p:nvSpPr>
        <p:spPr>
          <a:xfrm>
            <a:off x="838200" y="296545"/>
            <a:ext cx="10515600" cy="743585"/>
          </a:xfrm>
        </p:spPr>
        <p:txBody>
          <a:bodyPr/>
          <a:lstStyle/>
          <a:p>
            <a:pPr algn="ctr"/>
            <a:r>
              <a:rPr lang="fr-FR" dirty="0"/>
              <a:t>John Perry </a:t>
            </a:r>
            <a:r>
              <a:rPr lang="fr-FR" cap="small" dirty="0"/>
              <a:t>Barlow</a:t>
            </a:r>
          </a:p>
        </p:txBody>
      </p:sp>
      <p:sp>
        <p:nvSpPr>
          <p:cNvPr id="3" name="Espace réservé du contenu 2">
            <a:extLst>
              <a:ext uri="{FF2B5EF4-FFF2-40B4-BE49-F238E27FC236}">
                <a16:creationId xmlns:a16="http://schemas.microsoft.com/office/drawing/2014/main" id="{222C2E24-C73E-46F3-BB6C-649C5DCA3BD5}"/>
              </a:ext>
            </a:extLst>
          </p:cNvPr>
          <p:cNvSpPr>
            <a:spLocks noGrp="1"/>
          </p:cNvSpPr>
          <p:nvPr>
            <p:ph idx="1"/>
          </p:nvPr>
        </p:nvSpPr>
        <p:spPr>
          <a:xfrm>
            <a:off x="340042" y="1119188"/>
            <a:ext cx="10149363" cy="5237162"/>
          </a:xfrm>
        </p:spPr>
        <p:txBody>
          <a:bodyPr>
            <a:normAutofit fontScale="92500" lnSpcReduction="20000"/>
          </a:bodyPr>
          <a:lstStyle/>
          <a:p>
            <a:r>
              <a:rPr lang="fr-FR" b="1" dirty="0"/>
              <a:t>John Perry Barlow </a:t>
            </a:r>
            <a:r>
              <a:rPr lang="fr-FR" dirty="0"/>
              <a:t>a été parolier du groupe de rock psychédélique </a:t>
            </a:r>
            <a:r>
              <a:rPr lang="fr-FR" dirty="0" err="1"/>
              <a:t>Grateful</a:t>
            </a:r>
            <a:r>
              <a:rPr lang="fr-FR" dirty="0"/>
              <a:t> Dead. Il s'intéresse à l'informatique à partir des années 1980. En 1990, John Perry Barlow est l'un des cofondateurs de </a:t>
            </a:r>
            <a:r>
              <a:rPr lang="fr-FR" b="1" dirty="0"/>
              <a:t>l'</a:t>
            </a:r>
            <a:r>
              <a:rPr lang="fr-FR" b="1" dirty="0" err="1"/>
              <a:t>Electronic</a:t>
            </a:r>
            <a:r>
              <a:rPr lang="fr-FR" b="1" dirty="0"/>
              <a:t> Frontier </a:t>
            </a:r>
            <a:r>
              <a:rPr lang="fr-FR" b="1" dirty="0" err="1"/>
              <a:t>Foundation</a:t>
            </a:r>
            <a:r>
              <a:rPr lang="fr-FR" b="1" dirty="0"/>
              <a:t> </a:t>
            </a:r>
            <a:r>
              <a:rPr lang="fr-FR" dirty="0"/>
              <a:t>avec Mitch </a:t>
            </a:r>
            <a:r>
              <a:rPr lang="fr-FR" dirty="0" err="1"/>
              <a:t>Kapor</a:t>
            </a:r>
            <a:r>
              <a:rPr lang="fr-FR" dirty="0"/>
              <a:t> et John Gilmore. Steve Wozniak et Stewart Brand rejoignent son conseil d’administration. Il est connu pour sa « </a:t>
            </a:r>
            <a:r>
              <a:rPr lang="fr-FR" b="1" dirty="0"/>
              <a:t>Déclaration d'indépendance du cyberespace »</a:t>
            </a:r>
            <a:r>
              <a:rPr lang="fr-FR" dirty="0"/>
              <a:t>, un texte écrit lors du forum de Davos de 1996, pour protester contre une loi de censure sur les télécoms que venait de signer le vice-président américain Al Gore.</a:t>
            </a:r>
          </a:p>
          <a:p>
            <a:r>
              <a:rPr lang="fr-FR" dirty="0"/>
              <a:t>Après cette déclaration, John Perry Barlow devient un militant du mouvement d'une </a:t>
            </a:r>
            <a:r>
              <a:rPr lang="fr-FR" b="1" dirty="0"/>
              <a:t>cyberculture libertaire</a:t>
            </a:r>
            <a:r>
              <a:rPr lang="fr-FR" dirty="0"/>
              <a:t>, s'opposant aux tentatives de censure et de régulation d'Internet par les Etats. Le 17 décembre 2012, il participe à la création de Freedom of the </a:t>
            </a:r>
            <a:r>
              <a:rPr lang="fr-FR" dirty="0" err="1"/>
              <a:t>Press</a:t>
            </a:r>
            <a:r>
              <a:rPr lang="fr-FR" dirty="0"/>
              <a:t> </a:t>
            </a:r>
            <a:r>
              <a:rPr lang="fr-FR" dirty="0" err="1"/>
              <a:t>Foundation</a:t>
            </a:r>
            <a:r>
              <a:rPr lang="fr-FR" dirty="0"/>
              <a:t>, fondé par le lanceur d'alerte Daniel </a:t>
            </a:r>
            <a:r>
              <a:rPr lang="fr-FR" dirty="0" err="1"/>
              <a:t>Ellsberg</a:t>
            </a:r>
            <a:r>
              <a:rPr lang="fr-FR" dirty="0"/>
              <a:t> une association de soutien et de financement d'actions d'intérêt public axées sur la liberté d'expression et la liberté de la presse. Il décède le 7 février 2018, à l’âge de 70 ans, à son domicile de San Francisco, en Californie (Source : Wikipédia).</a:t>
            </a:r>
          </a:p>
        </p:txBody>
      </p:sp>
      <p:sp>
        <p:nvSpPr>
          <p:cNvPr id="4" name="Espace réservé du pied de page 3">
            <a:extLst>
              <a:ext uri="{FF2B5EF4-FFF2-40B4-BE49-F238E27FC236}">
                <a16:creationId xmlns:a16="http://schemas.microsoft.com/office/drawing/2014/main" id="{F9F1DBAF-689E-456B-9865-826F309BCA1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8C5AB9AE-13D8-4FA0-B7FC-F285AB24F16D}"/>
              </a:ext>
            </a:extLst>
          </p:cNvPr>
          <p:cNvSpPr>
            <a:spLocks noGrp="1"/>
          </p:cNvSpPr>
          <p:nvPr>
            <p:ph type="sldNum" sz="quarter" idx="12"/>
          </p:nvPr>
        </p:nvSpPr>
        <p:spPr/>
        <p:txBody>
          <a:bodyPr/>
          <a:lstStyle/>
          <a:p>
            <a:fld id="{E1E82F94-2435-4CE9-9E19-C85AE8AA3B0C}" type="slidenum">
              <a:rPr lang="fr-FR" smtClean="0"/>
              <a:t>214</a:t>
            </a:fld>
            <a:endParaRPr lang="fr-FR"/>
          </a:p>
        </p:txBody>
      </p:sp>
      <p:sp>
        <p:nvSpPr>
          <p:cNvPr id="6" name="Bouton d’action : début 5">
            <a:hlinkClick r:id="rId2" action="ppaction://hlinksldjump" highlightClick="1"/>
            <a:extLst>
              <a:ext uri="{FF2B5EF4-FFF2-40B4-BE49-F238E27FC236}">
                <a16:creationId xmlns:a16="http://schemas.microsoft.com/office/drawing/2014/main" id="{99DD12C8-5FA5-431F-BD53-43A8EA340F0B}"/>
              </a:ext>
            </a:extLst>
          </p:cNvPr>
          <p:cNvSpPr/>
          <p:nvPr/>
        </p:nvSpPr>
        <p:spPr>
          <a:xfrm>
            <a:off x="340042" y="419100"/>
            <a:ext cx="498158" cy="438150"/>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Image dans Infobox.">
            <a:extLst>
              <a:ext uri="{FF2B5EF4-FFF2-40B4-BE49-F238E27FC236}">
                <a16:creationId xmlns:a16="http://schemas.microsoft.com/office/drawing/2014/main" id="{7B1EE408-D945-466F-90F9-350864CFF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406" y="0"/>
            <a:ext cx="1702594" cy="22002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a:extLst>
              <a:ext uri="{FF2B5EF4-FFF2-40B4-BE49-F238E27FC236}">
                <a16:creationId xmlns:a16="http://schemas.microsoft.com/office/drawing/2014/main" id="{46D36E2B-D0DC-40B5-A699-0D07AEC0D7C9}"/>
              </a:ext>
            </a:extLst>
          </p:cNvPr>
          <p:cNvSpPr>
            <a:spLocks noGrp="1"/>
          </p:cNvSpPr>
          <p:nvPr>
            <p:ph type="dt" sz="half" idx="10"/>
          </p:nvPr>
        </p:nvSpPr>
        <p:spPr/>
        <p:txBody>
          <a:bodyPr/>
          <a:lstStyle/>
          <a:p>
            <a:fld id="{AFDE98A8-FE49-4DDB-BB7C-85FF92BAAF4F}" type="datetime1">
              <a:rPr lang="fr-FR" smtClean="0"/>
              <a:t>16/11/2023</a:t>
            </a:fld>
            <a:endParaRPr lang="fr-FR"/>
          </a:p>
        </p:txBody>
      </p:sp>
    </p:spTree>
    <p:extLst>
      <p:ext uri="{BB962C8B-B14F-4D97-AF65-F5344CB8AC3E}">
        <p14:creationId xmlns:p14="http://schemas.microsoft.com/office/powerpoint/2010/main" val="99570896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005DEB-FB8F-4BC3-B36E-C668A7B116B8}"/>
              </a:ext>
            </a:extLst>
          </p:cNvPr>
          <p:cNvSpPr>
            <a:spLocks noGrp="1"/>
          </p:cNvSpPr>
          <p:nvPr>
            <p:ph type="title"/>
          </p:nvPr>
        </p:nvSpPr>
        <p:spPr>
          <a:xfrm>
            <a:off x="838200" y="136525"/>
            <a:ext cx="10515600" cy="1325563"/>
          </a:xfrm>
        </p:spPr>
        <p:txBody>
          <a:bodyPr/>
          <a:lstStyle/>
          <a:p>
            <a:pPr algn="ctr"/>
            <a:r>
              <a:rPr lang="fr-FR" dirty="0"/>
              <a:t>Richard </a:t>
            </a:r>
            <a:r>
              <a:rPr lang="fr-FR" cap="small" dirty="0" err="1"/>
              <a:t>Stallman</a:t>
            </a:r>
            <a:endParaRPr lang="fr-FR" cap="small" dirty="0"/>
          </a:p>
        </p:txBody>
      </p:sp>
      <p:sp>
        <p:nvSpPr>
          <p:cNvPr id="3" name="Espace réservé du contenu 2">
            <a:extLst>
              <a:ext uri="{FF2B5EF4-FFF2-40B4-BE49-F238E27FC236}">
                <a16:creationId xmlns:a16="http://schemas.microsoft.com/office/drawing/2014/main" id="{8C3F3220-FEFD-449F-A489-A56C9D77B6B2}"/>
              </a:ext>
            </a:extLst>
          </p:cNvPr>
          <p:cNvSpPr>
            <a:spLocks noGrp="1"/>
          </p:cNvSpPr>
          <p:nvPr>
            <p:ph idx="1"/>
          </p:nvPr>
        </p:nvSpPr>
        <p:spPr>
          <a:xfrm>
            <a:off x="198120" y="1391445"/>
            <a:ext cx="9810750" cy="2675730"/>
          </a:xfrm>
        </p:spPr>
        <p:txBody>
          <a:bodyPr>
            <a:normAutofit fontScale="85000" lnSpcReduction="20000"/>
          </a:bodyPr>
          <a:lstStyle/>
          <a:p>
            <a:pPr marL="0" indent="0">
              <a:buNone/>
            </a:pPr>
            <a:r>
              <a:rPr lang="fr-FR" dirty="0"/>
              <a:t>« Richard Matthew </a:t>
            </a:r>
            <a:r>
              <a:rPr lang="fr-FR" dirty="0" err="1"/>
              <a:t>Stallman</a:t>
            </a:r>
            <a:r>
              <a:rPr lang="fr-FR" dirty="0"/>
              <a:t>, né le 16 mars 1953 à Manhattan, connu aussi sous les initiales </a:t>
            </a:r>
            <a:r>
              <a:rPr lang="fr-FR" dirty="0" err="1"/>
              <a:t>rms</a:t>
            </a:r>
            <a:r>
              <a:rPr lang="fr-FR" dirty="0"/>
              <a:t> (en minuscules), est un programmeur et militant du </a:t>
            </a:r>
            <a:r>
              <a:rPr lang="fr-FR" b="1" dirty="0"/>
              <a:t>logiciel libre</a:t>
            </a:r>
            <a:r>
              <a:rPr lang="fr-FR" dirty="0"/>
              <a:t>. Initiateur du mouvement du logiciel libre, il lance, en 1983, le </a:t>
            </a:r>
            <a:r>
              <a:rPr lang="fr-FR" b="1" dirty="0"/>
              <a:t>projet GNU </a:t>
            </a:r>
            <a:r>
              <a:rPr lang="fr-FR" dirty="0"/>
              <a:t>et la licence publique générale GNU connue aussi sous le sigle GPL. Il a popularisé le terme anglais « </a:t>
            </a:r>
            <a:r>
              <a:rPr lang="fr-FR" b="1" dirty="0"/>
              <a:t>copyleft</a:t>
            </a:r>
            <a:r>
              <a:rPr lang="fr-FR" dirty="0"/>
              <a:t> ». Programmeur renommé de la communauté informatique américaine et internationale, il a développé de nombreux logiciels dont les plus connus des développeurs sont l’éditeur de texte GNU Emacs, le compilateur C de GNU (GCC), le débogueur GNU (gdb) mais aussi, en collaboration avec Roland McGrath, le moteur de production GNU </a:t>
            </a:r>
            <a:r>
              <a:rPr lang="fr-FR" dirty="0" err="1"/>
              <a:t>Make</a:t>
            </a:r>
            <a:r>
              <a:rPr lang="fr-FR" dirty="0"/>
              <a:t>.</a:t>
            </a:r>
          </a:p>
        </p:txBody>
      </p:sp>
      <p:sp>
        <p:nvSpPr>
          <p:cNvPr id="4" name="Espace réservé du pied de page 3">
            <a:extLst>
              <a:ext uri="{FF2B5EF4-FFF2-40B4-BE49-F238E27FC236}">
                <a16:creationId xmlns:a16="http://schemas.microsoft.com/office/drawing/2014/main" id="{9E9FCDD0-AD5C-4B35-A94F-23C440AB85A7}"/>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B15A8265-7E65-47C4-8955-E0C108D19408}"/>
              </a:ext>
            </a:extLst>
          </p:cNvPr>
          <p:cNvSpPr>
            <a:spLocks noGrp="1"/>
          </p:cNvSpPr>
          <p:nvPr>
            <p:ph type="sldNum" sz="quarter" idx="12"/>
          </p:nvPr>
        </p:nvSpPr>
        <p:spPr/>
        <p:txBody>
          <a:bodyPr/>
          <a:lstStyle/>
          <a:p>
            <a:fld id="{E1E82F94-2435-4CE9-9E19-C85AE8AA3B0C}" type="slidenum">
              <a:rPr lang="fr-FR" smtClean="0"/>
              <a:t>215</a:t>
            </a:fld>
            <a:endParaRPr lang="fr-FR"/>
          </a:p>
        </p:txBody>
      </p:sp>
      <p:sp>
        <p:nvSpPr>
          <p:cNvPr id="6" name="Bouton d’action : début 5">
            <a:hlinkClick r:id="rId2" action="ppaction://hlinksldjump" highlightClick="1"/>
            <a:extLst>
              <a:ext uri="{FF2B5EF4-FFF2-40B4-BE49-F238E27FC236}">
                <a16:creationId xmlns:a16="http://schemas.microsoft.com/office/drawing/2014/main" id="{7C47BB28-D07E-47E0-907F-3DCAB3A1031D}"/>
              </a:ext>
            </a:extLst>
          </p:cNvPr>
          <p:cNvSpPr/>
          <p:nvPr/>
        </p:nvSpPr>
        <p:spPr>
          <a:xfrm>
            <a:off x="491490" y="273685"/>
            <a:ext cx="622935" cy="469265"/>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B7931EBC-8CAD-4624-BCAD-D941F02F0F80}"/>
              </a:ext>
            </a:extLst>
          </p:cNvPr>
          <p:cNvPicPr>
            <a:picLocks noChangeAspect="1"/>
          </p:cNvPicPr>
          <p:nvPr/>
        </p:nvPicPr>
        <p:blipFill>
          <a:blip r:embed="rId3"/>
          <a:stretch>
            <a:fillRect/>
          </a:stretch>
        </p:blipFill>
        <p:spPr>
          <a:xfrm>
            <a:off x="10182225" y="0"/>
            <a:ext cx="2011161" cy="2601913"/>
          </a:xfrm>
          <a:prstGeom prst="rect">
            <a:avLst/>
          </a:prstGeom>
        </p:spPr>
      </p:pic>
      <p:sp>
        <p:nvSpPr>
          <p:cNvPr id="9" name="ZoneTexte 8">
            <a:extLst>
              <a:ext uri="{FF2B5EF4-FFF2-40B4-BE49-F238E27FC236}">
                <a16:creationId xmlns:a16="http://schemas.microsoft.com/office/drawing/2014/main" id="{C5B37257-E149-467B-A356-4045D432D962}"/>
              </a:ext>
            </a:extLst>
          </p:cNvPr>
          <p:cNvSpPr txBox="1"/>
          <p:nvPr/>
        </p:nvSpPr>
        <p:spPr>
          <a:xfrm>
            <a:off x="198120" y="4084141"/>
            <a:ext cx="11496675" cy="2167966"/>
          </a:xfrm>
          <a:prstGeom prst="rect">
            <a:avLst/>
          </a:prstGeom>
          <a:noFill/>
        </p:spPr>
        <p:txBody>
          <a:bodyPr wrap="square">
            <a:spAutoFit/>
          </a:bodyPr>
          <a:lstStyle/>
          <a:p>
            <a:pPr marL="0" indent="0">
              <a:lnSpc>
                <a:spcPct val="80000"/>
              </a:lnSpc>
              <a:buNone/>
            </a:pPr>
            <a:r>
              <a:rPr lang="fr-FR" sz="2400" dirty="0"/>
              <a:t>Depuis le milieu des années 1990, il consacre la majeure partie de son temps à la promotion des logiciels libres auprès de divers publics un peu partout dans le monde. Depuis quelques années, il fait campagne contre les brevets logiciels et la gestion des droits numériques (DRM). Le temps qu’il alloue encore à la programmation est consacré à GNU Emacs, bien qu’il ne soit plus le mainteneur principal depuis février 2008. Il gagne sa vie en partie avec les cachets de conférencier qu’on lui donne à l’occasion ou des prix qu’on lui remet.» (Wikipédia)</a:t>
            </a:r>
          </a:p>
        </p:txBody>
      </p:sp>
      <p:sp>
        <p:nvSpPr>
          <p:cNvPr id="8" name="Espace réservé de la date 7">
            <a:extLst>
              <a:ext uri="{FF2B5EF4-FFF2-40B4-BE49-F238E27FC236}">
                <a16:creationId xmlns:a16="http://schemas.microsoft.com/office/drawing/2014/main" id="{4A5B99A2-9D29-4763-951A-088CF710648B}"/>
              </a:ext>
            </a:extLst>
          </p:cNvPr>
          <p:cNvSpPr>
            <a:spLocks noGrp="1"/>
          </p:cNvSpPr>
          <p:nvPr>
            <p:ph type="dt" sz="half" idx="10"/>
          </p:nvPr>
        </p:nvSpPr>
        <p:spPr/>
        <p:txBody>
          <a:bodyPr/>
          <a:lstStyle/>
          <a:p>
            <a:fld id="{4520E4A5-C981-4AD0-8608-EE4CB2182E28}" type="datetime1">
              <a:rPr lang="fr-FR" smtClean="0"/>
              <a:t>16/11/2023</a:t>
            </a:fld>
            <a:endParaRPr lang="fr-FR"/>
          </a:p>
        </p:txBody>
      </p:sp>
    </p:spTree>
    <p:extLst>
      <p:ext uri="{BB962C8B-B14F-4D97-AF65-F5344CB8AC3E}">
        <p14:creationId xmlns:p14="http://schemas.microsoft.com/office/powerpoint/2010/main" val="39652631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12413-FD50-4AE8-8522-1AD191CAC400}"/>
              </a:ext>
            </a:extLst>
          </p:cNvPr>
          <p:cNvSpPr>
            <a:spLocks noGrp="1"/>
          </p:cNvSpPr>
          <p:nvPr>
            <p:ph type="title"/>
          </p:nvPr>
        </p:nvSpPr>
        <p:spPr>
          <a:xfrm>
            <a:off x="838200" y="273685"/>
            <a:ext cx="10515600" cy="675005"/>
          </a:xfrm>
        </p:spPr>
        <p:txBody>
          <a:bodyPr>
            <a:normAutofit fontScale="90000"/>
          </a:bodyPr>
          <a:lstStyle/>
          <a:p>
            <a:pPr algn="ctr"/>
            <a:r>
              <a:rPr lang="fr-FR" dirty="0"/>
              <a:t>Aaron </a:t>
            </a:r>
            <a:r>
              <a:rPr lang="fr-FR" cap="small" dirty="0" err="1"/>
              <a:t>Swartz</a:t>
            </a:r>
            <a:endParaRPr lang="fr-FR" cap="small" dirty="0"/>
          </a:p>
        </p:txBody>
      </p:sp>
      <p:sp>
        <p:nvSpPr>
          <p:cNvPr id="3" name="Espace réservé du contenu 2">
            <a:extLst>
              <a:ext uri="{FF2B5EF4-FFF2-40B4-BE49-F238E27FC236}">
                <a16:creationId xmlns:a16="http://schemas.microsoft.com/office/drawing/2014/main" id="{3482868E-218E-4CC0-BFFB-3FB625ACFE82}"/>
              </a:ext>
            </a:extLst>
          </p:cNvPr>
          <p:cNvSpPr>
            <a:spLocks noGrp="1"/>
          </p:cNvSpPr>
          <p:nvPr>
            <p:ph idx="1"/>
          </p:nvPr>
        </p:nvSpPr>
        <p:spPr>
          <a:xfrm>
            <a:off x="0" y="1205612"/>
            <a:ext cx="10107168" cy="5772784"/>
          </a:xfrm>
        </p:spPr>
        <p:txBody>
          <a:bodyPr>
            <a:normAutofit fontScale="85000" lnSpcReduction="20000"/>
          </a:bodyPr>
          <a:lstStyle/>
          <a:p>
            <a:r>
              <a:rPr lang="fr-FR" dirty="0"/>
              <a:t>Aaron </a:t>
            </a:r>
            <a:r>
              <a:rPr lang="fr-FR" dirty="0" err="1"/>
              <a:t>Swartz</a:t>
            </a:r>
            <a:r>
              <a:rPr lang="fr-FR" dirty="0"/>
              <a:t>, né le 8 novembre 1986 à Chicago et mort le 11 janvier 2013 à New York, est un informaticien, écrivain, militant politique et hacktiviste américain. C’est un enfant précoce qui lit à 3 ans. Fervent partisan de la liberté numérique, il consacra sa vie à la défense de la « culture libre », convaincu que l'accès à la connaissance est un moyen d'émancipation et de justice. Aaron </a:t>
            </a:r>
            <a:r>
              <a:rPr lang="fr-FR" dirty="0" err="1"/>
              <a:t>Swartz</a:t>
            </a:r>
            <a:r>
              <a:rPr lang="fr-FR" dirty="0"/>
              <a:t> a eu une influence décisive dans l’essor d’Internet. Il participa au développement de plusieurs techniques, notamment le format </a:t>
            </a:r>
            <a:r>
              <a:rPr lang="fr-FR" b="1" dirty="0"/>
              <a:t>flux RSS </a:t>
            </a:r>
            <a:r>
              <a:rPr lang="fr-FR" dirty="0"/>
              <a:t>ou encore celle des licences </a:t>
            </a:r>
            <a:r>
              <a:rPr lang="fr-FR" b="1" dirty="0"/>
              <a:t>Creative Commons </a:t>
            </a:r>
            <a:r>
              <a:rPr lang="fr-FR" dirty="0"/>
              <a:t>(CC). Sa contribution ne s'arrête pas au plan technique, il fut aussi connu pour ses efforts de démocratisation de l’information sur le web en manifestant contre des projets de loi tels que la </a:t>
            </a:r>
            <a:r>
              <a:rPr lang="fr-FR" b="1" dirty="0"/>
              <a:t>Stop Online </a:t>
            </a:r>
            <a:r>
              <a:rPr lang="fr-FR" b="1" dirty="0" err="1"/>
              <a:t>Piracy</a:t>
            </a:r>
            <a:r>
              <a:rPr lang="fr-FR" b="1" dirty="0"/>
              <a:t> </a:t>
            </a:r>
            <a:r>
              <a:rPr lang="fr-FR" b="1" dirty="0" err="1"/>
              <a:t>Act</a:t>
            </a:r>
            <a:r>
              <a:rPr lang="fr-FR" b="1" dirty="0"/>
              <a:t> </a:t>
            </a:r>
            <a:r>
              <a:rPr lang="fr-FR" dirty="0"/>
              <a:t>(SOPA).</a:t>
            </a:r>
          </a:p>
          <a:p>
            <a:r>
              <a:rPr lang="fr-FR" dirty="0"/>
              <a:t>Écrivain prolifique sous différentes formes (blogs, pamphlets politiques, textes de conférences), l'ouvrage </a:t>
            </a:r>
            <a:r>
              <a:rPr lang="fr-FR" i="1" dirty="0"/>
              <a:t>Celui qui pourrait changer le monde </a:t>
            </a:r>
            <a:r>
              <a:rPr lang="fr-FR" dirty="0"/>
              <a:t>(paru en français en 2017) rassemble ses principaux textes qui reflètent son engagement intellectuel sur des enjeux sociétaux dont le droit d'auteur, la liberté d'accès des connaissances et des savoirs dont les publications scientifiques ou la transparence en politique. Il a étendu ses réflexions dans le domaine de la sociologie, l'éducation civique et politique. Il se suicide le 11 janvier 2013 à l'âge de 26 ans dans son appartement. Son procès fédéral en lien avec des accusations de fraude électronique devait débuter le mois suivant. (Source : Wikipédia)</a:t>
            </a:r>
          </a:p>
        </p:txBody>
      </p:sp>
      <p:sp>
        <p:nvSpPr>
          <p:cNvPr id="4" name="Espace réservé du pied de page 3">
            <a:extLst>
              <a:ext uri="{FF2B5EF4-FFF2-40B4-BE49-F238E27FC236}">
                <a16:creationId xmlns:a16="http://schemas.microsoft.com/office/drawing/2014/main" id="{0E8D19A3-A11D-4EF7-AC46-94CAD75CFA6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418ECD7-1F81-40AC-800F-6DF1A7B9D03B}"/>
              </a:ext>
            </a:extLst>
          </p:cNvPr>
          <p:cNvSpPr>
            <a:spLocks noGrp="1"/>
          </p:cNvSpPr>
          <p:nvPr>
            <p:ph type="sldNum" sz="quarter" idx="12"/>
          </p:nvPr>
        </p:nvSpPr>
        <p:spPr/>
        <p:txBody>
          <a:bodyPr/>
          <a:lstStyle/>
          <a:p>
            <a:fld id="{E1E82F94-2435-4CE9-9E19-C85AE8AA3B0C}" type="slidenum">
              <a:rPr lang="fr-FR" smtClean="0"/>
              <a:t>216</a:t>
            </a:fld>
            <a:endParaRPr lang="fr-FR"/>
          </a:p>
        </p:txBody>
      </p:sp>
      <p:sp>
        <p:nvSpPr>
          <p:cNvPr id="6" name="Bouton d’action : début 5">
            <a:hlinkClick r:id="rId2" action="ppaction://hlinksldjump" highlightClick="1"/>
            <a:extLst>
              <a:ext uri="{FF2B5EF4-FFF2-40B4-BE49-F238E27FC236}">
                <a16:creationId xmlns:a16="http://schemas.microsoft.com/office/drawing/2014/main" id="{7315B4F9-0102-461E-BF8F-3B71EC0C5EB1}"/>
              </a:ext>
            </a:extLst>
          </p:cNvPr>
          <p:cNvSpPr/>
          <p:nvPr/>
        </p:nvSpPr>
        <p:spPr>
          <a:xfrm>
            <a:off x="491490" y="273685"/>
            <a:ext cx="622935" cy="469265"/>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99C05D-5ADE-4F2E-8A1E-11BA88C377E7}"/>
              </a:ext>
            </a:extLst>
          </p:cNvPr>
          <p:cNvPicPr>
            <a:picLocks noChangeAspect="1"/>
          </p:cNvPicPr>
          <p:nvPr/>
        </p:nvPicPr>
        <p:blipFill rotWithShape="1">
          <a:blip r:embed="rId3"/>
          <a:srcRect l="15892"/>
          <a:stretch/>
        </p:blipFill>
        <p:spPr>
          <a:xfrm>
            <a:off x="10021824" y="0"/>
            <a:ext cx="2170176" cy="1719072"/>
          </a:xfrm>
          <a:prstGeom prst="rect">
            <a:avLst/>
          </a:prstGeom>
        </p:spPr>
      </p:pic>
      <p:sp>
        <p:nvSpPr>
          <p:cNvPr id="8" name="Espace réservé de la date 7">
            <a:extLst>
              <a:ext uri="{FF2B5EF4-FFF2-40B4-BE49-F238E27FC236}">
                <a16:creationId xmlns:a16="http://schemas.microsoft.com/office/drawing/2014/main" id="{3A7EB5A2-8DA7-4A4D-BB28-44A97C304FAA}"/>
              </a:ext>
            </a:extLst>
          </p:cNvPr>
          <p:cNvSpPr>
            <a:spLocks noGrp="1"/>
          </p:cNvSpPr>
          <p:nvPr>
            <p:ph type="dt" sz="half" idx="10"/>
          </p:nvPr>
        </p:nvSpPr>
        <p:spPr/>
        <p:txBody>
          <a:bodyPr/>
          <a:lstStyle/>
          <a:p>
            <a:fld id="{45E2D693-D98E-4195-B68D-D83D47F13F0B}" type="datetime1">
              <a:rPr lang="fr-FR" smtClean="0"/>
              <a:t>16/11/2023</a:t>
            </a:fld>
            <a:endParaRPr lang="fr-FR"/>
          </a:p>
        </p:txBody>
      </p:sp>
    </p:spTree>
    <p:extLst>
      <p:ext uri="{BB962C8B-B14F-4D97-AF65-F5344CB8AC3E}">
        <p14:creationId xmlns:p14="http://schemas.microsoft.com/office/powerpoint/2010/main" val="16712612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4000" y="1944709"/>
            <a:ext cx="9144000" cy="1565253"/>
          </a:xfrm>
        </p:spPr>
        <p:txBody>
          <a:bodyPr>
            <a:normAutofit/>
          </a:bodyPr>
          <a:lstStyle/>
          <a:p>
            <a:r>
              <a:rPr lang="fr-FR" sz="3200" spc="-240" dirty="0">
                <a:solidFill>
                  <a:schemeClr val="accent5">
                    <a:lumMod val="75000"/>
                  </a:schemeClr>
                </a:solidFill>
                <a:latin typeface="+mn-lt"/>
              </a:rPr>
              <a:t>Extraits de deux guides du lanceur d’alerte (Covéa, Défenseur des doits)</a:t>
            </a:r>
            <a:endParaRPr lang="fr-FR" sz="3200" dirty="0">
              <a:latin typeface="+mn-lt"/>
            </a:endParaRPr>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p:txBody>
          <a:bodyPr/>
          <a:lstStyle/>
          <a:p>
            <a:endParaRPr lang="fr-FR" sz="28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1410522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0D70B68D-382B-411A-B5F4-24CF4E7912D4}"/>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7DA44DA-921D-431C-84FB-2E46609F3DFA}"/>
              </a:ext>
            </a:extLst>
          </p:cNvPr>
          <p:cNvSpPr>
            <a:spLocks noGrp="1"/>
          </p:cNvSpPr>
          <p:nvPr>
            <p:ph type="sldNum" sz="quarter" idx="12"/>
          </p:nvPr>
        </p:nvSpPr>
        <p:spPr/>
        <p:txBody>
          <a:bodyPr/>
          <a:lstStyle/>
          <a:p>
            <a:fld id="{E1E82F94-2435-4CE9-9E19-C85AE8AA3B0C}" type="slidenum">
              <a:rPr lang="fr-FR" smtClean="0"/>
              <a:t>218</a:t>
            </a:fld>
            <a:endParaRPr lang="fr-FR"/>
          </a:p>
        </p:txBody>
      </p:sp>
      <p:pic>
        <p:nvPicPr>
          <p:cNvPr id="7" name="Image 6">
            <a:extLst>
              <a:ext uri="{FF2B5EF4-FFF2-40B4-BE49-F238E27FC236}">
                <a16:creationId xmlns:a16="http://schemas.microsoft.com/office/drawing/2014/main" id="{A4E21987-A343-498F-B0B2-21F7F3927F88}"/>
              </a:ext>
            </a:extLst>
          </p:cNvPr>
          <p:cNvPicPr>
            <a:picLocks noChangeAspect="1"/>
          </p:cNvPicPr>
          <p:nvPr/>
        </p:nvPicPr>
        <p:blipFill>
          <a:blip r:embed="rId2"/>
          <a:stretch>
            <a:fillRect/>
          </a:stretch>
        </p:blipFill>
        <p:spPr>
          <a:xfrm>
            <a:off x="1735999" y="386861"/>
            <a:ext cx="8438648" cy="5808246"/>
          </a:xfrm>
          <a:prstGeom prst="rect">
            <a:avLst/>
          </a:prstGeom>
        </p:spPr>
      </p:pic>
      <p:sp>
        <p:nvSpPr>
          <p:cNvPr id="8" name="ZoneTexte 7">
            <a:extLst>
              <a:ext uri="{FF2B5EF4-FFF2-40B4-BE49-F238E27FC236}">
                <a16:creationId xmlns:a16="http://schemas.microsoft.com/office/drawing/2014/main" id="{D991682C-4593-4C2F-948C-B4439BC58B59}"/>
              </a:ext>
            </a:extLst>
          </p:cNvPr>
          <p:cNvSpPr txBox="1"/>
          <p:nvPr/>
        </p:nvSpPr>
        <p:spPr>
          <a:xfrm>
            <a:off x="3039207" y="6010441"/>
            <a:ext cx="5832231" cy="369332"/>
          </a:xfrm>
          <a:prstGeom prst="rect">
            <a:avLst/>
          </a:prstGeom>
          <a:noFill/>
        </p:spPr>
        <p:txBody>
          <a:bodyPr wrap="square" rtlCol="0">
            <a:spAutoFit/>
          </a:bodyPr>
          <a:lstStyle/>
          <a:p>
            <a:pPr algn="ctr"/>
            <a:r>
              <a:rPr lang="fr-FR" dirty="0"/>
              <a:t>Guide pratique du lanceur d’alerte Covéa</a:t>
            </a:r>
          </a:p>
        </p:txBody>
      </p:sp>
      <p:sp>
        <p:nvSpPr>
          <p:cNvPr id="2" name="Espace réservé de la date 1">
            <a:extLst>
              <a:ext uri="{FF2B5EF4-FFF2-40B4-BE49-F238E27FC236}">
                <a16:creationId xmlns:a16="http://schemas.microsoft.com/office/drawing/2014/main" id="{436A316C-E822-4D2B-BA48-18F646A44951}"/>
              </a:ext>
            </a:extLst>
          </p:cNvPr>
          <p:cNvSpPr>
            <a:spLocks noGrp="1"/>
          </p:cNvSpPr>
          <p:nvPr>
            <p:ph type="dt" sz="half" idx="10"/>
          </p:nvPr>
        </p:nvSpPr>
        <p:spPr/>
        <p:txBody>
          <a:bodyPr/>
          <a:lstStyle/>
          <a:p>
            <a:fld id="{A761B818-E0D2-42FE-ABDB-FF8D8A762736}" type="datetime1">
              <a:rPr lang="fr-FR" smtClean="0"/>
              <a:t>16/11/2023</a:t>
            </a:fld>
            <a:endParaRPr lang="fr-FR"/>
          </a:p>
        </p:txBody>
      </p:sp>
    </p:spTree>
    <p:extLst>
      <p:ext uri="{BB962C8B-B14F-4D97-AF65-F5344CB8AC3E}">
        <p14:creationId xmlns:p14="http://schemas.microsoft.com/office/powerpoint/2010/main" val="11113541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67B2C7AA-0452-406F-9D6E-64872B12473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BDD58B20-234D-4281-A3E8-E289D6F9B2A4}"/>
              </a:ext>
            </a:extLst>
          </p:cNvPr>
          <p:cNvSpPr>
            <a:spLocks noGrp="1"/>
          </p:cNvSpPr>
          <p:nvPr>
            <p:ph type="sldNum" sz="quarter" idx="12"/>
          </p:nvPr>
        </p:nvSpPr>
        <p:spPr/>
        <p:txBody>
          <a:bodyPr/>
          <a:lstStyle/>
          <a:p>
            <a:fld id="{E1E82F94-2435-4CE9-9E19-C85AE8AA3B0C}" type="slidenum">
              <a:rPr lang="fr-FR" smtClean="0"/>
              <a:t>219</a:t>
            </a:fld>
            <a:endParaRPr lang="fr-FR"/>
          </a:p>
        </p:txBody>
      </p:sp>
      <p:pic>
        <p:nvPicPr>
          <p:cNvPr id="7" name="Image 6">
            <a:extLst>
              <a:ext uri="{FF2B5EF4-FFF2-40B4-BE49-F238E27FC236}">
                <a16:creationId xmlns:a16="http://schemas.microsoft.com/office/drawing/2014/main" id="{1FC6F14C-CDFC-4071-8D72-BF91D0372AF8}"/>
              </a:ext>
            </a:extLst>
          </p:cNvPr>
          <p:cNvPicPr>
            <a:picLocks noChangeAspect="1"/>
          </p:cNvPicPr>
          <p:nvPr/>
        </p:nvPicPr>
        <p:blipFill rotWithShape="1">
          <a:blip r:embed="rId2"/>
          <a:srcRect t="23597"/>
          <a:stretch/>
        </p:blipFill>
        <p:spPr>
          <a:xfrm>
            <a:off x="2180492" y="107308"/>
            <a:ext cx="7272345" cy="6614167"/>
          </a:xfrm>
          <a:prstGeom prst="rect">
            <a:avLst/>
          </a:prstGeom>
        </p:spPr>
      </p:pic>
      <p:sp>
        <p:nvSpPr>
          <p:cNvPr id="2" name="Espace réservé de la date 1">
            <a:extLst>
              <a:ext uri="{FF2B5EF4-FFF2-40B4-BE49-F238E27FC236}">
                <a16:creationId xmlns:a16="http://schemas.microsoft.com/office/drawing/2014/main" id="{A5EC3FE4-E4DF-4999-8C7C-7554E2CB8ADD}"/>
              </a:ext>
            </a:extLst>
          </p:cNvPr>
          <p:cNvSpPr>
            <a:spLocks noGrp="1"/>
          </p:cNvSpPr>
          <p:nvPr>
            <p:ph type="dt" sz="half" idx="10"/>
          </p:nvPr>
        </p:nvSpPr>
        <p:spPr/>
        <p:txBody>
          <a:bodyPr/>
          <a:lstStyle/>
          <a:p>
            <a:fld id="{729A13D7-0A5E-4B9C-B8FC-3F2989E29434}" type="datetime1">
              <a:rPr lang="fr-FR" smtClean="0"/>
              <a:t>16/11/2023</a:t>
            </a:fld>
            <a:endParaRPr lang="fr-FR"/>
          </a:p>
        </p:txBody>
      </p:sp>
    </p:spTree>
    <p:extLst>
      <p:ext uri="{BB962C8B-B14F-4D97-AF65-F5344CB8AC3E}">
        <p14:creationId xmlns:p14="http://schemas.microsoft.com/office/powerpoint/2010/main" val="47934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5" name="Google Shape;755;p85"/>
          <p:cNvSpPr txBox="1">
            <a:spLocks noGrp="1"/>
          </p:cNvSpPr>
          <p:nvPr>
            <p:ph type="body" idx="1"/>
          </p:nvPr>
        </p:nvSpPr>
        <p:spPr>
          <a:xfrm>
            <a:off x="838199" y="1983346"/>
            <a:ext cx="10908081" cy="4555566"/>
          </a:xfrm>
          <a:prstGeom prst="rect">
            <a:avLst/>
          </a:prstGeom>
          <a:noFill/>
          <a:ln>
            <a:noFill/>
          </a:ln>
        </p:spPr>
        <p:txBody>
          <a:bodyPr spcFirstLastPara="1" wrap="square" lIns="91425" tIns="45700" rIns="91425" bIns="45700" anchor="t" anchorCtr="0">
            <a:normAutofit/>
          </a:bodyPr>
          <a:lstStyle/>
          <a:p>
            <a:pPr marL="0" indent="0" algn="just">
              <a:buClr>
                <a:schemeClr val="dk1"/>
              </a:buClr>
              <a:buSzPct val="100000"/>
              <a:buNone/>
            </a:pPr>
            <a:r>
              <a:rPr lang="fr-FR" b="1" dirty="0"/>
              <a:t>2) L’espace publique numérique </a:t>
            </a:r>
            <a:r>
              <a:rPr lang="fr-FR" dirty="0"/>
              <a:t>s’ajoute aux formes existantes d’espace public, influant sur les questions démocratiques : l’utilisation spontanée des hashtags (« #Jesuischarlie », « #Balancetonporc », etc.)</a:t>
            </a:r>
          </a:p>
          <a:p>
            <a:pPr marL="0" indent="0" algn="just">
              <a:buClr>
                <a:schemeClr val="dk1"/>
              </a:buClr>
              <a:buSzPct val="100000"/>
              <a:buNone/>
            </a:pPr>
            <a:endParaRPr lang="fr-FR" dirty="0"/>
          </a:p>
          <a:p>
            <a:pPr marL="0" lvl="0" indent="0" algn="ctr" rtl="0">
              <a:lnSpc>
                <a:spcPct val="90000"/>
              </a:lnSpc>
              <a:spcBef>
                <a:spcPts val="1000"/>
              </a:spcBef>
              <a:spcAft>
                <a:spcPts val="0"/>
              </a:spcAft>
              <a:buClr>
                <a:schemeClr val="dk1"/>
              </a:buClr>
              <a:buSzPct val="100000"/>
              <a:buNone/>
            </a:pPr>
            <a:r>
              <a:rPr lang="fr-FR" dirty="0">
                <a:solidFill>
                  <a:srgbClr val="0070C0"/>
                </a:solidFill>
                <a:sym typeface="Wingdings" panose="05000000000000000000" pitchFamily="2" charset="2"/>
              </a:rPr>
              <a:t> </a:t>
            </a:r>
            <a:r>
              <a:rPr lang="fr-FR" dirty="0">
                <a:solidFill>
                  <a:srgbClr val="0070C0"/>
                </a:solidFill>
              </a:rPr>
              <a:t>Cette « </a:t>
            </a:r>
            <a:r>
              <a:rPr lang="fr-FR" b="1" dirty="0">
                <a:solidFill>
                  <a:srgbClr val="0070C0"/>
                </a:solidFill>
              </a:rPr>
              <a:t>démocratie Internet </a:t>
            </a:r>
            <a:r>
              <a:rPr lang="fr-FR" dirty="0">
                <a:solidFill>
                  <a:srgbClr val="0070C0"/>
                </a:solidFill>
              </a:rPr>
              <a:t>» produit un bruit de fond qui est comme une caisse de résonance de la « </a:t>
            </a:r>
            <a:r>
              <a:rPr lang="fr-FR" b="1" dirty="0">
                <a:solidFill>
                  <a:srgbClr val="0070C0"/>
                </a:solidFill>
              </a:rPr>
              <a:t>société civile </a:t>
            </a:r>
            <a:r>
              <a:rPr lang="fr-FR" dirty="0">
                <a:solidFill>
                  <a:srgbClr val="0070C0"/>
                </a:solidFill>
              </a:rPr>
              <a:t>», avec pour </a:t>
            </a:r>
            <a:r>
              <a:rPr lang="fr-FR" dirty="0">
                <a:solidFill>
                  <a:srgbClr val="0070C0"/>
                </a:solidFill>
                <a:sym typeface="Wingdings" panose="05000000000000000000" pitchFamily="2" charset="2"/>
              </a:rPr>
              <a:t>e</a:t>
            </a:r>
            <a:r>
              <a:rPr lang="fr-FR" dirty="0">
                <a:solidFill>
                  <a:srgbClr val="0070C0"/>
                </a:solidFill>
              </a:rPr>
              <a:t>ffets positifs : </a:t>
            </a:r>
            <a:r>
              <a:rPr lang="fr-FR" b="1" dirty="0">
                <a:solidFill>
                  <a:srgbClr val="0070C0"/>
                </a:solidFill>
              </a:rPr>
              <a:t>liberté d’expression </a:t>
            </a:r>
            <a:r>
              <a:rPr lang="fr-FR" dirty="0">
                <a:solidFill>
                  <a:srgbClr val="0070C0"/>
                </a:solidFill>
              </a:rPr>
              <a:t>et </a:t>
            </a:r>
            <a:r>
              <a:rPr lang="fr-FR" b="1" dirty="0">
                <a:solidFill>
                  <a:srgbClr val="0070C0"/>
                </a:solidFill>
              </a:rPr>
              <a:t>auto-organisation</a:t>
            </a:r>
            <a:r>
              <a:rPr lang="fr-FR" dirty="0">
                <a:solidFill>
                  <a:srgbClr val="0070C0"/>
                </a:solidFill>
              </a:rPr>
              <a:t>.</a:t>
            </a:r>
            <a:endParaRPr dirty="0">
              <a:solidFill>
                <a:srgbClr val="0070C0"/>
              </a:solidFill>
            </a:endParaRPr>
          </a:p>
        </p:txBody>
      </p:sp>
      <p:sp>
        <p:nvSpPr>
          <p:cNvPr id="756" name="Google Shape;756;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57" name="Google Shape;757;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sp>
        <p:nvSpPr>
          <p:cNvPr id="4" name="Espace réservé de la date 3">
            <a:extLst>
              <a:ext uri="{FF2B5EF4-FFF2-40B4-BE49-F238E27FC236}">
                <a16:creationId xmlns:a16="http://schemas.microsoft.com/office/drawing/2014/main" id="{0C1E4264-E9C8-4525-93D7-C9F991A37502}"/>
              </a:ext>
            </a:extLst>
          </p:cNvPr>
          <p:cNvSpPr>
            <a:spLocks noGrp="1"/>
          </p:cNvSpPr>
          <p:nvPr>
            <p:ph type="dt" sz="half" idx="10"/>
          </p:nvPr>
        </p:nvSpPr>
        <p:spPr/>
        <p:txBody>
          <a:bodyPr/>
          <a:lstStyle/>
          <a:p>
            <a:fld id="{90E09F19-54CE-4BAD-932A-129321BD116E}" type="datetime1">
              <a:rPr lang="fr-FR" smtClean="0"/>
              <a:t>16/11/2023</a:t>
            </a:fld>
            <a:endParaRPr lang="fr-FR"/>
          </a:p>
        </p:txBody>
      </p:sp>
    </p:spTree>
    <p:extLst>
      <p:ext uri="{BB962C8B-B14F-4D97-AF65-F5344CB8AC3E}">
        <p14:creationId xmlns:p14="http://schemas.microsoft.com/office/powerpoint/2010/main" val="157891191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A62673AE-4311-4BF6-A5CC-0871FCD1203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770FB4D-23FB-4DB3-AA32-9D7B6D8C0D89}"/>
              </a:ext>
            </a:extLst>
          </p:cNvPr>
          <p:cNvSpPr>
            <a:spLocks noGrp="1"/>
          </p:cNvSpPr>
          <p:nvPr>
            <p:ph type="sldNum" sz="quarter" idx="12"/>
          </p:nvPr>
        </p:nvSpPr>
        <p:spPr/>
        <p:txBody>
          <a:bodyPr/>
          <a:lstStyle/>
          <a:p>
            <a:fld id="{E1E82F94-2435-4CE9-9E19-C85AE8AA3B0C}" type="slidenum">
              <a:rPr lang="fr-FR" smtClean="0"/>
              <a:t>220</a:t>
            </a:fld>
            <a:endParaRPr lang="fr-FR"/>
          </a:p>
        </p:txBody>
      </p:sp>
      <p:pic>
        <p:nvPicPr>
          <p:cNvPr id="7" name="Image 6">
            <a:extLst>
              <a:ext uri="{FF2B5EF4-FFF2-40B4-BE49-F238E27FC236}">
                <a16:creationId xmlns:a16="http://schemas.microsoft.com/office/drawing/2014/main" id="{083AB9BE-2F9B-40BC-9511-DD07EC5D3C0E}"/>
              </a:ext>
            </a:extLst>
          </p:cNvPr>
          <p:cNvPicPr>
            <a:picLocks noChangeAspect="1"/>
          </p:cNvPicPr>
          <p:nvPr/>
        </p:nvPicPr>
        <p:blipFill>
          <a:blip r:embed="rId2"/>
          <a:stretch>
            <a:fillRect/>
          </a:stretch>
        </p:blipFill>
        <p:spPr>
          <a:xfrm>
            <a:off x="2708031" y="339976"/>
            <a:ext cx="6965803" cy="6016374"/>
          </a:xfrm>
          <a:prstGeom prst="rect">
            <a:avLst/>
          </a:prstGeom>
        </p:spPr>
      </p:pic>
      <p:sp>
        <p:nvSpPr>
          <p:cNvPr id="2" name="Espace réservé de la date 1">
            <a:extLst>
              <a:ext uri="{FF2B5EF4-FFF2-40B4-BE49-F238E27FC236}">
                <a16:creationId xmlns:a16="http://schemas.microsoft.com/office/drawing/2014/main" id="{AC4DC93A-7615-4884-88C8-4ABD85688B41}"/>
              </a:ext>
            </a:extLst>
          </p:cNvPr>
          <p:cNvSpPr>
            <a:spLocks noGrp="1"/>
          </p:cNvSpPr>
          <p:nvPr>
            <p:ph type="dt" sz="half" idx="10"/>
          </p:nvPr>
        </p:nvSpPr>
        <p:spPr/>
        <p:txBody>
          <a:bodyPr/>
          <a:lstStyle/>
          <a:p>
            <a:fld id="{0A2898BB-9DDC-40CE-9419-C3C783AFCE1F}" type="datetime1">
              <a:rPr lang="fr-FR" smtClean="0"/>
              <a:t>16/11/2023</a:t>
            </a:fld>
            <a:endParaRPr lang="fr-FR"/>
          </a:p>
        </p:txBody>
      </p:sp>
    </p:spTree>
    <p:extLst>
      <p:ext uri="{BB962C8B-B14F-4D97-AF65-F5344CB8AC3E}">
        <p14:creationId xmlns:p14="http://schemas.microsoft.com/office/powerpoint/2010/main" val="33853808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DA9B1A0A-C043-4C61-8C3A-CEA4DE550E1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3DCAC55-3425-4392-98BA-8DDB44A1AEAB}"/>
              </a:ext>
            </a:extLst>
          </p:cNvPr>
          <p:cNvSpPr>
            <a:spLocks noGrp="1"/>
          </p:cNvSpPr>
          <p:nvPr>
            <p:ph type="sldNum" sz="quarter" idx="12"/>
          </p:nvPr>
        </p:nvSpPr>
        <p:spPr/>
        <p:txBody>
          <a:bodyPr/>
          <a:lstStyle/>
          <a:p>
            <a:fld id="{E1E82F94-2435-4CE9-9E19-C85AE8AA3B0C}" type="slidenum">
              <a:rPr lang="fr-FR" smtClean="0"/>
              <a:t>221</a:t>
            </a:fld>
            <a:endParaRPr lang="fr-FR"/>
          </a:p>
        </p:txBody>
      </p:sp>
      <p:pic>
        <p:nvPicPr>
          <p:cNvPr id="7" name="Image 6">
            <a:extLst>
              <a:ext uri="{FF2B5EF4-FFF2-40B4-BE49-F238E27FC236}">
                <a16:creationId xmlns:a16="http://schemas.microsoft.com/office/drawing/2014/main" id="{B02FBAB3-4E67-401B-AF3E-68BB984AFCFA}"/>
              </a:ext>
            </a:extLst>
          </p:cNvPr>
          <p:cNvPicPr>
            <a:picLocks noChangeAspect="1"/>
          </p:cNvPicPr>
          <p:nvPr/>
        </p:nvPicPr>
        <p:blipFill>
          <a:blip r:embed="rId2"/>
          <a:stretch>
            <a:fillRect/>
          </a:stretch>
        </p:blipFill>
        <p:spPr>
          <a:xfrm>
            <a:off x="2262554" y="50565"/>
            <a:ext cx="7666892" cy="6807435"/>
          </a:xfrm>
          <a:prstGeom prst="rect">
            <a:avLst/>
          </a:prstGeom>
        </p:spPr>
      </p:pic>
      <p:sp>
        <p:nvSpPr>
          <p:cNvPr id="2" name="Espace réservé de la date 1">
            <a:extLst>
              <a:ext uri="{FF2B5EF4-FFF2-40B4-BE49-F238E27FC236}">
                <a16:creationId xmlns:a16="http://schemas.microsoft.com/office/drawing/2014/main" id="{8CC13C26-B943-45F9-864E-4BC31CAC6E4D}"/>
              </a:ext>
            </a:extLst>
          </p:cNvPr>
          <p:cNvSpPr>
            <a:spLocks noGrp="1"/>
          </p:cNvSpPr>
          <p:nvPr>
            <p:ph type="dt" sz="half" idx="10"/>
          </p:nvPr>
        </p:nvSpPr>
        <p:spPr/>
        <p:txBody>
          <a:bodyPr/>
          <a:lstStyle/>
          <a:p>
            <a:fld id="{AF684E49-93B4-4D2B-BF41-5AF33F8486BA}" type="datetime1">
              <a:rPr lang="fr-FR" smtClean="0"/>
              <a:t>16/11/2023</a:t>
            </a:fld>
            <a:endParaRPr lang="fr-FR"/>
          </a:p>
        </p:txBody>
      </p:sp>
    </p:spTree>
    <p:extLst>
      <p:ext uri="{BB962C8B-B14F-4D97-AF65-F5344CB8AC3E}">
        <p14:creationId xmlns:p14="http://schemas.microsoft.com/office/powerpoint/2010/main" val="5338451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B0EDFCE4-CFB8-4342-AE07-771556A4A2D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C72F508-45B8-4AEB-97D8-D5AF3AD4159F}"/>
              </a:ext>
            </a:extLst>
          </p:cNvPr>
          <p:cNvSpPr>
            <a:spLocks noGrp="1"/>
          </p:cNvSpPr>
          <p:nvPr>
            <p:ph type="sldNum" sz="quarter" idx="12"/>
          </p:nvPr>
        </p:nvSpPr>
        <p:spPr/>
        <p:txBody>
          <a:bodyPr/>
          <a:lstStyle/>
          <a:p>
            <a:fld id="{E1E82F94-2435-4CE9-9E19-C85AE8AA3B0C}" type="slidenum">
              <a:rPr lang="fr-FR" smtClean="0"/>
              <a:t>222</a:t>
            </a:fld>
            <a:endParaRPr lang="fr-FR"/>
          </a:p>
        </p:txBody>
      </p:sp>
      <p:pic>
        <p:nvPicPr>
          <p:cNvPr id="7" name="Image 6">
            <a:extLst>
              <a:ext uri="{FF2B5EF4-FFF2-40B4-BE49-F238E27FC236}">
                <a16:creationId xmlns:a16="http://schemas.microsoft.com/office/drawing/2014/main" id="{21C661F4-4223-4FF3-87AE-1DD7B89E47FF}"/>
              </a:ext>
            </a:extLst>
          </p:cNvPr>
          <p:cNvPicPr>
            <a:picLocks noChangeAspect="1"/>
          </p:cNvPicPr>
          <p:nvPr/>
        </p:nvPicPr>
        <p:blipFill rotWithShape="1">
          <a:blip r:embed="rId2"/>
          <a:srcRect l="1649" r="8774"/>
          <a:stretch/>
        </p:blipFill>
        <p:spPr>
          <a:xfrm>
            <a:off x="1647685" y="170241"/>
            <a:ext cx="8896630" cy="6687759"/>
          </a:xfrm>
          <a:prstGeom prst="rect">
            <a:avLst/>
          </a:prstGeom>
        </p:spPr>
      </p:pic>
      <p:sp>
        <p:nvSpPr>
          <p:cNvPr id="8" name="Bouton d’action : début 7">
            <a:hlinkClick r:id="rId3" action="ppaction://hlinksldjump" highlightClick="1"/>
            <a:extLst>
              <a:ext uri="{FF2B5EF4-FFF2-40B4-BE49-F238E27FC236}">
                <a16:creationId xmlns:a16="http://schemas.microsoft.com/office/drawing/2014/main" id="{234C3622-6C3D-4601-B17F-EF8F3EFE34AF}"/>
              </a:ext>
            </a:extLst>
          </p:cNvPr>
          <p:cNvSpPr/>
          <p:nvPr/>
        </p:nvSpPr>
        <p:spPr>
          <a:xfrm>
            <a:off x="328247" y="621323"/>
            <a:ext cx="1172308" cy="832339"/>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DF45450D-6B09-4909-915D-5DD1548CBA74}"/>
              </a:ext>
            </a:extLst>
          </p:cNvPr>
          <p:cNvSpPr>
            <a:spLocks noGrp="1"/>
          </p:cNvSpPr>
          <p:nvPr>
            <p:ph type="dt" sz="half" idx="10"/>
          </p:nvPr>
        </p:nvSpPr>
        <p:spPr/>
        <p:txBody>
          <a:bodyPr/>
          <a:lstStyle/>
          <a:p>
            <a:fld id="{5E02E404-8362-4563-B909-7F8952C8F145}" type="datetime1">
              <a:rPr lang="fr-FR" smtClean="0"/>
              <a:t>16/11/2023</a:t>
            </a:fld>
            <a:endParaRPr lang="fr-FR"/>
          </a:p>
        </p:txBody>
      </p:sp>
    </p:spTree>
    <p:extLst>
      <p:ext uri="{BB962C8B-B14F-4D97-AF65-F5344CB8AC3E}">
        <p14:creationId xmlns:p14="http://schemas.microsoft.com/office/powerpoint/2010/main" val="34369702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7317C36-5043-4818-89BB-CBE23F775ABD}"/>
              </a:ext>
            </a:extLst>
          </p:cNvPr>
          <p:cNvSpPr txBox="1">
            <a:spLocks/>
          </p:cNvSpPr>
          <p:nvPr/>
        </p:nvSpPr>
        <p:spPr>
          <a:xfrm>
            <a:off x="1524000" y="2610946"/>
            <a:ext cx="9144000" cy="818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Une charte éthique pour les ingénieurs</a:t>
            </a:r>
            <a:endParaRPr lang="fr-FR" sz="3200" dirty="0">
              <a:latin typeface="+mn-lt"/>
            </a:endParaRPr>
          </a:p>
        </p:txBody>
      </p:sp>
      <p:sp>
        <p:nvSpPr>
          <p:cNvPr id="2" name="Espace réservé de la date 1">
            <a:extLst>
              <a:ext uri="{FF2B5EF4-FFF2-40B4-BE49-F238E27FC236}">
                <a16:creationId xmlns:a16="http://schemas.microsoft.com/office/drawing/2014/main" id="{789FFA7F-062B-4D27-A331-F96EFF139A17}"/>
              </a:ext>
            </a:extLst>
          </p:cNvPr>
          <p:cNvSpPr>
            <a:spLocks noGrp="1"/>
          </p:cNvSpPr>
          <p:nvPr>
            <p:ph type="dt" sz="half" idx="10"/>
          </p:nvPr>
        </p:nvSpPr>
        <p:spPr/>
        <p:txBody>
          <a:bodyPr/>
          <a:lstStyle/>
          <a:p>
            <a:fld id="{7CEEAECA-4540-44EB-80C3-6A363F04DF05}" type="datetime1">
              <a:rPr lang="fr-FR" smtClean="0"/>
              <a:t>16/11/2023</a:t>
            </a:fld>
            <a:endParaRPr lang="fr-FR"/>
          </a:p>
        </p:txBody>
      </p:sp>
      <p:sp>
        <p:nvSpPr>
          <p:cNvPr id="3" name="Espace réservé du pied de page 2">
            <a:extLst>
              <a:ext uri="{FF2B5EF4-FFF2-40B4-BE49-F238E27FC236}">
                <a16:creationId xmlns:a16="http://schemas.microsoft.com/office/drawing/2014/main" id="{6A569DA8-2C51-418F-8A69-60CEECC6044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AA99401-AFE4-41B4-9214-6BD54A669EE7}"/>
              </a:ext>
            </a:extLst>
          </p:cNvPr>
          <p:cNvSpPr>
            <a:spLocks noGrp="1"/>
          </p:cNvSpPr>
          <p:nvPr>
            <p:ph type="sldNum" sz="quarter" idx="12"/>
          </p:nvPr>
        </p:nvSpPr>
        <p:spPr/>
        <p:txBody>
          <a:bodyPr/>
          <a:lstStyle/>
          <a:p>
            <a:fld id="{E1E82F94-2435-4CE9-9E19-C85AE8AA3B0C}" type="slidenum">
              <a:rPr lang="fr-FR" smtClean="0"/>
              <a:t>223</a:t>
            </a:fld>
            <a:endParaRPr lang="fr-FR"/>
          </a:p>
        </p:txBody>
      </p:sp>
    </p:spTree>
    <p:extLst>
      <p:ext uri="{BB962C8B-B14F-4D97-AF65-F5344CB8AC3E}">
        <p14:creationId xmlns:p14="http://schemas.microsoft.com/office/powerpoint/2010/main" val="34845369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4513B0C-2F2D-44C9-8531-FE8CE6FE1F5A}"/>
              </a:ext>
            </a:extLst>
          </p:cNvPr>
          <p:cNvPicPr>
            <a:picLocks noChangeAspect="1"/>
          </p:cNvPicPr>
          <p:nvPr/>
        </p:nvPicPr>
        <p:blipFill rotWithShape="1">
          <a:blip r:embed="rId2"/>
          <a:srcRect l="2685" t="7344" b="33577"/>
          <a:stretch/>
        </p:blipFill>
        <p:spPr>
          <a:xfrm>
            <a:off x="543786" y="591078"/>
            <a:ext cx="11104428" cy="4884436"/>
          </a:xfrm>
          <a:prstGeom prst="rect">
            <a:avLst/>
          </a:prstGeom>
        </p:spPr>
      </p:pic>
      <p:sp>
        <p:nvSpPr>
          <p:cNvPr id="2" name="Espace réservé de la date 1">
            <a:extLst>
              <a:ext uri="{FF2B5EF4-FFF2-40B4-BE49-F238E27FC236}">
                <a16:creationId xmlns:a16="http://schemas.microsoft.com/office/drawing/2014/main" id="{3DF6465C-91DB-4A32-BA90-8F31ED32E15F}"/>
              </a:ext>
            </a:extLst>
          </p:cNvPr>
          <p:cNvSpPr>
            <a:spLocks noGrp="1"/>
          </p:cNvSpPr>
          <p:nvPr>
            <p:ph type="dt" sz="half" idx="10"/>
          </p:nvPr>
        </p:nvSpPr>
        <p:spPr/>
        <p:txBody>
          <a:bodyPr/>
          <a:lstStyle/>
          <a:p>
            <a:fld id="{1959B224-0368-4600-8CDF-57DC36599348}" type="datetime1">
              <a:rPr lang="fr-FR" smtClean="0"/>
              <a:t>16/11/2023</a:t>
            </a:fld>
            <a:endParaRPr lang="fr-FR"/>
          </a:p>
        </p:txBody>
      </p:sp>
      <p:sp>
        <p:nvSpPr>
          <p:cNvPr id="3" name="Espace réservé du pied de page 2">
            <a:extLst>
              <a:ext uri="{FF2B5EF4-FFF2-40B4-BE49-F238E27FC236}">
                <a16:creationId xmlns:a16="http://schemas.microsoft.com/office/drawing/2014/main" id="{79A2A708-A761-4A4F-B760-6C01D4AA27B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4" name="Espace réservé du numéro de diapositive 3">
            <a:extLst>
              <a:ext uri="{FF2B5EF4-FFF2-40B4-BE49-F238E27FC236}">
                <a16:creationId xmlns:a16="http://schemas.microsoft.com/office/drawing/2014/main" id="{13F74772-A79E-4D6A-93D4-5B43F71418AB}"/>
              </a:ext>
            </a:extLst>
          </p:cNvPr>
          <p:cNvSpPr>
            <a:spLocks noGrp="1"/>
          </p:cNvSpPr>
          <p:nvPr>
            <p:ph type="sldNum" sz="quarter" idx="12"/>
          </p:nvPr>
        </p:nvSpPr>
        <p:spPr/>
        <p:txBody>
          <a:bodyPr/>
          <a:lstStyle/>
          <a:p>
            <a:fld id="{E1E82F94-2435-4CE9-9E19-C85AE8AA3B0C}" type="slidenum">
              <a:rPr lang="fr-FR" smtClean="0"/>
              <a:t>224</a:t>
            </a:fld>
            <a:endParaRPr lang="fr-FR"/>
          </a:p>
        </p:txBody>
      </p:sp>
    </p:spTree>
    <p:extLst>
      <p:ext uri="{BB962C8B-B14F-4D97-AF65-F5344CB8AC3E}">
        <p14:creationId xmlns:p14="http://schemas.microsoft.com/office/powerpoint/2010/main" val="33051398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AB0FE85-E3DD-4C32-833C-6D32DB05AC15}"/>
              </a:ext>
            </a:extLst>
          </p:cNvPr>
          <p:cNvPicPr>
            <a:picLocks noChangeAspect="1"/>
          </p:cNvPicPr>
          <p:nvPr/>
        </p:nvPicPr>
        <p:blipFill rotWithShape="1">
          <a:blip r:embed="rId2"/>
          <a:srcRect l="4646" t="63599"/>
          <a:stretch/>
        </p:blipFill>
        <p:spPr>
          <a:xfrm>
            <a:off x="0" y="1718804"/>
            <a:ext cx="12112638" cy="3193165"/>
          </a:xfrm>
          <a:prstGeom prst="rect">
            <a:avLst/>
          </a:prstGeom>
        </p:spPr>
      </p:pic>
      <p:sp>
        <p:nvSpPr>
          <p:cNvPr id="3" name="Espace réservé de la date 2">
            <a:extLst>
              <a:ext uri="{FF2B5EF4-FFF2-40B4-BE49-F238E27FC236}">
                <a16:creationId xmlns:a16="http://schemas.microsoft.com/office/drawing/2014/main" id="{42AA6CBA-7BB5-45FC-85A8-28FEA689A06C}"/>
              </a:ext>
            </a:extLst>
          </p:cNvPr>
          <p:cNvSpPr>
            <a:spLocks noGrp="1"/>
          </p:cNvSpPr>
          <p:nvPr>
            <p:ph type="dt" sz="half" idx="10"/>
          </p:nvPr>
        </p:nvSpPr>
        <p:spPr/>
        <p:txBody>
          <a:bodyPr/>
          <a:lstStyle/>
          <a:p>
            <a:fld id="{B588A0EA-BCD1-4424-92D8-4ED35F3BB704}" type="datetime1">
              <a:rPr lang="fr-FR" smtClean="0"/>
              <a:t>16/11/2023</a:t>
            </a:fld>
            <a:endParaRPr lang="fr-FR"/>
          </a:p>
        </p:txBody>
      </p:sp>
      <p:sp>
        <p:nvSpPr>
          <p:cNvPr id="4" name="Espace réservé du pied de page 3">
            <a:extLst>
              <a:ext uri="{FF2B5EF4-FFF2-40B4-BE49-F238E27FC236}">
                <a16:creationId xmlns:a16="http://schemas.microsoft.com/office/drawing/2014/main" id="{88D6FC98-9884-476D-8B59-9F35F6CCA07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98620E2B-38E5-4E83-82BC-4756BF9B24D1}"/>
              </a:ext>
            </a:extLst>
          </p:cNvPr>
          <p:cNvSpPr>
            <a:spLocks noGrp="1"/>
          </p:cNvSpPr>
          <p:nvPr>
            <p:ph type="sldNum" sz="quarter" idx="12"/>
          </p:nvPr>
        </p:nvSpPr>
        <p:spPr/>
        <p:txBody>
          <a:bodyPr/>
          <a:lstStyle/>
          <a:p>
            <a:fld id="{E1E82F94-2435-4CE9-9E19-C85AE8AA3B0C}" type="slidenum">
              <a:rPr lang="fr-FR" smtClean="0"/>
              <a:t>225</a:t>
            </a:fld>
            <a:endParaRPr lang="fr-FR"/>
          </a:p>
        </p:txBody>
      </p:sp>
    </p:spTree>
    <p:extLst>
      <p:ext uri="{BB962C8B-B14F-4D97-AF65-F5344CB8AC3E}">
        <p14:creationId xmlns:p14="http://schemas.microsoft.com/office/powerpoint/2010/main" val="10882444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9C24F33-AFBB-4F29-924C-EF709E88A18D}"/>
              </a:ext>
            </a:extLst>
          </p:cNvPr>
          <p:cNvPicPr>
            <a:picLocks noChangeAspect="1"/>
          </p:cNvPicPr>
          <p:nvPr/>
        </p:nvPicPr>
        <p:blipFill rotWithShape="1">
          <a:blip r:embed="rId2"/>
          <a:srcRect l="5891" r="6217"/>
          <a:stretch/>
        </p:blipFill>
        <p:spPr>
          <a:xfrm>
            <a:off x="44269" y="1488831"/>
            <a:ext cx="12112812" cy="3692769"/>
          </a:xfrm>
          <a:prstGeom prst="rect">
            <a:avLst/>
          </a:prstGeom>
        </p:spPr>
      </p:pic>
      <p:sp>
        <p:nvSpPr>
          <p:cNvPr id="2" name="Espace réservé de la date 1">
            <a:extLst>
              <a:ext uri="{FF2B5EF4-FFF2-40B4-BE49-F238E27FC236}">
                <a16:creationId xmlns:a16="http://schemas.microsoft.com/office/drawing/2014/main" id="{8DFB8E88-B643-496B-8020-BE88FB48F993}"/>
              </a:ext>
            </a:extLst>
          </p:cNvPr>
          <p:cNvSpPr>
            <a:spLocks noGrp="1"/>
          </p:cNvSpPr>
          <p:nvPr>
            <p:ph type="dt" sz="half" idx="10"/>
          </p:nvPr>
        </p:nvSpPr>
        <p:spPr/>
        <p:txBody>
          <a:bodyPr/>
          <a:lstStyle/>
          <a:p>
            <a:fld id="{0A37F59A-B08E-4373-B45E-CAB505F6377A}" type="datetime1">
              <a:rPr lang="fr-FR" smtClean="0"/>
              <a:t>16/11/2023</a:t>
            </a:fld>
            <a:endParaRPr lang="fr-FR"/>
          </a:p>
        </p:txBody>
      </p:sp>
      <p:sp>
        <p:nvSpPr>
          <p:cNvPr id="4" name="Espace réservé du pied de page 3">
            <a:extLst>
              <a:ext uri="{FF2B5EF4-FFF2-40B4-BE49-F238E27FC236}">
                <a16:creationId xmlns:a16="http://schemas.microsoft.com/office/drawing/2014/main" id="{53B42505-3325-4055-867E-73DE1411401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B61E85E-169E-4330-AC00-FB1130C625D1}"/>
              </a:ext>
            </a:extLst>
          </p:cNvPr>
          <p:cNvSpPr>
            <a:spLocks noGrp="1"/>
          </p:cNvSpPr>
          <p:nvPr>
            <p:ph type="sldNum" sz="quarter" idx="12"/>
          </p:nvPr>
        </p:nvSpPr>
        <p:spPr/>
        <p:txBody>
          <a:bodyPr/>
          <a:lstStyle/>
          <a:p>
            <a:fld id="{E1E82F94-2435-4CE9-9E19-C85AE8AA3B0C}" type="slidenum">
              <a:rPr lang="fr-FR" smtClean="0"/>
              <a:t>226</a:t>
            </a:fld>
            <a:endParaRPr lang="fr-FR"/>
          </a:p>
        </p:txBody>
      </p:sp>
    </p:spTree>
    <p:extLst>
      <p:ext uri="{BB962C8B-B14F-4D97-AF65-F5344CB8AC3E}">
        <p14:creationId xmlns:p14="http://schemas.microsoft.com/office/powerpoint/2010/main" val="41072457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B527CC7-AF83-4542-9154-362DF989D1E9}"/>
              </a:ext>
            </a:extLst>
          </p:cNvPr>
          <p:cNvPicPr>
            <a:picLocks noChangeAspect="1"/>
          </p:cNvPicPr>
          <p:nvPr/>
        </p:nvPicPr>
        <p:blipFill rotWithShape="1">
          <a:blip r:embed="rId2"/>
          <a:srcRect l="956"/>
          <a:stretch/>
        </p:blipFill>
        <p:spPr>
          <a:xfrm>
            <a:off x="0" y="375138"/>
            <a:ext cx="12145141" cy="5318091"/>
          </a:xfrm>
          <a:prstGeom prst="rect">
            <a:avLst/>
          </a:prstGeom>
        </p:spPr>
      </p:pic>
      <p:sp>
        <p:nvSpPr>
          <p:cNvPr id="2" name="Espace réservé de la date 1">
            <a:extLst>
              <a:ext uri="{FF2B5EF4-FFF2-40B4-BE49-F238E27FC236}">
                <a16:creationId xmlns:a16="http://schemas.microsoft.com/office/drawing/2014/main" id="{E135036B-4F92-4ADD-88AD-FE2047671A91}"/>
              </a:ext>
            </a:extLst>
          </p:cNvPr>
          <p:cNvSpPr>
            <a:spLocks noGrp="1"/>
          </p:cNvSpPr>
          <p:nvPr>
            <p:ph type="dt" sz="half" idx="10"/>
          </p:nvPr>
        </p:nvSpPr>
        <p:spPr/>
        <p:txBody>
          <a:bodyPr/>
          <a:lstStyle/>
          <a:p>
            <a:fld id="{BE20F220-D78F-4AB0-A9E0-5CF433D20409}" type="datetime1">
              <a:rPr lang="fr-FR" smtClean="0"/>
              <a:t>16/11/2023</a:t>
            </a:fld>
            <a:endParaRPr lang="fr-FR"/>
          </a:p>
        </p:txBody>
      </p:sp>
      <p:sp>
        <p:nvSpPr>
          <p:cNvPr id="4" name="Espace réservé du pied de page 3">
            <a:extLst>
              <a:ext uri="{FF2B5EF4-FFF2-40B4-BE49-F238E27FC236}">
                <a16:creationId xmlns:a16="http://schemas.microsoft.com/office/drawing/2014/main" id="{68B18D7A-3C6E-4588-B960-E676585577E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0CE9743-4BC7-46C6-9697-9890DB6BA905}"/>
              </a:ext>
            </a:extLst>
          </p:cNvPr>
          <p:cNvSpPr>
            <a:spLocks noGrp="1"/>
          </p:cNvSpPr>
          <p:nvPr>
            <p:ph type="sldNum" sz="quarter" idx="12"/>
          </p:nvPr>
        </p:nvSpPr>
        <p:spPr/>
        <p:txBody>
          <a:bodyPr/>
          <a:lstStyle/>
          <a:p>
            <a:fld id="{E1E82F94-2435-4CE9-9E19-C85AE8AA3B0C}" type="slidenum">
              <a:rPr lang="fr-FR" smtClean="0"/>
              <a:t>227</a:t>
            </a:fld>
            <a:endParaRPr lang="fr-FR"/>
          </a:p>
        </p:txBody>
      </p:sp>
    </p:spTree>
    <p:extLst>
      <p:ext uri="{BB962C8B-B14F-4D97-AF65-F5344CB8AC3E}">
        <p14:creationId xmlns:p14="http://schemas.microsoft.com/office/powerpoint/2010/main" val="64857896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478C4F-2F22-4DBD-91AB-0FA06F88EDAF}"/>
              </a:ext>
            </a:extLst>
          </p:cNvPr>
          <p:cNvPicPr>
            <a:picLocks noChangeAspect="1"/>
          </p:cNvPicPr>
          <p:nvPr/>
        </p:nvPicPr>
        <p:blipFill rotWithShape="1">
          <a:blip r:embed="rId2"/>
          <a:srcRect r="9713" b="60839"/>
          <a:stretch/>
        </p:blipFill>
        <p:spPr>
          <a:xfrm>
            <a:off x="5033" y="351692"/>
            <a:ext cx="12185700" cy="5416062"/>
          </a:xfrm>
          <a:prstGeom prst="rect">
            <a:avLst/>
          </a:prstGeom>
        </p:spPr>
      </p:pic>
      <p:sp>
        <p:nvSpPr>
          <p:cNvPr id="2" name="Espace réservé de la date 1">
            <a:extLst>
              <a:ext uri="{FF2B5EF4-FFF2-40B4-BE49-F238E27FC236}">
                <a16:creationId xmlns:a16="http://schemas.microsoft.com/office/drawing/2014/main" id="{D6253499-5E7B-406B-BDDC-33A0B2756412}"/>
              </a:ext>
            </a:extLst>
          </p:cNvPr>
          <p:cNvSpPr>
            <a:spLocks noGrp="1"/>
          </p:cNvSpPr>
          <p:nvPr>
            <p:ph type="dt" sz="half" idx="10"/>
          </p:nvPr>
        </p:nvSpPr>
        <p:spPr/>
        <p:txBody>
          <a:bodyPr/>
          <a:lstStyle/>
          <a:p>
            <a:fld id="{74051AA4-93B5-4190-A2A9-A9465F3250AB}" type="datetime1">
              <a:rPr lang="fr-FR" smtClean="0"/>
              <a:t>16/11/2023</a:t>
            </a:fld>
            <a:endParaRPr lang="fr-FR"/>
          </a:p>
        </p:txBody>
      </p:sp>
      <p:sp>
        <p:nvSpPr>
          <p:cNvPr id="4" name="Espace réservé du pied de page 3">
            <a:extLst>
              <a:ext uri="{FF2B5EF4-FFF2-40B4-BE49-F238E27FC236}">
                <a16:creationId xmlns:a16="http://schemas.microsoft.com/office/drawing/2014/main" id="{F817812A-1840-4AA3-B2E4-66CD910AC1F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60A78BF-36AA-44AC-9D16-BEE4A128B5C5}"/>
              </a:ext>
            </a:extLst>
          </p:cNvPr>
          <p:cNvSpPr>
            <a:spLocks noGrp="1"/>
          </p:cNvSpPr>
          <p:nvPr>
            <p:ph type="sldNum" sz="quarter" idx="12"/>
          </p:nvPr>
        </p:nvSpPr>
        <p:spPr/>
        <p:txBody>
          <a:bodyPr/>
          <a:lstStyle/>
          <a:p>
            <a:fld id="{E1E82F94-2435-4CE9-9E19-C85AE8AA3B0C}" type="slidenum">
              <a:rPr lang="fr-FR" smtClean="0"/>
              <a:t>228</a:t>
            </a:fld>
            <a:endParaRPr lang="fr-FR"/>
          </a:p>
        </p:txBody>
      </p:sp>
    </p:spTree>
    <p:extLst>
      <p:ext uri="{BB962C8B-B14F-4D97-AF65-F5344CB8AC3E}">
        <p14:creationId xmlns:p14="http://schemas.microsoft.com/office/powerpoint/2010/main" val="1271623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478C4F-2F22-4DBD-91AB-0FA06F88EDAF}"/>
              </a:ext>
            </a:extLst>
          </p:cNvPr>
          <p:cNvPicPr>
            <a:picLocks noChangeAspect="1"/>
          </p:cNvPicPr>
          <p:nvPr/>
        </p:nvPicPr>
        <p:blipFill rotWithShape="1">
          <a:blip r:embed="rId2"/>
          <a:srcRect t="41182" r="7267" b="25749"/>
          <a:stretch/>
        </p:blipFill>
        <p:spPr>
          <a:xfrm>
            <a:off x="-31137" y="1160585"/>
            <a:ext cx="12031944" cy="4396572"/>
          </a:xfrm>
          <a:prstGeom prst="rect">
            <a:avLst/>
          </a:prstGeom>
        </p:spPr>
      </p:pic>
      <p:sp>
        <p:nvSpPr>
          <p:cNvPr id="2" name="Espace réservé de la date 1">
            <a:extLst>
              <a:ext uri="{FF2B5EF4-FFF2-40B4-BE49-F238E27FC236}">
                <a16:creationId xmlns:a16="http://schemas.microsoft.com/office/drawing/2014/main" id="{00FCDDC8-4495-46E4-8CF2-854DB6FE21DF}"/>
              </a:ext>
            </a:extLst>
          </p:cNvPr>
          <p:cNvSpPr>
            <a:spLocks noGrp="1"/>
          </p:cNvSpPr>
          <p:nvPr>
            <p:ph type="dt" sz="half" idx="10"/>
          </p:nvPr>
        </p:nvSpPr>
        <p:spPr/>
        <p:txBody>
          <a:bodyPr/>
          <a:lstStyle/>
          <a:p>
            <a:fld id="{6A025BE6-4FCE-4B9A-BA79-18452D7F597E}" type="datetime1">
              <a:rPr lang="fr-FR" smtClean="0"/>
              <a:t>16/11/2023</a:t>
            </a:fld>
            <a:endParaRPr lang="fr-FR"/>
          </a:p>
        </p:txBody>
      </p:sp>
      <p:sp>
        <p:nvSpPr>
          <p:cNvPr id="4" name="Espace réservé du pied de page 3">
            <a:extLst>
              <a:ext uri="{FF2B5EF4-FFF2-40B4-BE49-F238E27FC236}">
                <a16:creationId xmlns:a16="http://schemas.microsoft.com/office/drawing/2014/main" id="{1A2330E0-EEA1-449C-80C4-14B53356E18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4D4D654F-4A73-481A-B37E-52D94A8D5218}"/>
              </a:ext>
            </a:extLst>
          </p:cNvPr>
          <p:cNvSpPr>
            <a:spLocks noGrp="1"/>
          </p:cNvSpPr>
          <p:nvPr>
            <p:ph type="sldNum" sz="quarter" idx="12"/>
          </p:nvPr>
        </p:nvSpPr>
        <p:spPr/>
        <p:txBody>
          <a:bodyPr/>
          <a:lstStyle/>
          <a:p>
            <a:fld id="{E1E82F94-2435-4CE9-9E19-C85AE8AA3B0C}" type="slidenum">
              <a:rPr lang="fr-FR" smtClean="0"/>
              <a:t>229</a:t>
            </a:fld>
            <a:endParaRPr lang="fr-FR"/>
          </a:p>
        </p:txBody>
      </p:sp>
    </p:spTree>
    <p:extLst>
      <p:ext uri="{BB962C8B-B14F-4D97-AF65-F5344CB8AC3E}">
        <p14:creationId xmlns:p14="http://schemas.microsoft.com/office/powerpoint/2010/main" val="278132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721" name="Google Shape;721;p82"/>
          <p:cNvPicPr preferRelativeResize="0"/>
          <p:nvPr/>
        </p:nvPicPr>
        <p:blipFill rotWithShape="1">
          <a:blip r:embed="rId3">
            <a:alphaModFix/>
          </a:blip>
          <a:srcRect l="16737" r="15371" b="18888"/>
          <a:stretch/>
        </p:blipFill>
        <p:spPr>
          <a:xfrm>
            <a:off x="3101353" y="148947"/>
            <a:ext cx="8036613" cy="6073011"/>
          </a:xfrm>
          <a:prstGeom prst="rect">
            <a:avLst/>
          </a:prstGeom>
          <a:noFill/>
          <a:ln>
            <a:noFill/>
          </a:ln>
        </p:spPr>
      </p:pic>
      <p:sp>
        <p:nvSpPr>
          <p:cNvPr id="722" name="Google Shape;722;p82"/>
          <p:cNvSpPr/>
          <p:nvPr/>
        </p:nvSpPr>
        <p:spPr>
          <a:xfrm>
            <a:off x="0" y="-276999"/>
            <a:ext cx="65" cy="553998"/>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800"/>
              <a:buFont typeface="Calibri"/>
              <a:buNone/>
            </a:pPr>
            <a:br>
              <a:rPr lang="fr-FR"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Arial"/>
              <a:ea typeface="Arial"/>
              <a:cs typeface="Arial"/>
              <a:sym typeface="Arial"/>
            </a:endParaRPr>
          </a:p>
        </p:txBody>
      </p:sp>
      <p:sp>
        <p:nvSpPr>
          <p:cNvPr id="723" name="Google Shape;723;p82"/>
          <p:cNvSpPr txBox="1"/>
          <p:nvPr/>
        </p:nvSpPr>
        <p:spPr>
          <a:xfrm>
            <a:off x="3176953" y="6209536"/>
            <a:ext cx="688144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dirty="0">
                <a:solidFill>
                  <a:schemeClr val="dk1"/>
                </a:solidFill>
                <a:latin typeface="Calibri"/>
                <a:ea typeface="Calibri"/>
                <a:cs typeface="Calibri"/>
                <a:sym typeface="Calibri"/>
              </a:rPr>
              <a:t>Dominique Cardon, </a:t>
            </a:r>
            <a:r>
              <a:rPr lang="fr-FR" sz="1800" i="1" dirty="0">
                <a:solidFill>
                  <a:schemeClr val="dk1"/>
                </a:solidFill>
                <a:latin typeface="Calibri"/>
                <a:ea typeface="Calibri"/>
                <a:cs typeface="Calibri"/>
                <a:sym typeface="Calibri"/>
              </a:rPr>
              <a:t>Culture numérique</a:t>
            </a:r>
            <a:r>
              <a:rPr lang="fr-FR" sz="1800" dirty="0">
                <a:solidFill>
                  <a:schemeClr val="dk1"/>
                </a:solidFill>
                <a:latin typeface="Calibri"/>
                <a:ea typeface="Calibri"/>
                <a:cs typeface="Calibri"/>
                <a:sym typeface="Calibri"/>
              </a:rPr>
              <a:t>, Presses de Sciences Po, 2019.</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24" name="Google Shape;724;p82"/>
          <p:cNvSpPr txBox="1"/>
          <p:nvPr/>
        </p:nvSpPr>
        <p:spPr>
          <a:xfrm>
            <a:off x="73231" y="200454"/>
            <a:ext cx="2541052" cy="30469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dirty="0">
                <a:solidFill>
                  <a:schemeClr val="dk1"/>
                </a:solidFill>
                <a:latin typeface="Calibri"/>
                <a:ea typeface="Calibri"/>
                <a:cs typeface="Calibri"/>
                <a:sym typeface="Calibri"/>
              </a:rPr>
              <a:t>Forme traditionnelle d’espace public qui s’invente avec les révolutions démocratiques de la fin du XVIIIe siècle</a:t>
            </a:r>
            <a:endParaRPr sz="2400" dirty="0"/>
          </a:p>
        </p:txBody>
      </p:sp>
      <p:sp>
        <p:nvSpPr>
          <p:cNvPr id="725" name="Google Shape;725;p82"/>
          <p:cNvSpPr txBox="1"/>
          <p:nvPr/>
        </p:nvSpPr>
        <p:spPr>
          <a:xfrm>
            <a:off x="281356" y="3215080"/>
            <a:ext cx="2066728" cy="23082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dirty="0">
                <a:solidFill>
                  <a:schemeClr val="dk1"/>
                </a:solidFill>
                <a:latin typeface="Calibri"/>
                <a:ea typeface="Calibri"/>
                <a:cs typeface="Calibri"/>
                <a:sym typeface="Calibri"/>
              </a:rPr>
              <a:t>Presse de masse qui se développe au XIXe siècle, rubrique des faits divers</a:t>
            </a:r>
            <a:endParaRPr sz="2400" dirty="0"/>
          </a:p>
        </p:txBody>
      </p:sp>
      <p:sp>
        <p:nvSpPr>
          <p:cNvPr id="726" name="Google Shape;726;p82"/>
          <p:cNvSpPr/>
          <p:nvPr/>
        </p:nvSpPr>
        <p:spPr>
          <a:xfrm>
            <a:off x="2341635" y="271490"/>
            <a:ext cx="691627" cy="2751078"/>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27" name="Google Shape;727;p82"/>
          <p:cNvSpPr/>
          <p:nvPr/>
        </p:nvSpPr>
        <p:spPr>
          <a:xfrm>
            <a:off x="2416175" y="3215080"/>
            <a:ext cx="380550" cy="2275962"/>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728;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29" name="Google Shape;729;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sp>
        <p:nvSpPr>
          <p:cNvPr id="2" name="Espace réservé de la date 1">
            <a:extLst>
              <a:ext uri="{FF2B5EF4-FFF2-40B4-BE49-F238E27FC236}">
                <a16:creationId xmlns:a16="http://schemas.microsoft.com/office/drawing/2014/main" id="{EDD42A7E-149D-4DA6-8FEC-1D8D7F6EAA6E}"/>
              </a:ext>
            </a:extLst>
          </p:cNvPr>
          <p:cNvSpPr>
            <a:spLocks noGrp="1"/>
          </p:cNvSpPr>
          <p:nvPr>
            <p:ph type="dt" sz="half" idx="10"/>
          </p:nvPr>
        </p:nvSpPr>
        <p:spPr/>
        <p:txBody>
          <a:bodyPr/>
          <a:lstStyle/>
          <a:p>
            <a:fld id="{345C94D4-D3D2-41F9-8927-41289014FDEE}" type="datetime1">
              <a:rPr lang="fr-FR" smtClean="0"/>
              <a:t>16/11/2023</a:t>
            </a:fld>
            <a:endParaRPr lang="fr-FR"/>
          </a:p>
        </p:txBody>
      </p:sp>
    </p:spTree>
    <p:extLst>
      <p:ext uri="{BB962C8B-B14F-4D97-AF65-F5344CB8AC3E}">
        <p14:creationId xmlns:p14="http://schemas.microsoft.com/office/powerpoint/2010/main" val="29415716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478C4F-2F22-4DBD-91AB-0FA06F88EDAF}"/>
              </a:ext>
            </a:extLst>
          </p:cNvPr>
          <p:cNvPicPr>
            <a:picLocks noChangeAspect="1"/>
          </p:cNvPicPr>
          <p:nvPr/>
        </p:nvPicPr>
        <p:blipFill rotWithShape="1">
          <a:blip r:embed="rId2"/>
          <a:srcRect l="1130" t="74800" r="6890" b="369"/>
          <a:stretch/>
        </p:blipFill>
        <p:spPr>
          <a:xfrm>
            <a:off x="339356" y="1836520"/>
            <a:ext cx="11513287" cy="3184959"/>
          </a:xfrm>
          <a:prstGeom prst="rect">
            <a:avLst/>
          </a:prstGeom>
        </p:spPr>
      </p:pic>
      <p:sp>
        <p:nvSpPr>
          <p:cNvPr id="2" name="Bouton d’action : début 1">
            <a:hlinkClick r:id="rId3" action="ppaction://hlinksldjump"/>
            <a:extLst>
              <a:ext uri="{FF2B5EF4-FFF2-40B4-BE49-F238E27FC236}">
                <a16:creationId xmlns:a16="http://schemas.microsoft.com/office/drawing/2014/main" id="{166B52C2-5301-446E-9FB1-D1CD6B2E499F}"/>
              </a:ext>
            </a:extLst>
          </p:cNvPr>
          <p:cNvSpPr/>
          <p:nvPr/>
        </p:nvSpPr>
        <p:spPr>
          <a:xfrm>
            <a:off x="222738" y="492369"/>
            <a:ext cx="1008185" cy="726831"/>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e la date 3">
            <a:extLst>
              <a:ext uri="{FF2B5EF4-FFF2-40B4-BE49-F238E27FC236}">
                <a16:creationId xmlns:a16="http://schemas.microsoft.com/office/drawing/2014/main" id="{1909382F-36BD-4958-AF61-3340064EAEEA}"/>
              </a:ext>
            </a:extLst>
          </p:cNvPr>
          <p:cNvSpPr>
            <a:spLocks noGrp="1"/>
          </p:cNvSpPr>
          <p:nvPr>
            <p:ph type="dt" sz="half" idx="10"/>
          </p:nvPr>
        </p:nvSpPr>
        <p:spPr/>
        <p:txBody>
          <a:bodyPr/>
          <a:lstStyle/>
          <a:p>
            <a:fld id="{E2A00548-69E8-4FD8-A82F-FA7EC49BC856}" type="datetime1">
              <a:rPr lang="fr-FR" smtClean="0"/>
              <a:t>16/11/2023</a:t>
            </a:fld>
            <a:endParaRPr lang="fr-FR"/>
          </a:p>
        </p:txBody>
      </p:sp>
      <p:sp>
        <p:nvSpPr>
          <p:cNvPr id="5" name="Espace réservé du pied de page 4">
            <a:extLst>
              <a:ext uri="{FF2B5EF4-FFF2-40B4-BE49-F238E27FC236}">
                <a16:creationId xmlns:a16="http://schemas.microsoft.com/office/drawing/2014/main" id="{015DBA22-3706-49E9-A416-4AB81649AE6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6AD91096-62AD-4883-92C3-68B887FF2C70}"/>
              </a:ext>
            </a:extLst>
          </p:cNvPr>
          <p:cNvSpPr>
            <a:spLocks noGrp="1"/>
          </p:cNvSpPr>
          <p:nvPr>
            <p:ph type="sldNum" sz="quarter" idx="12"/>
          </p:nvPr>
        </p:nvSpPr>
        <p:spPr/>
        <p:txBody>
          <a:bodyPr/>
          <a:lstStyle/>
          <a:p>
            <a:fld id="{E1E82F94-2435-4CE9-9E19-C85AE8AA3B0C}" type="slidenum">
              <a:rPr lang="fr-FR" smtClean="0"/>
              <a:t>230</a:t>
            </a:fld>
            <a:endParaRPr lang="fr-FR"/>
          </a:p>
        </p:txBody>
      </p:sp>
    </p:spTree>
    <p:extLst>
      <p:ext uri="{BB962C8B-B14F-4D97-AF65-F5344CB8AC3E}">
        <p14:creationId xmlns:p14="http://schemas.microsoft.com/office/powerpoint/2010/main" val="10545186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6BB0127E-ED39-422F-A1B0-484EEF86C49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52D7803C-D0F6-4939-A3B5-8287DD056BFB}"/>
              </a:ext>
            </a:extLst>
          </p:cNvPr>
          <p:cNvSpPr>
            <a:spLocks noGrp="1"/>
          </p:cNvSpPr>
          <p:nvPr>
            <p:ph type="sldNum" sz="quarter" idx="12"/>
          </p:nvPr>
        </p:nvSpPr>
        <p:spPr/>
        <p:txBody>
          <a:bodyPr/>
          <a:lstStyle/>
          <a:p>
            <a:fld id="{E1E82F94-2435-4CE9-9E19-C85AE8AA3B0C}" type="slidenum">
              <a:rPr lang="fr-FR" smtClean="0"/>
              <a:t>231</a:t>
            </a:fld>
            <a:endParaRPr lang="fr-FR"/>
          </a:p>
        </p:txBody>
      </p:sp>
      <p:pic>
        <p:nvPicPr>
          <p:cNvPr id="7" name="Image 6">
            <a:extLst>
              <a:ext uri="{FF2B5EF4-FFF2-40B4-BE49-F238E27FC236}">
                <a16:creationId xmlns:a16="http://schemas.microsoft.com/office/drawing/2014/main" id="{6C0FA40D-5F55-49F1-9732-6DABBAFFC636}"/>
              </a:ext>
            </a:extLst>
          </p:cNvPr>
          <p:cNvPicPr>
            <a:picLocks noChangeAspect="1"/>
          </p:cNvPicPr>
          <p:nvPr/>
        </p:nvPicPr>
        <p:blipFill rotWithShape="1">
          <a:blip r:embed="rId2"/>
          <a:srcRect b="51966"/>
          <a:stretch/>
        </p:blipFill>
        <p:spPr>
          <a:xfrm>
            <a:off x="1019908" y="278462"/>
            <a:ext cx="10949354" cy="6301075"/>
          </a:xfrm>
          <a:prstGeom prst="rect">
            <a:avLst/>
          </a:prstGeom>
        </p:spPr>
      </p:pic>
      <p:sp>
        <p:nvSpPr>
          <p:cNvPr id="2" name="Espace réservé de la date 1">
            <a:extLst>
              <a:ext uri="{FF2B5EF4-FFF2-40B4-BE49-F238E27FC236}">
                <a16:creationId xmlns:a16="http://schemas.microsoft.com/office/drawing/2014/main" id="{CCB43390-F960-4270-B295-F92583151A70}"/>
              </a:ext>
            </a:extLst>
          </p:cNvPr>
          <p:cNvSpPr>
            <a:spLocks noGrp="1"/>
          </p:cNvSpPr>
          <p:nvPr>
            <p:ph type="dt" sz="half" idx="10"/>
          </p:nvPr>
        </p:nvSpPr>
        <p:spPr/>
        <p:txBody>
          <a:bodyPr/>
          <a:lstStyle/>
          <a:p>
            <a:fld id="{6C954920-7453-4E88-BBAD-D9FA0C0B3FB0}" type="datetime1">
              <a:rPr lang="fr-FR" smtClean="0"/>
              <a:t>16/11/2023</a:t>
            </a:fld>
            <a:endParaRPr lang="fr-FR"/>
          </a:p>
        </p:txBody>
      </p:sp>
    </p:spTree>
    <p:extLst>
      <p:ext uri="{BB962C8B-B14F-4D97-AF65-F5344CB8AC3E}">
        <p14:creationId xmlns:p14="http://schemas.microsoft.com/office/powerpoint/2010/main" val="8569227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6BB0127E-ED39-422F-A1B0-484EEF86C49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52D7803C-D0F6-4939-A3B5-8287DD056BFB}"/>
              </a:ext>
            </a:extLst>
          </p:cNvPr>
          <p:cNvSpPr>
            <a:spLocks noGrp="1"/>
          </p:cNvSpPr>
          <p:nvPr>
            <p:ph type="sldNum" sz="quarter" idx="12"/>
          </p:nvPr>
        </p:nvSpPr>
        <p:spPr/>
        <p:txBody>
          <a:bodyPr/>
          <a:lstStyle/>
          <a:p>
            <a:fld id="{E1E82F94-2435-4CE9-9E19-C85AE8AA3B0C}" type="slidenum">
              <a:rPr lang="fr-FR" smtClean="0"/>
              <a:t>232</a:t>
            </a:fld>
            <a:endParaRPr lang="fr-FR"/>
          </a:p>
        </p:txBody>
      </p:sp>
      <p:pic>
        <p:nvPicPr>
          <p:cNvPr id="3" name="Image 2">
            <a:extLst>
              <a:ext uri="{FF2B5EF4-FFF2-40B4-BE49-F238E27FC236}">
                <a16:creationId xmlns:a16="http://schemas.microsoft.com/office/drawing/2014/main" id="{5D85FCD1-1326-47D2-B8A2-52957C60799E}"/>
              </a:ext>
            </a:extLst>
          </p:cNvPr>
          <p:cNvPicPr>
            <a:picLocks noChangeAspect="1"/>
          </p:cNvPicPr>
          <p:nvPr/>
        </p:nvPicPr>
        <p:blipFill rotWithShape="1">
          <a:blip r:embed="rId2"/>
          <a:srcRect t="50001" b="-1368"/>
          <a:stretch/>
        </p:blipFill>
        <p:spPr>
          <a:xfrm>
            <a:off x="732692" y="152401"/>
            <a:ext cx="10896159" cy="6705599"/>
          </a:xfrm>
          <a:prstGeom prst="rect">
            <a:avLst/>
          </a:prstGeom>
        </p:spPr>
      </p:pic>
      <p:sp>
        <p:nvSpPr>
          <p:cNvPr id="6" name="Bouton d’action : retour ou précédent 5">
            <a:hlinkClick r:id="rId3" action="ppaction://hlinksldjump" highlightClick="1"/>
            <a:extLst>
              <a:ext uri="{FF2B5EF4-FFF2-40B4-BE49-F238E27FC236}">
                <a16:creationId xmlns:a16="http://schemas.microsoft.com/office/drawing/2014/main" id="{9B0B9913-3E89-49BF-AA50-1D9F48E26F98}"/>
              </a:ext>
            </a:extLst>
          </p:cNvPr>
          <p:cNvSpPr/>
          <p:nvPr/>
        </p:nvSpPr>
        <p:spPr>
          <a:xfrm>
            <a:off x="175846" y="351692"/>
            <a:ext cx="556846" cy="855785"/>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C349DDBA-A6AA-421C-B020-F1744CDBFEDA}"/>
              </a:ext>
            </a:extLst>
          </p:cNvPr>
          <p:cNvSpPr>
            <a:spLocks noGrp="1"/>
          </p:cNvSpPr>
          <p:nvPr>
            <p:ph type="dt" sz="half" idx="10"/>
          </p:nvPr>
        </p:nvSpPr>
        <p:spPr/>
        <p:txBody>
          <a:bodyPr/>
          <a:lstStyle/>
          <a:p>
            <a:fld id="{209BA333-1A84-45FF-8C6B-5B219AD58680}" type="datetime1">
              <a:rPr lang="fr-FR" smtClean="0"/>
              <a:t>16/11/2023</a:t>
            </a:fld>
            <a:endParaRPr lang="fr-FR"/>
          </a:p>
        </p:txBody>
      </p:sp>
    </p:spTree>
    <p:extLst>
      <p:ext uri="{BB962C8B-B14F-4D97-AF65-F5344CB8AC3E}">
        <p14:creationId xmlns:p14="http://schemas.microsoft.com/office/powerpoint/2010/main" val="244676145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7317C36-5043-4818-89BB-CBE23F775ABD}"/>
              </a:ext>
            </a:extLst>
          </p:cNvPr>
          <p:cNvSpPr txBox="1">
            <a:spLocks/>
          </p:cNvSpPr>
          <p:nvPr/>
        </p:nvSpPr>
        <p:spPr>
          <a:xfrm>
            <a:off x="1524000" y="2756079"/>
            <a:ext cx="9144000" cy="1146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Repères sur l’histoire du numérique</a:t>
            </a:r>
            <a:endParaRPr lang="fr-FR" sz="3200" dirty="0">
              <a:latin typeface="+mn-lt"/>
            </a:endParaRPr>
          </a:p>
        </p:txBody>
      </p:sp>
      <p:sp>
        <p:nvSpPr>
          <p:cNvPr id="2" name="Espace réservé de la date 1">
            <a:extLst>
              <a:ext uri="{FF2B5EF4-FFF2-40B4-BE49-F238E27FC236}">
                <a16:creationId xmlns:a16="http://schemas.microsoft.com/office/drawing/2014/main" id="{2DD2DFC4-02F7-45E9-83FE-F16631CDF84F}"/>
              </a:ext>
            </a:extLst>
          </p:cNvPr>
          <p:cNvSpPr>
            <a:spLocks noGrp="1"/>
          </p:cNvSpPr>
          <p:nvPr>
            <p:ph type="dt" sz="half" idx="10"/>
          </p:nvPr>
        </p:nvSpPr>
        <p:spPr/>
        <p:txBody>
          <a:bodyPr/>
          <a:lstStyle/>
          <a:p>
            <a:fld id="{EF567567-5AC6-4829-B59C-E55AC0D31CA0}" type="datetime1">
              <a:rPr lang="fr-FR" smtClean="0"/>
              <a:t>16/11/2023</a:t>
            </a:fld>
            <a:endParaRPr lang="fr-FR"/>
          </a:p>
        </p:txBody>
      </p:sp>
      <p:sp>
        <p:nvSpPr>
          <p:cNvPr id="3" name="Espace réservé du pied de page 2">
            <a:extLst>
              <a:ext uri="{FF2B5EF4-FFF2-40B4-BE49-F238E27FC236}">
                <a16:creationId xmlns:a16="http://schemas.microsoft.com/office/drawing/2014/main" id="{8DEA3398-C96C-4B86-9A6D-2B243E2A13C6}"/>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E2E324F-757F-46DA-AA4D-CA56775CD033}"/>
              </a:ext>
            </a:extLst>
          </p:cNvPr>
          <p:cNvSpPr>
            <a:spLocks noGrp="1"/>
          </p:cNvSpPr>
          <p:nvPr>
            <p:ph type="sldNum" sz="quarter" idx="12"/>
          </p:nvPr>
        </p:nvSpPr>
        <p:spPr/>
        <p:txBody>
          <a:bodyPr/>
          <a:lstStyle/>
          <a:p>
            <a:fld id="{E1E82F94-2435-4CE9-9E19-C85AE8AA3B0C}" type="slidenum">
              <a:rPr lang="fr-FR" smtClean="0"/>
              <a:t>233</a:t>
            </a:fld>
            <a:endParaRPr lang="fr-FR"/>
          </a:p>
        </p:txBody>
      </p:sp>
    </p:spTree>
    <p:extLst>
      <p:ext uri="{BB962C8B-B14F-4D97-AF65-F5344CB8AC3E}">
        <p14:creationId xmlns:p14="http://schemas.microsoft.com/office/powerpoint/2010/main" val="354426063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6238A7-B94A-43AB-9BD2-C1CD208A7AE9}"/>
              </a:ext>
            </a:extLst>
          </p:cNvPr>
          <p:cNvSpPr>
            <a:spLocks noGrp="1"/>
          </p:cNvSpPr>
          <p:nvPr>
            <p:ph idx="1"/>
          </p:nvPr>
        </p:nvSpPr>
        <p:spPr>
          <a:xfrm>
            <a:off x="838200" y="739036"/>
            <a:ext cx="10515600" cy="5135671"/>
          </a:xfrm>
          <a:solidFill>
            <a:schemeClr val="accent1">
              <a:lumMod val="20000"/>
              <a:lumOff val="80000"/>
            </a:schemeClr>
          </a:solidFill>
          <a:effectLst>
            <a:outerShdw blurRad="50800" dist="38100" dir="2700000" algn="tl" rotWithShape="0">
              <a:prstClr val="black">
                <a:alpha val="40000"/>
              </a:prstClr>
            </a:outerShdw>
          </a:effectLst>
        </p:spPr>
        <p:txBody>
          <a:bodyPr>
            <a:normAutofit/>
          </a:bodyPr>
          <a:lstStyle/>
          <a:p>
            <a:pPr marL="0" indent="0">
              <a:buNone/>
            </a:pPr>
            <a:r>
              <a:rPr lang="fr-FR" sz="2400" dirty="0">
                <a:solidFill>
                  <a:srgbClr val="0070C0"/>
                </a:solidFill>
              </a:rPr>
              <a:t>« </a:t>
            </a:r>
            <a:r>
              <a:rPr lang="fr-FR" sz="2400" b="0" dirty="0">
                <a:solidFill>
                  <a:srgbClr val="0070C0"/>
                </a:solidFill>
                <a:effectLst/>
              </a:rPr>
              <a:t> On ne peut qu'être fasciné par la vitesse à laquelle s'est faite ensuite la transformation du monde numérique. En 1989, Tim Berners-Lee et Robert </a:t>
            </a:r>
            <a:r>
              <a:rPr lang="fr-FR" sz="2400" b="0" dirty="0" err="1">
                <a:solidFill>
                  <a:srgbClr val="0070C0"/>
                </a:solidFill>
                <a:effectLst/>
              </a:rPr>
              <a:t>Cailliau</a:t>
            </a:r>
            <a:r>
              <a:rPr lang="fr-FR" sz="2400" b="0" dirty="0">
                <a:solidFill>
                  <a:srgbClr val="0070C0"/>
                </a:solidFill>
                <a:effectLst/>
              </a:rPr>
              <a:t> définissent la structure du World Wide Web. En 1994, Jeff Bezos crée Amazon. En 1997, </a:t>
            </a:r>
            <a:r>
              <a:rPr lang="fr-FR" sz="2400" b="0" dirty="0" err="1">
                <a:solidFill>
                  <a:srgbClr val="0070C0"/>
                </a:solidFill>
                <a:effectLst/>
              </a:rPr>
              <a:t>Deep</a:t>
            </a:r>
            <a:r>
              <a:rPr lang="fr-FR" sz="2400" b="0" dirty="0">
                <a:solidFill>
                  <a:srgbClr val="0070C0"/>
                </a:solidFill>
                <a:effectLst/>
              </a:rPr>
              <a:t> Blue, l'ordinateur d'IBM, bat le champion du monde des échecs, Garry Kasparov. En 1998, Sergey Brin et Larry Page fondent Google. En 1999, le Wi-Fi est initié par la société </a:t>
            </a:r>
            <a:r>
              <a:rPr lang="fr-FR" sz="2400" b="0" dirty="0" err="1">
                <a:solidFill>
                  <a:srgbClr val="0070C0"/>
                </a:solidFill>
                <a:effectLst/>
              </a:rPr>
              <a:t>Interbrand</a:t>
            </a:r>
            <a:r>
              <a:rPr lang="fr-FR" sz="2400" b="0" dirty="0">
                <a:solidFill>
                  <a:srgbClr val="0070C0"/>
                </a:solidFill>
                <a:effectLst/>
              </a:rPr>
              <a:t>. En 2000, Bill Clinton autorise l'utilisation du GPS à des fins civiles. En 2003, le séquençage complet du génome humain est achevé. En 2005, </a:t>
            </a:r>
            <a:r>
              <a:rPr lang="fr-FR" sz="2400" b="0" dirty="0" err="1">
                <a:solidFill>
                  <a:srgbClr val="0070C0"/>
                </a:solidFill>
                <a:effectLst/>
              </a:rPr>
              <a:t>Jawed</a:t>
            </a:r>
            <a:r>
              <a:rPr lang="fr-FR" sz="2400" b="0" dirty="0">
                <a:solidFill>
                  <a:srgbClr val="0070C0"/>
                </a:solidFill>
                <a:effectLst/>
              </a:rPr>
              <a:t> </a:t>
            </a:r>
            <a:r>
              <a:rPr lang="fr-FR" sz="2400" b="0" dirty="0" err="1">
                <a:solidFill>
                  <a:srgbClr val="0070C0"/>
                </a:solidFill>
                <a:effectLst/>
              </a:rPr>
              <a:t>Karvin</a:t>
            </a:r>
            <a:r>
              <a:rPr lang="fr-FR" sz="2400" b="0" dirty="0">
                <a:solidFill>
                  <a:srgbClr val="0070C0"/>
                </a:solidFill>
                <a:effectLst/>
              </a:rPr>
              <a:t> met en ligne une vidéo «Moi au zoo » et invente YouTube. En 2006, Jack Dorsey envoie le premier «tweet» avec une technologie qu'il a créée, Twitter. La même année, Facebook, jusque-là réservé aux étudiants, passe en accès libre. En 2007, Steve Jobs présente l'iPhone, en 2010 il récidive avec l'iPad. En 2012, un implant neuronal permet à une personne paralysée d'actionner par la pensée un bras robotisé. En 2018, un implant placé dans le cerveau d’un tétraplégique lui fait actionner par la pensée un exosquelette qui l’aide à marcher ». (Cohen, 2018)</a:t>
            </a:r>
            <a:endParaRPr lang="fr-FR" sz="2400" dirty="0">
              <a:solidFill>
                <a:srgbClr val="0070C0"/>
              </a:solidFill>
            </a:endParaRPr>
          </a:p>
        </p:txBody>
      </p:sp>
      <p:sp>
        <p:nvSpPr>
          <p:cNvPr id="2" name="Espace réservé du pied de page 1">
            <a:extLst>
              <a:ext uri="{FF2B5EF4-FFF2-40B4-BE49-F238E27FC236}">
                <a16:creationId xmlns:a16="http://schemas.microsoft.com/office/drawing/2014/main" id="{6BA7B024-ABFE-4452-BB8C-750F307D68C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4" name="Espace réservé du numéro de diapositive 3">
            <a:extLst>
              <a:ext uri="{FF2B5EF4-FFF2-40B4-BE49-F238E27FC236}">
                <a16:creationId xmlns:a16="http://schemas.microsoft.com/office/drawing/2014/main" id="{8B8F9473-80BE-49F6-91B5-54A9145D3B03}"/>
              </a:ext>
            </a:extLst>
          </p:cNvPr>
          <p:cNvSpPr>
            <a:spLocks noGrp="1"/>
          </p:cNvSpPr>
          <p:nvPr>
            <p:ph type="sldNum" sz="quarter" idx="12"/>
          </p:nvPr>
        </p:nvSpPr>
        <p:spPr/>
        <p:txBody>
          <a:bodyPr/>
          <a:lstStyle/>
          <a:p>
            <a:fld id="{E1E82F94-2435-4CE9-9E19-C85AE8AA3B0C}" type="slidenum">
              <a:rPr lang="fr-FR" smtClean="0"/>
              <a:t>234</a:t>
            </a:fld>
            <a:endParaRPr lang="fr-FR"/>
          </a:p>
        </p:txBody>
      </p:sp>
      <p:sp>
        <p:nvSpPr>
          <p:cNvPr id="5" name="Espace réservé de la date 4">
            <a:extLst>
              <a:ext uri="{FF2B5EF4-FFF2-40B4-BE49-F238E27FC236}">
                <a16:creationId xmlns:a16="http://schemas.microsoft.com/office/drawing/2014/main" id="{DCC461DD-A7FA-4AAE-9608-E67FC8226271}"/>
              </a:ext>
            </a:extLst>
          </p:cNvPr>
          <p:cNvSpPr>
            <a:spLocks noGrp="1"/>
          </p:cNvSpPr>
          <p:nvPr>
            <p:ph type="dt" sz="half" idx="10"/>
          </p:nvPr>
        </p:nvSpPr>
        <p:spPr/>
        <p:txBody>
          <a:bodyPr/>
          <a:lstStyle/>
          <a:p>
            <a:fld id="{DA75E934-2D75-474B-9410-366BD1A94CCB}" type="datetime1">
              <a:rPr lang="fr-FR" smtClean="0"/>
              <a:t>16/11/2023</a:t>
            </a:fld>
            <a:endParaRPr lang="fr-FR"/>
          </a:p>
        </p:txBody>
      </p:sp>
    </p:spTree>
    <p:extLst>
      <p:ext uri="{BB962C8B-B14F-4D97-AF65-F5344CB8AC3E}">
        <p14:creationId xmlns:p14="http://schemas.microsoft.com/office/powerpoint/2010/main" val="420223152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E91B5-AA64-B546-9252-58846C539607}"/>
              </a:ext>
            </a:extLst>
          </p:cNvPr>
          <p:cNvSpPr>
            <a:spLocks noGrp="1"/>
          </p:cNvSpPr>
          <p:nvPr>
            <p:ph type="title"/>
          </p:nvPr>
        </p:nvSpPr>
        <p:spPr>
          <a:xfrm>
            <a:off x="838200" y="89783"/>
            <a:ext cx="10515600" cy="1061353"/>
          </a:xfrm>
        </p:spPr>
        <p:txBody>
          <a:bodyPr/>
          <a:lstStyle/>
          <a:p>
            <a:pPr algn="ctr"/>
            <a:r>
              <a:rPr lang="fr-FR" dirty="0"/>
              <a:t>Repères de l’histoire d’Internet</a:t>
            </a:r>
          </a:p>
        </p:txBody>
      </p:sp>
      <p:sp>
        <p:nvSpPr>
          <p:cNvPr id="3" name="Espace réservé du contenu 2">
            <a:extLst>
              <a:ext uri="{FF2B5EF4-FFF2-40B4-BE49-F238E27FC236}">
                <a16:creationId xmlns:a16="http://schemas.microsoft.com/office/drawing/2014/main" id="{F908F1F8-FA30-7D42-B329-0B2B2686B3D2}"/>
              </a:ext>
            </a:extLst>
          </p:cNvPr>
          <p:cNvSpPr>
            <a:spLocks noGrp="1"/>
          </p:cNvSpPr>
          <p:nvPr>
            <p:ph idx="1"/>
          </p:nvPr>
        </p:nvSpPr>
        <p:spPr>
          <a:xfrm>
            <a:off x="635211" y="6242683"/>
            <a:ext cx="10515600" cy="365125"/>
          </a:xfrm>
        </p:spPr>
        <p:txBody>
          <a:bodyPr>
            <a:normAutofit/>
          </a:bodyPr>
          <a:lstStyle/>
          <a:p>
            <a:pPr marL="0" indent="0">
              <a:buNone/>
            </a:pPr>
            <a:r>
              <a:rPr lang="en-US" sz="1800" dirty="0"/>
              <a:t>Source : Wikipedia</a:t>
            </a:r>
            <a:endParaRPr lang="fr-FR" sz="1800" dirty="0"/>
          </a:p>
        </p:txBody>
      </p:sp>
      <p:sp>
        <p:nvSpPr>
          <p:cNvPr id="4" name="Espace réservé du pied de page 3">
            <a:extLst>
              <a:ext uri="{FF2B5EF4-FFF2-40B4-BE49-F238E27FC236}">
                <a16:creationId xmlns:a16="http://schemas.microsoft.com/office/drawing/2014/main" id="{E61E041C-48F6-8D45-ACC2-E54FB1784116}"/>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107EB919-B419-EE44-96B8-1C41A07A2FF4}"/>
              </a:ext>
            </a:extLst>
          </p:cNvPr>
          <p:cNvSpPr>
            <a:spLocks noGrp="1"/>
          </p:cNvSpPr>
          <p:nvPr>
            <p:ph type="sldNum" sz="quarter" idx="12"/>
          </p:nvPr>
        </p:nvSpPr>
        <p:spPr/>
        <p:txBody>
          <a:bodyPr/>
          <a:lstStyle/>
          <a:p>
            <a:fld id="{788DAB52-6294-4F97-81DD-ABD852645FBC}" type="slidenum">
              <a:rPr lang="fr-FR" smtClean="0"/>
              <a:t>235</a:t>
            </a:fld>
            <a:endParaRPr lang="fr-FR"/>
          </a:p>
        </p:txBody>
      </p:sp>
      <p:graphicFrame>
        <p:nvGraphicFramePr>
          <p:cNvPr id="7" name="Tableau 6">
            <a:extLst>
              <a:ext uri="{FF2B5EF4-FFF2-40B4-BE49-F238E27FC236}">
                <a16:creationId xmlns:a16="http://schemas.microsoft.com/office/drawing/2014/main" id="{CFFC8F39-24A9-084C-B091-49E1AB232E87}"/>
              </a:ext>
            </a:extLst>
          </p:cNvPr>
          <p:cNvGraphicFramePr/>
          <p:nvPr/>
        </p:nvGraphicFramePr>
        <p:xfrm>
          <a:off x="635211" y="1001704"/>
          <a:ext cx="11307536" cy="5215601"/>
        </p:xfrm>
        <a:graphic>
          <a:graphicData uri="http://schemas.openxmlformats.org/drawingml/2006/table">
            <a:tbl>
              <a:tblPr>
                <a:tableStyleId>{5C22544A-7EE6-4342-B048-85BDC9FD1C3A}</a:tableStyleId>
              </a:tblPr>
              <a:tblGrid>
                <a:gridCol w="928344">
                  <a:extLst>
                    <a:ext uri="{9D8B030D-6E8A-4147-A177-3AD203B41FA5}">
                      <a16:colId xmlns:a16="http://schemas.microsoft.com/office/drawing/2014/main" val="2838941918"/>
                    </a:ext>
                  </a:extLst>
                </a:gridCol>
                <a:gridCol w="10379192">
                  <a:extLst>
                    <a:ext uri="{9D8B030D-6E8A-4147-A177-3AD203B41FA5}">
                      <a16:colId xmlns:a16="http://schemas.microsoft.com/office/drawing/2014/main" val="2879155044"/>
                    </a:ext>
                  </a:extLst>
                </a:gridCol>
              </a:tblGrid>
              <a:tr h="372352">
                <a:tc>
                  <a:txBody>
                    <a:bodyPr/>
                    <a:lstStyle/>
                    <a:p>
                      <a:pPr algn="ctr"/>
                      <a:r>
                        <a:rPr lang="fr-FR" sz="1800" u="none" strike="noStrike" dirty="0">
                          <a:effectLst/>
                        </a:rPr>
                        <a:t>1973</a:t>
                      </a:r>
                      <a:endParaRPr lang="fr-FR" sz="1800" dirty="0">
                        <a:effectLst/>
                      </a:endParaRPr>
                    </a:p>
                  </a:txBody>
                  <a:tcPr marL="56444" marR="56444" marT="28222" marB="28222" anchor="ctr"/>
                </a:tc>
                <a:tc>
                  <a:txBody>
                    <a:bodyPr/>
                    <a:lstStyle/>
                    <a:p>
                      <a:r>
                        <a:rPr lang="fr-FR" sz="1800" dirty="0">
                          <a:effectLst/>
                        </a:rPr>
                        <a:t>Définition du protocole </a:t>
                      </a:r>
                      <a:r>
                        <a:rPr lang="fr-FR" sz="1800" u="none" strike="noStrike" dirty="0">
                          <a:effectLst/>
                          <a:hlinkClick r:id="rId3" tooltip="TCP/IP"/>
                        </a:rPr>
                        <a:t>TCP/IP</a:t>
                      </a:r>
                      <a:r>
                        <a:rPr lang="fr-FR" sz="1800" dirty="0">
                          <a:effectLst/>
                        </a:rPr>
                        <a:t> : TCP (</a:t>
                      </a:r>
                      <a:r>
                        <a:rPr lang="fr-FR" sz="1800" u="none" strike="noStrike" dirty="0">
                          <a:effectLst/>
                          <a:hlinkClick r:id="rId4" tooltip="Transmission Control Protocol"/>
                        </a:rPr>
                        <a:t>Transmission Control Protocol</a:t>
                      </a:r>
                      <a:r>
                        <a:rPr lang="fr-FR" sz="1800" dirty="0">
                          <a:effectLst/>
                        </a:rPr>
                        <a:t>) et IP (</a:t>
                      </a:r>
                      <a:r>
                        <a:rPr lang="fr-FR" sz="1800" u="none" strike="noStrike" dirty="0">
                          <a:effectLst/>
                          <a:hlinkClick r:id="rId5" tooltip="Internet Protocol"/>
                        </a:rPr>
                        <a:t>Internet Protocol</a:t>
                      </a:r>
                      <a:r>
                        <a:rPr lang="fr-FR" sz="1800" dirty="0">
                          <a:effectLst/>
                        </a:rPr>
                        <a:t>).</a:t>
                      </a:r>
                    </a:p>
                  </a:txBody>
                  <a:tcPr marL="56444" marR="56444" marT="28222" marB="28222" anchor="ctr"/>
                </a:tc>
                <a:extLst>
                  <a:ext uri="{0D108BD9-81ED-4DB2-BD59-A6C34878D82A}">
                    <a16:rowId xmlns:a16="http://schemas.microsoft.com/office/drawing/2014/main" val="2240973416"/>
                  </a:ext>
                </a:extLst>
              </a:tr>
              <a:tr h="300625">
                <a:tc>
                  <a:txBody>
                    <a:bodyPr/>
                    <a:lstStyle/>
                    <a:p>
                      <a:pPr algn="ctr"/>
                      <a:r>
                        <a:rPr lang="fr-FR" sz="1800" u="none" strike="noStrike" dirty="0">
                          <a:effectLst/>
                        </a:rPr>
                        <a:t>1979</a:t>
                      </a:r>
                      <a:endParaRPr lang="fr-FR" sz="1800" dirty="0">
                        <a:effectLst/>
                      </a:endParaRPr>
                    </a:p>
                  </a:txBody>
                  <a:tcPr marL="56444" marR="56444" marT="28222" marB="28222" anchor="ctr"/>
                </a:tc>
                <a:tc>
                  <a:txBody>
                    <a:bodyPr/>
                    <a:lstStyle/>
                    <a:p>
                      <a:r>
                        <a:rPr lang="fr-FR" sz="1800" dirty="0">
                          <a:effectLst/>
                        </a:rPr>
                        <a:t>Création des </a:t>
                      </a:r>
                      <a:r>
                        <a:rPr lang="fr-FR" sz="1800" dirty="0" err="1">
                          <a:effectLst/>
                        </a:rPr>
                        <a:t>NewsGroups</a:t>
                      </a:r>
                      <a:r>
                        <a:rPr lang="fr-FR" sz="1800" dirty="0">
                          <a:effectLst/>
                        </a:rPr>
                        <a:t> (forums de discussion </a:t>
                      </a:r>
                      <a:r>
                        <a:rPr lang="fr-FR" sz="1800" u="none" strike="noStrike" dirty="0">
                          <a:effectLst/>
                          <a:hlinkClick r:id="rId6" tooltip="Usenet"/>
                        </a:rPr>
                        <a:t>Usenet</a:t>
                      </a:r>
                      <a:r>
                        <a:rPr lang="fr-FR" sz="1800" dirty="0">
                          <a:effectLst/>
                        </a:rPr>
                        <a:t>) par des étudiants américains.</a:t>
                      </a:r>
                    </a:p>
                  </a:txBody>
                  <a:tcPr marL="56444" marR="56444" marT="28222" marB="28222" anchor="ctr"/>
                </a:tc>
                <a:extLst>
                  <a:ext uri="{0D108BD9-81ED-4DB2-BD59-A6C34878D82A}">
                    <a16:rowId xmlns:a16="http://schemas.microsoft.com/office/drawing/2014/main" val="322539717"/>
                  </a:ext>
                </a:extLst>
              </a:tr>
              <a:tr h="401615">
                <a:tc>
                  <a:txBody>
                    <a:bodyPr/>
                    <a:lstStyle/>
                    <a:p>
                      <a:pPr algn="ctr"/>
                      <a:r>
                        <a:rPr lang="fr-FR" sz="1800" u="none" strike="noStrike" dirty="0">
                          <a:effectLst/>
                        </a:rPr>
                        <a:t>1983</a:t>
                      </a:r>
                      <a:endParaRPr lang="fr-FR" sz="1800" dirty="0">
                        <a:effectLst/>
                      </a:endParaRPr>
                    </a:p>
                  </a:txBody>
                  <a:tcPr marL="56444" marR="56444" marT="28222" marB="28222" anchor="ctr"/>
                </a:tc>
                <a:tc>
                  <a:txBody>
                    <a:bodyPr/>
                    <a:lstStyle/>
                    <a:p>
                      <a:r>
                        <a:rPr lang="fr-FR" sz="1800" dirty="0">
                          <a:effectLst/>
                        </a:rPr>
                        <a:t>Adoption du protocole </a:t>
                      </a:r>
                      <a:r>
                        <a:rPr lang="fr-FR" sz="1800" u="none" strike="noStrike" dirty="0">
                          <a:effectLst/>
                          <a:hlinkClick r:id="rId3" tooltip="TCP/IP"/>
                        </a:rPr>
                        <a:t>TCP/IP</a:t>
                      </a:r>
                      <a:r>
                        <a:rPr lang="fr-FR" sz="1800" dirty="0">
                          <a:effectLst/>
                        </a:rPr>
                        <a:t> et du mot « </a:t>
                      </a:r>
                      <a:r>
                        <a:rPr lang="fr-FR" sz="1800" u="none" strike="noStrike" dirty="0">
                          <a:effectLst/>
                          <a:hlinkClick r:id="rId7" tooltip="Internet"/>
                        </a:rPr>
                        <a:t>Internet</a:t>
                      </a:r>
                      <a:r>
                        <a:rPr lang="fr-FR" sz="1800" dirty="0">
                          <a:effectLst/>
                        </a:rPr>
                        <a:t> ».</a:t>
                      </a:r>
                    </a:p>
                  </a:txBody>
                  <a:tcPr marL="56444" marR="56444" marT="28222" marB="28222" anchor="ctr"/>
                </a:tc>
                <a:extLst>
                  <a:ext uri="{0D108BD9-81ED-4DB2-BD59-A6C34878D82A}">
                    <a16:rowId xmlns:a16="http://schemas.microsoft.com/office/drawing/2014/main" val="1626739053"/>
                  </a:ext>
                </a:extLst>
              </a:tr>
              <a:tr h="401615">
                <a:tc>
                  <a:txBody>
                    <a:bodyPr/>
                    <a:lstStyle/>
                    <a:p>
                      <a:pPr algn="ctr"/>
                      <a:r>
                        <a:rPr lang="fr-FR" sz="1800" u="none" strike="noStrike" dirty="0">
                          <a:effectLst/>
                        </a:rPr>
                        <a:t>1983</a:t>
                      </a:r>
                      <a:endParaRPr lang="fr-FR" sz="1800" dirty="0">
                        <a:effectLst/>
                      </a:endParaRPr>
                    </a:p>
                  </a:txBody>
                  <a:tcPr marL="56444" marR="56444" marT="28222" marB="28222" anchor="ctr"/>
                </a:tc>
                <a:tc>
                  <a:txBody>
                    <a:bodyPr/>
                    <a:lstStyle/>
                    <a:p>
                      <a:r>
                        <a:rPr lang="fr-FR" sz="1800" dirty="0">
                          <a:effectLst/>
                        </a:rPr>
                        <a:t>Premier serveur de noms de sites (serveur </a:t>
                      </a:r>
                      <a:r>
                        <a:rPr lang="fr-FR" sz="1800" u="none" strike="noStrike" dirty="0">
                          <a:effectLst/>
                          <a:hlinkClick r:id="rId8" tooltip="Domain Name System"/>
                        </a:rPr>
                        <a:t>DNS</a:t>
                      </a:r>
                      <a:r>
                        <a:rPr lang="fr-FR" sz="1800" dirty="0">
                          <a:effectLst/>
                        </a:rPr>
                        <a:t>).</a:t>
                      </a:r>
                    </a:p>
                  </a:txBody>
                  <a:tcPr marL="56444" marR="56444" marT="28222" marB="28222" anchor="ctr"/>
                </a:tc>
                <a:extLst>
                  <a:ext uri="{0D108BD9-81ED-4DB2-BD59-A6C34878D82A}">
                    <a16:rowId xmlns:a16="http://schemas.microsoft.com/office/drawing/2014/main" val="559722775"/>
                  </a:ext>
                </a:extLst>
              </a:tr>
              <a:tr h="229494">
                <a:tc>
                  <a:txBody>
                    <a:bodyPr/>
                    <a:lstStyle/>
                    <a:p>
                      <a:pPr algn="ctr"/>
                      <a:r>
                        <a:rPr lang="fr-FR" sz="1800" u="none" strike="noStrike" dirty="0">
                          <a:effectLst/>
                        </a:rPr>
                        <a:t>1984</a:t>
                      </a:r>
                      <a:endParaRPr lang="fr-FR" sz="1800" dirty="0">
                        <a:effectLst/>
                      </a:endParaRPr>
                    </a:p>
                  </a:txBody>
                  <a:tcPr marL="56444" marR="56444" marT="28222" marB="28222" anchor="ctr"/>
                </a:tc>
                <a:tc>
                  <a:txBody>
                    <a:bodyPr/>
                    <a:lstStyle/>
                    <a:p>
                      <a:r>
                        <a:rPr lang="fr-FR" sz="1800" dirty="0">
                          <a:effectLst/>
                        </a:rPr>
                        <a:t>1 000 ordinateurs connectés.</a:t>
                      </a:r>
                    </a:p>
                  </a:txBody>
                  <a:tcPr marL="56444" marR="56444" marT="28222" marB="28222" anchor="ctr"/>
                </a:tc>
                <a:extLst>
                  <a:ext uri="{0D108BD9-81ED-4DB2-BD59-A6C34878D82A}">
                    <a16:rowId xmlns:a16="http://schemas.microsoft.com/office/drawing/2014/main" val="766145426"/>
                  </a:ext>
                </a:extLst>
              </a:tr>
              <a:tr h="229494">
                <a:tc>
                  <a:txBody>
                    <a:bodyPr/>
                    <a:lstStyle/>
                    <a:p>
                      <a:pPr algn="ctr"/>
                      <a:r>
                        <a:rPr lang="fr-FR" sz="1800" u="none" strike="noStrike" dirty="0">
                          <a:effectLst/>
                        </a:rPr>
                        <a:t>1987</a:t>
                      </a:r>
                      <a:endParaRPr lang="fr-FR" sz="1800" dirty="0">
                        <a:effectLst/>
                      </a:endParaRPr>
                    </a:p>
                  </a:txBody>
                  <a:tcPr marL="56444" marR="56444" marT="28222" marB="28222" anchor="ctr"/>
                </a:tc>
                <a:tc>
                  <a:txBody>
                    <a:bodyPr/>
                    <a:lstStyle/>
                    <a:p>
                      <a:r>
                        <a:rPr lang="fr-FR" sz="1800">
                          <a:effectLst/>
                        </a:rPr>
                        <a:t>10 000 ordinateurs connectés.</a:t>
                      </a:r>
                    </a:p>
                  </a:txBody>
                  <a:tcPr marL="56444" marR="56444" marT="28222" marB="28222" anchor="ctr"/>
                </a:tc>
                <a:extLst>
                  <a:ext uri="{0D108BD9-81ED-4DB2-BD59-A6C34878D82A}">
                    <a16:rowId xmlns:a16="http://schemas.microsoft.com/office/drawing/2014/main" val="3669985113"/>
                  </a:ext>
                </a:extLst>
              </a:tr>
              <a:tr h="229494">
                <a:tc>
                  <a:txBody>
                    <a:bodyPr/>
                    <a:lstStyle/>
                    <a:p>
                      <a:pPr algn="ctr"/>
                      <a:r>
                        <a:rPr lang="fr-FR" sz="1800" u="none" strike="noStrike" dirty="0">
                          <a:effectLst/>
                        </a:rPr>
                        <a:t>1989</a:t>
                      </a:r>
                      <a:endParaRPr lang="fr-FR" sz="1800" dirty="0">
                        <a:effectLst/>
                      </a:endParaRPr>
                    </a:p>
                  </a:txBody>
                  <a:tcPr marL="56444" marR="56444" marT="28222" marB="28222" anchor="ctr"/>
                </a:tc>
                <a:tc>
                  <a:txBody>
                    <a:bodyPr/>
                    <a:lstStyle/>
                    <a:p>
                      <a:r>
                        <a:rPr lang="fr-FR" sz="1800" dirty="0">
                          <a:effectLst/>
                        </a:rPr>
                        <a:t>100 000 ordinateurs </a:t>
                      </a:r>
                      <a:r>
                        <a:rPr lang="fr-FR" sz="1800" dirty="0" err="1">
                          <a:effectLst/>
                        </a:rPr>
                        <a:t>inter-connectés</a:t>
                      </a:r>
                      <a:r>
                        <a:rPr lang="fr-FR" sz="1800" dirty="0">
                          <a:effectLst/>
                        </a:rPr>
                        <a:t>.</a:t>
                      </a:r>
                    </a:p>
                  </a:txBody>
                  <a:tcPr marL="56444" marR="56444" marT="28222" marB="28222" anchor="ctr"/>
                </a:tc>
                <a:extLst>
                  <a:ext uri="{0D108BD9-81ED-4DB2-BD59-A6C34878D82A}">
                    <a16:rowId xmlns:a16="http://schemas.microsoft.com/office/drawing/2014/main" val="2821218202"/>
                  </a:ext>
                </a:extLst>
              </a:tr>
              <a:tr h="287556">
                <a:tc>
                  <a:txBody>
                    <a:bodyPr/>
                    <a:lstStyle/>
                    <a:p>
                      <a:pPr algn="ctr"/>
                      <a:r>
                        <a:rPr lang="fr-FR" sz="1800" u="none" strike="noStrike" dirty="0">
                          <a:effectLst/>
                        </a:rPr>
                        <a:t>1990</a:t>
                      </a:r>
                      <a:endParaRPr lang="fr-FR" sz="1800" dirty="0">
                        <a:effectLst/>
                      </a:endParaRPr>
                    </a:p>
                  </a:txBody>
                  <a:tcPr marL="56444" marR="56444" marT="28222" marB="28222" anchor="ctr"/>
                </a:tc>
                <a:tc>
                  <a:txBody>
                    <a:bodyPr/>
                    <a:lstStyle/>
                    <a:p>
                      <a:r>
                        <a:rPr lang="fr-FR" sz="1800" dirty="0">
                          <a:effectLst/>
                        </a:rPr>
                        <a:t>Disparition d'</a:t>
                      </a:r>
                      <a:r>
                        <a:rPr lang="fr-FR" sz="1800" u="none" strike="noStrike" dirty="0">
                          <a:effectLst/>
                          <a:hlinkClick r:id="rId9" tooltip="ARPANET"/>
                        </a:rPr>
                        <a:t>ARPANET</a:t>
                      </a:r>
                      <a:r>
                        <a:rPr lang="fr-FR" sz="1800" dirty="0">
                          <a:effectLst/>
                        </a:rPr>
                        <a:t> (démilitarisé). Remplacé par Internet (civil).</a:t>
                      </a:r>
                    </a:p>
                  </a:txBody>
                  <a:tcPr marL="56444" marR="56444" marT="28222" marB="28222" anchor="ctr"/>
                </a:tc>
                <a:extLst>
                  <a:ext uri="{0D108BD9-81ED-4DB2-BD59-A6C34878D82A}">
                    <a16:rowId xmlns:a16="http://schemas.microsoft.com/office/drawing/2014/main" val="2837772251"/>
                  </a:ext>
                </a:extLst>
              </a:tr>
              <a:tr h="300423">
                <a:tc>
                  <a:txBody>
                    <a:bodyPr/>
                    <a:lstStyle/>
                    <a:p>
                      <a:pPr algn="ctr"/>
                      <a:r>
                        <a:rPr lang="fr-FR" sz="1800" u="none" strike="noStrike" dirty="0">
                          <a:effectLst/>
                        </a:rPr>
                        <a:t>1991</a:t>
                      </a:r>
                      <a:endParaRPr lang="fr-FR" sz="1800" dirty="0">
                        <a:effectLst/>
                      </a:endParaRPr>
                    </a:p>
                  </a:txBody>
                  <a:tcPr marL="56444" marR="56444" marT="28222" marB="28222" anchor="ctr"/>
                </a:tc>
                <a:tc>
                  <a:txBody>
                    <a:bodyPr/>
                    <a:lstStyle/>
                    <a:p>
                      <a:r>
                        <a:rPr lang="fr-FR" sz="1800" dirty="0">
                          <a:effectLst/>
                        </a:rPr>
                        <a:t>Annonce publique du </a:t>
                      </a:r>
                      <a:r>
                        <a:rPr lang="fr-FR" sz="1800" u="none" strike="noStrike" dirty="0">
                          <a:effectLst/>
                          <a:hlinkClick r:id="rId10" tooltip="World Wide Web"/>
                        </a:rPr>
                        <a:t>World Wide Web</a:t>
                      </a:r>
                      <a:r>
                        <a:rPr lang="fr-FR" sz="1800" dirty="0">
                          <a:effectLst/>
                        </a:rPr>
                        <a:t> (</a:t>
                      </a:r>
                      <a:r>
                        <a:rPr lang="fr-FR" sz="1800" u="none" strike="noStrike" dirty="0">
                          <a:effectLst/>
                          <a:hlinkClick r:id="rId11" tooltip="Tim Berners-Lee"/>
                        </a:rPr>
                        <a:t>Tim Berners-Lee</a:t>
                      </a:r>
                      <a:r>
                        <a:rPr lang="fr-FR" sz="1800" dirty="0">
                          <a:effectLst/>
                        </a:rPr>
                        <a:t>).</a:t>
                      </a:r>
                    </a:p>
                  </a:txBody>
                  <a:tcPr marL="56444" marR="56444" marT="28222" marB="28222" anchor="ctr"/>
                </a:tc>
                <a:extLst>
                  <a:ext uri="{0D108BD9-81ED-4DB2-BD59-A6C34878D82A}">
                    <a16:rowId xmlns:a16="http://schemas.microsoft.com/office/drawing/2014/main" val="2323215985"/>
                  </a:ext>
                </a:extLst>
              </a:tr>
              <a:tr h="229494">
                <a:tc>
                  <a:txBody>
                    <a:bodyPr/>
                    <a:lstStyle/>
                    <a:p>
                      <a:pPr algn="ctr"/>
                      <a:r>
                        <a:rPr lang="fr-FR" sz="1800" u="none" strike="noStrike" dirty="0">
                          <a:effectLst/>
                        </a:rPr>
                        <a:t>1992</a:t>
                      </a:r>
                      <a:endParaRPr lang="fr-FR" sz="1800" dirty="0">
                        <a:effectLst/>
                      </a:endParaRPr>
                    </a:p>
                  </a:txBody>
                  <a:tcPr marL="56444" marR="56444" marT="28222" marB="28222" anchor="ctr"/>
                </a:tc>
                <a:tc>
                  <a:txBody>
                    <a:bodyPr/>
                    <a:lstStyle/>
                    <a:p>
                      <a:r>
                        <a:rPr lang="fr-FR" sz="1800" dirty="0">
                          <a:effectLst/>
                        </a:rPr>
                        <a:t>1 000 000 ordinateurs connectés.</a:t>
                      </a:r>
                    </a:p>
                  </a:txBody>
                  <a:tcPr marL="56444" marR="56444" marT="28222" marB="28222" anchor="ctr"/>
                </a:tc>
                <a:extLst>
                  <a:ext uri="{0D108BD9-81ED-4DB2-BD59-A6C34878D82A}">
                    <a16:rowId xmlns:a16="http://schemas.microsoft.com/office/drawing/2014/main" val="4235194772"/>
                  </a:ext>
                </a:extLst>
              </a:tr>
              <a:tr h="401615">
                <a:tc>
                  <a:txBody>
                    <a:bodyPr/>
                    <a:lstStyle/>
                    <a:p>
                      <a:pPr algn="ctr"/>
                      <a:r>
                        <a:rPr lang="fr-FR" sz="1800" u="none" strike="noStrike" dirty="0">
                          <a:effectLst/>
                        </a:rPr>
                        <a:t>1993</a:t>
                      </a:r>
                      <a:endParaRPr lang="fr-FR" sz="1800" dirty="0">
                        <a:effectLst/>
                      </a:endParaRPr>
                    </a:p>
                  </a:txBody>
                  <a:tcPr marL="56444" marR="56444" marT="28222" marB="28222" anchor="ctr"/>
                </a:tc>
                <a:tc>
                  <a:txBody>
                    <a:bodyPr/>
                    <a:lstStyle/>
                    <a:p>
                      <a:r>
                        <a:rPr lang="fr-FR" sz="1800" dirty="0">
                          <a:effectLst/>
                        </a:rPr>
                        <a:t>Apparition du </a:t>
                      </a:r>
                      <a:r>
                        <a:rPr lang="fr-FR" sz="1800" u="none" strike="noStrike" dirty="0">
                          <a:effectLst/>
                          <a:hlinkClick r:id="rId12" tooltip="Navigateur web"/>
                        </a:rPr>
                        <a:t>Navigateur web</a:t>
                      </a:r>
                      <a:r>
                        <a:rPr lang="fr-FR" sz="1800" dirty="0">
                          <a:effectLst/>
                        </a:rPr>
                        <a:t> </a:t>
                      </a:r>
                      <a:r>
                        <a:rPr lang="fr-FR" sz="1800" u="none" strike="noStrike" dirty="0">
                          <a:effectLst/>
                          <a:hlinkClick r:id="rId13" tooltip="NCSA Mosaic"/>
                        </a:rPr>
                        <a:t>NCSA Mosaic</a:t>
                      </a:r>
                      <a:r>
                        <a:rPr lang="fr-FR" sz="1800" dirty="0">
                          <a:effectLst/>
                        </a:rPr>
                        <a:t>.</a:t>
                      </a:r>
                    </a:p>
                  </a:txBody>
                  <a:tcPr marL="56444" marR="56444" marT="28222" marB="28222" anchor="ctr"/>
                </a:tc>
                <a:extLst>
                  <a:ext uri="{0D108BD9-81ED-4DB2-BD59-A6C34878D82A}">
                    <a16:rowId xmlns:a16="http://schemas.microsoft.com/office/drawing/2014/main" val="2764277631"/>
                  </a:ext>
                </a:extLst>
              </a:tr>
              <a:tr h="229494">
                <a:tc>
                  <a:txBody>
                    <a:bodyPr/>
                    <a:lstStyle/>
                    <a:p>
                      <a:pPr algn="ctr"/>
                      <a:r>
                        <a:rPr lang="fr-FR" sz="1800" u="none" strike="noStrike" dirty="0">
                          <a:effectLst/>
                        </a:rPr>
                        <a:t>1996</a:t>
                      </a:r>
                      <a:endParaRPr lang="fr-FR" sz="1800" dirty="0">
                        <a:effectLst/>
                      </a:endParaRPr>
                    </a:p>
                  </a:txBody>
                  <a:tcPr marL="56444" marR="56444" marT="28222" marB="28222" anchor="ctr"/>
                </a:tc>
                <a:tc>
                  <a:txBody>
                    <a:bodyPr/>
                    <a:lstStyle/>
                    <a:p>
                      <a:r>
                        <a:rPr lang="fr-FR" sz="1800" dirty="0">
                          <a:effectLst/>
                        </a:rPr>
                        <a:t>36 000 000 ordinateurs connectés.</a:t>
                      </a:r>
                    </a:p>
                  </a:txBody>
                  <a:tcPr marL="56444" marR="56444" marT="28222" marB="28222" anchor="ctr"/>
                </a:tc>
                <a:extLst>
                  <a:ext uri="{0D108BD9-81ED-4DB2-BD59-A6C34878D82A}">
                    <a16:rowId xmlns:a16="http://schemas.microsoft.com/office/drawing/2014/main" val="2892058523"/>
                  </a:ext>
                </a:extLst>
              </a:tr>
              <a:tr h="210735">
                <a:tc>
                  <a:txBody>
                    <a:bodyPr/>
                    <a:lstStyle/>
                    <a:p>
                      <a:pPr algn="ctr"/>
                      <a:r>
                        <a:rPr lang="fr-FR" sz="1800" u="none" strike="noStrike" dirty="0">
                          <a:effectLst/>
                        </a:rPr>
                        <a:t>2000</a:t>
                      </a:r>
                      <a:endParaRPr lang="fr-FR" sz="1800" dirty="0">
                        <a:effectLst/>
                      </a:endParaRPr>
                    </a:p>
                  </a:txBody>
                  <a:tcPr marL="56444" marR="56444" marT="28222" marB="28222" anchor="ctr"/>
                </a:tc>
                <a:tc>
                  <a:txBody>
                    <a:bodyPr/>
                    <a:lstStyle/>
                    <a:p>
                      <a:r>
                        <a:rPr lang="fr-FR" sz="1800" dirty="0">
                          <a:effectLst/>
                        </a:rPr>
                        <a:t>Explosion de la </a:t>
                      </a:r>
                      <a:r>
                        <a:rPr lang="fr-FR" sz="1800" u="none" strike="noStrike" dirty="0">
                          <a:effectLst/>
                          <a:hlinkClick r:id="rId14" tooltip="Bulle Internet"/>
                        </a:rPr>
                        <a:t>bulle Internet</a:t>
                      </a:r>
                      <a:r>
                        <a:rPr lang="fr-FR" sz="1800" dirty="0">
                          <a:effectLst/>
                        </a:rPr>
                        <a:t> (368 540 000 ordinateurs connectés).</a:t>
                      </a:r>
                    </a:p>
                  </a:txBody>
                  <a:tcPr marL="56444" marR="56444" marT="28222" marB="28222" anchor="ctr"/>
                </a:tc>
                <a:extLst>
                  <a:ext uri="{0D108BD9-81ED-4DB2-BD59-A6C34878D82A}">
                    <a16:rowId xmlns:a16="http://schemas.microsoft.com/office/drawing/2014/main" val="2507009017"/>
                  </a:ext>
                </a:extLst>
              </a:tr>
              <a:tr h="138041">
                <a:tc>
                  <a:txBody>
                    <a:bodyPr/>
                    <a:lstStyle/>
                    <a:p>
                      <a:pPr algn="ctr"/>
                      <a:r>
                        <a:rPr lang="fr-FR" sz="1800" u="none" strike="noStrike" dirty="0">
                          <a:effectLst/>
                        </a:rPr>
                        <a:t>2014</a:t>
                      </a:r>
                      <a:endParaRPr lang="fr-FR" sz="1800" dirty="0">
                        <a:effectLst/>
                      </a:endParaRPr>
                    </a:p>
                  </a:txBody>
                  <a:tcPr marL="56444" marR="56444" marT="28222" marB="28222" anchor="ctr"/>
                </a:tc>
                <a:tc>
                  <a:txBody>
                    <a:bodyPr/>
                    <a:lstStyle/>
                    <a:p>
                      <a:r>
                        <a:rPr lang="fr-FR" sz="1800" dirty="0">
                          <a:effectLst/>
                        </a:rPr>
                        <a:t>La barre du milliard de sites web est franchie.</a:t>
                      </a:r>
                    </a:p>
                  </a:txBody>
                  <a:tcPr marL="56444" marR="56444" marT="28222" marB="28222" anchor="ctr"/>
                </a:tc>
                <a:extLst>
                  <a:ext uri="{0D108BD9-81ED-4DB2-BD59-A6C34878D82A}">
                    <a16:rowId xmlns:a16="http://schemas.microsoft.com/office/drawing/2014/main" val="3037032869"/>
                  </a:ext>
                </a:extLst>
              </a:tr>
              <a:tr h="229494">
                <a:tc>
                  <a:txBody>
                    <a:bodyPr/>
                    <a:lstStyle/>
                    <a:p>
                      <a:pPr algn="ctr"/>
                      <a:r>
                        <a:rPr lang="fr-FR" sz="1800" u="none" strike="noStrike" dirty="0">
                          <a:effectLst/>
                        </a:rPr>
                        <a:t>2021</a:t>
                      </a:r>
                      <a:endParaRPr lang="fr-FR" sz="1800" dirty="0">
                        <a:effectLst/>
                      </a:endParaRPr>
                    </a:p>
                  </a:txBody>
                  <a:tcPr marL="56444" marR="56444" marT="28222" marB="28222" anchor="ctr"/>
                </a:tc>
                <a:tc>
                  <a:txBody>
                    <a:bodyPr/>
                    <a:lstStyle/>
                    <a:p>
                      <a:r>
                        <a:rPr lang="fr-FR" sz="1800" dirty="0">
                          <a:effectLst/>
                        </a:rPr>
                        <a:t>4 600 000 000 ordinateurs connectés.</a:t>
                      </a:r>
                    </a:p>
                  </a:txBody>
                  <a:tcPr marL="56444" marR="56444" marT="28222" marB="28222" anchor="ctr"/>
                </a:tc>
                <a:extLst>
                  <a:ext uri="{0D108BD9-81ED-4DB2-BD59-A6C34878D82A}">
                    <a16:rowId xmlns:a16="http://schemas.microsoft.com/office/drawing/2014/main" val="2817966012"/>
                  </a:ext>
                </a:extLst>
              </a:tr>
            </a:tbl>
          </a:graphicData>
        </a:graphic>
      </p:graphicFrame>
      <p:sp>
        <p:nvSpPr>
          <p:cNvPr id="6" name="Espace réservé de la date 5">
            <a:extLst>
              <a:ext uri="{FF2B5EF4-FFF2-40B4-BE49-F238E27FC236}">
                <a16:creationId xmlns:a16="http://schemas.microsoft.com/office/drawing/2014/main" id="{160FD150-0B02-4F6C-B4AF-20BFDE3B2111}"/>
              </a:ext>
            </a:extLst>
          </p:cNvPr>
          <p:cNvSpPr>
            <a:spLocks noGrp="1"/>
          </p:cNvSpPr>
          <p:nvPr>
            <p:ph type="dt" sz="half" idx="10"/>
          </p:nvPr>
        </p:nvSpPr>
        <p:spPr/>
        <p:txBody>
          <a:bodyPr/>
          <a:lstStyle/>
          <a:p>
            <a:fld id="{B02D5E92-20CA-4F78-B832-22906794D42C}" type="datetime1">
              <a:rPr lang="fr-FR" smtClean="0"/>
              <a:t>16/11/2023</a:t>
            </a:fld>
            <a:endParaRPr lang="fr-FR"/>
          </a:p>
        </p:txBody>
      </p:sp>
    </p:spTree>
    <p:extLst>
      <p:ext uri="{BB962C8B-B14F-4D97-AF65-F5344CB8AC3E}">
        <p14:creationId xmlns:p14="http://schemas.microsoft.com/office/powerpoint/2010/main" val="20924629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7317C36-5043-4818-89BB-CBE23F775ABD}"/>
              </a:ext>
            </a:extLst>
          </p:cNvPr>
          <p:cNvSpPr txBox="1">
            <a:spLocks/>
          </p:cNvSpPr>
          <p:nvPr/>
        </p:nvSpPr>
        <p:spPr>
          <a:xfrm>
            <a:off x="1524000" y="2756079"/>
            <a:ext cx="9144000" cy="1146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Glossaire</a:t>
            </a:r>
            <a:endParaRPr lang="fr-FR" sz="3200" dirty="0">
              <a:latin typeface="+mn-lt"/>
            </a:endParaRPr>
          </a:p>
        </p:txBody>
      </p:sp>
      <p:sp>
        <p:nvSpPr>
          <p:cNvPr id="2" name="Espace réservé de la date 1">
            <a:extLst>
              <a:ext uri="{FF2B5EF4-FFF2-40B4-BE49-F238E27FC236}">
                <a16:creationId xmlns:a16="http://schemas.microsoft.com/office/drawing/2014/main" id="{2DD2DFC4-02F7-45E9-83FE-F16631CDF84F}"/>
              </a:ext>
            </a:extLst>
          </p:cNvPr>
          <p:cNvSpPr>
            <a:spLocks noGrp="1"/>
          </p:cNvSpPr>
          <p:nvPr>
            <p:ph type="dt" sz="half" idx="10"/>
          </p:nvPr>
        </p:nvSpPr>
        <p:spPr/>
        <p:txBody>
          <a:bodyPr/>
          <a:lstStyle/>
          <a:p>
            <a:fld id="{EF567567-5AC6-4829-B59C-E55AC0D31CA0}" type="datetime1">
              <a:rPr lang="fr-FR" smtClean="0"/>
              <a:t>16/11/2023</a:t>
            </a:fld>
            <a:endParaRPr lang="fr-FR"/>
          </a:p>
        </p:txBody>
      </p:sp>
      <p:sp>
        <p:nvSpPr>
          <p:cNvPr id="3" name="Espace réservé du pied de page 2">
            <a:extLst>
              <a:ext uri="{FF2B5EF4-FFF2-40B4-BE49-F238E27FC236}">
                <a16:creationId xmlns:a16="http://schemas.microsoft.com/office/drawing/2014/main" id="{8DEA3398-C96C-4B86-9A6D-2B243E2A13C6}"/>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E2E324F-757F-46DA-AA4D-CA56775CD033}"/>
              </a:ext>
            </a:extLst>
          </p:cNvPr>
          <p:cNvSpPr>
            <a:spLocks noGrp="1"/>
          </p:cNvSpPr>
          <p:nvPr>
            <p:ph type="sldNum" sz="quarter" idx="12"/>
          </p:nvPr>
        </p:nvSpPr>
        <p:spPr/>
        <p:txBody>
          <a:bodyPr/>
          <a:lstStyle/>
          <a:p>
            <a:fld id="{E1E82F94-2435-4CE9-9E19-C85AE8AA3B0C}" type="slidenum">
              <a:rPr lang="fr-FR" smtClean="0"/>
              <a:t>236</a:t>
            </a:fld>
            <a:endParaRPr lang="fr-FR"/>
          </a:p>
        </p:txBody>
      </p:sp>
    </p:spTree>
    <p:extLst>
      <p:ext uri="{BB962C8B-B14F-4D97-AF65-F5344CB8AC3E}">
        <p14:creationId xmlns:p14="http://schemas.microsoft.com/office/powerpoint/2010/main" val="158551496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35BA287-3BDF-450B-BC49-8018B2B2750D}"/>
              </a:ext>
            </a:extLst>
          </p:cNvPr>
          <p:cNvSpPr>
            <a:spLocks noGrp="1"/>
          </p:cNvSpPr>
          <p:nvPr>
            <p:ph idx="1"/>
          </p:nvPr>
        </p:nvSpPr>
        <p:spPr>
          <a:xfrm>
            <a:off x="838200" y="618186"/>
            <a:ext cx="10515600" cy="5558777"/>
          </a:xfrm>
        </p:spPr>
        <p:txBody>
          <a:bodyPr/>
          <a:lstStyle/>
          <a:p>
            <a:endParaRPr lang="fr-FR" dirty="0"/>
          </a:p>
          <a:p>
            <a:r>
              <a:rPr lang="fr-FR" dirty="0"/>
              <a:t>Désinformation :…</a:t>
            </a:r>
          </a:p>
          <a:p>
            <a:r>
              <a:rPr lang="fr-FR" dirty="0"/>
              <a:t>Ere post-factuelle : …</a:t>
            </a:r>
          </a:p>
          <a:p>
            <a:r>
              <a:rPr lang="fr-FR" dirty="0"/>
              <a:t>Influence numérique étrangère : …</a:t>
            </a:r>
          </a:p>
          <a:p>
            <a:r>
              <a:rPr lang="fr-FR" dirty="0"/>
              <a:t>Infox (fake news) : …</a:t>
            </a:r>
          </a:p>
          <a:p>
            <a:r>
              <a:rPr lang="fr-FR" dirty="0"/>
              <a:t>Information piège à clics : …</a:t>
            </a:r>
          </a:p>
          <a:p>
            <a:r>
              <a:rPr lang="fr-FR" dirty="0"/>
              <a:t>Mésinformation :…</a:t>
            </a:r>
          </a:p>
          <a:p>
            <a:endParaRPr lang="fr-FR" dirty="0"/>
          </a:p>
        </p:txBody>
      </p:sp>
      <p:sp>
        <p:nvSpPr>
          <p:cNvPr id="4" name="Espace réservé de la date 3">
            <a:extLst>
              <a:ext uri="{FF2B5EF4-FFF2-40B4-BE49-F238E27FC236}">
                <a16:creationId xmlns:a16="http://schemas.microsoft.com/office/drawing/2014/main" id="{56744664-1ACE-4FB7-B7DD-BE3ECD55466B}"/>
              </a:ext>
            </a:extLst>
          </p:cNvPr>
          <p:cNvSpPr>
            <a:spLocks noGrp="1"/>
          </p:cNvSpPr>
          <p:nvPr>
            <p:ph type="dt" sz="half" idx="10"/>
          </p:nvPr>
        </p:nvSpPr>
        <p:spPr/>
        <p:txBody>
          <a:bodyPr/>
          <a:lstStyle/>
          <a:p>
            <a:fld id="{DA51CB38-E528-4D7A-BE50-6F3B9ED07880}" type="datetime1">
              <a:rPr lang="fr-FR" smtClean="0"/>
              <a:t>16/11/2023</a:t>
            </a:fld>
            <a:endParaRPr lang="fr-FR"/>
          </a:p>
        </p:txBody>
      </p:sp>
      <p:sp>
        <p:nvSpPr>
          <p:cNvPr id="5" name="Espace réservé du pied de page 4">
            <a:extLst>
              <a:ext uri="{FF2B5EF4-FFF2-40B4-BE49-F238E27FC236}">
                <a16:creationId xmlns:a16="http://schemas.microsoft.com/office/drawing/2014/main" id="{E8D2C6DC-A585-4DAE-85C0-C8BB402C84E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47591219-B4CF-40C1-9ACB-657EC40F9E50}"/>
              </a:ext>
            </a:extLst>
          </p:cNvPr>
          <p:cNvSpPr>
            <a:spLocks noGrp="1"/>
          </p:cNvSpPr>
          <p:nvPr>
            <p:ph type="sldNum" sz="quarter" idx="12"/>
          </p:nvPr>
        </p:nvSpPr>
        <p:spPr/>
        <p:txBody>
          <a:bodyPr/>
          <a:lstStyle/>
          <a:p>
            <a:fld id="{E1E82F94-2435-4CE9-9E19-C85AE8AA3B0C}" type="slidenum">
              <a:rPr lang="fr-FR" smtClean="0"/>
              <a:t>237</a:t>
            </a:fld>
            <a:endParaRPr lang="fr-FR"/>
          </a:p>
        </p:txBody>
      </p:sp>
    </p:spTree>
    <p:extLst>
      <p:ext uri="{BB962C8B-B14F-4D97-AF65-F5344CB8AC3E}">
        <p14:creationId xmlns:p14="http://schemas.microsoft.com/office/powerpoint/2010/main" val="172363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5"/>
          <p:cNvSpPr txBox="1">
            <a:spLocks noGrp="1"/>
          </p:cNvSpPr>
          <p:nvPr>
            <p:ph type="title"/>
          </p:nvPr>
        </p:nvSpPr>
        <p:spPr>
          <a:xfrm>
            <a:off x="499730" y="140164"/>
            <a:ext cx="11270512" cy="132192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Les « </a:t>
            </a:r>
            <a:r>
              <a:rPr lang="fr-FR" i="1" dirty="0" err="1"/>
              <a:t>civic</a:t>
            </a:r>
            <a:r>
              <a:rPr lang="fr-FR" i="1" dirty="0"/>
              <a:t> tech </a:t>
            </a:r>
            <a:r>
              <a:rPr lang="fr-FR" dirty="0"/>
              <a:t>»</a:t>
            </a:r>
            <a:endParaRPr dirty="0"/>
          </a:p>
        </p:txBody>
      </p:sp>
      <p:sp>
        <p:nvSpPr>
          <p:cNvPr id="755" name="Google Shape;755;p85"/>
          <p:cNvSpPr txBox="1">
            <a:spLocks noGrp="1"/>
          </p:cNvSpPr>
          <p:nvPr>
            <p:ph type="body" idx="1"/>
          </p:nvPr>
        </p:nvSpPr>
        <p:spPr>
          <a:xfrm>
            <a:off x="499730" y="1500651"/>
            <a:ext cx="11270512" cy="518226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ct val="100000"/>
              <a:buNone/>
            </a:pPr>
            <a:r>
              <a:rPr lang="fr-FR" sz="3000" dirty="0"/>
              <a:t>Notion « </a:t>
            </a:r>
            <a:r>
              <a:rPr lang="fr-FR" sz="3000" b="1" i="1" dirty="0" err="1"/>
              <a:t>civic</a:t>
            </a:r>
            <a:r>
              <a:rPr lang="fr-FR" sz="3000" b="1" i="1" dirty="0"/>
              <a:t> tech </a:t>
            </a:r>
            <a:r>
              <a:rPr lang="fr-FR" sz="3000" dirty="0"/>
              <a:t>», technologies au service de la démocratie :</a:t>
            </a:r>
            <a:endParaRPr dirty="0"/>
          </a:p>
          <a:p>
            <a:pPr marL="685800" lvl="1" indent="-228600" algn="just" rtl="0">
              <a:lnSpc>
                <a:spcPct val="90000"/>
              </a:lnSpc>
              <a:spcBef>
                <a:spcPts val="500"/>
              </a:spcBef>
              <a:spcAft>
                <a:spcPts val="0"/>
              </a:spcAft>
              <a:buClr>
                <a:schemeClr val="dk1"/>
              </a:buClr>
              <a:buSzPct val="100000"/>
              <a:buChar char="•"/>
            </a:pPr>
            <a:r>
              <a:rPr lang="fr-FR" sz="3000" dirty="0"/>
              <a:t>comparateur de programmes (voxe.org), initiatives comme : nosdéputés.fr, lafabriquedelaloi.fr,</a:t>
            </a:r>
            <a:endParaRPr dirty="0"/>
          </a:p>
          <a:p>
            <a:pPr marL="685800" lvl="1" indent="-228600" algn="just" rtl="0">
              <a:lnSpc>
                <a:spcPct val="90000"/>
              </a:lnSpc>
              <a:spcBef>
                <a:spcPts val="500"/>
              </a:spcBef>
              <a:spcAft>
                <a:spcPts val="0"/>
              </a:spcAft>
              <a:buClr>
                <a:schemeClr val="dk1"/>
              </a:buClr>
              <a:buSzPct val="100000"/>
              <a:buChar char="•"/>
            </a:pPr>
            <a:r>
              <a:rPr lang="fr-FR" sz="3000" dirty="0"/>
              <a:t>Sites de pétition en ligne : Change et </a:t>
            </a:r>
            <a:r>
              <a:rPr lang="fr-FR" sz="3000" dirty="0" err="1"/>
              <a:t>Avaaz</a:t>
            </a:r>
            <a:endParaRPr sz="3000" dirty="0"/>
          </a:p>
          <a:p>
            <a:pPr marL="685800" lvl="1" indent="-228600" algn="just" rtl="0">
              <a:lnSpc>
                <a:spcPct val="90000"/>
              </a:lnSpc>
              <a:spcBef>
                <a:spcPts val="500"/>
              </a:spcBef>
              <a:spcAft>
                <a:spcPts val="0"/>
              </a:spcAft>
              <a:buClr>
                <a:schemeClr val="dk1"/>
              </a:buClr>
              <a:buSzPct val="100000"/>
              <a:buChar char="•"/>
            </a:pPr>
            <a:r>
              <a:rPr lang="fr-FR" sz="3000" dirty="0"/>
              <a:t>Faire émerger de nouvelles voix : Laprimaire.org, Mavoix.info</a:t>
            </a:r>
            <a:endParaRPr dirty="0"/>
          </a:p>
          <a:p>
            <a:pPr marL="685800" lvl="1" indent="-228600" algn="just" rtl="0">
              <a:lnSpc>
                <a:spcPct val="90000"/>
              </a:lnSpc>
              <a:spcBef>
                <a:spcPts val="500"/>
              </a:spcBef>
              <a:spcAft>
                <a:spcPts val="0"/>
              </a:spcAft>
              <a:buClr>
                <a:schemeClr val="dk1"/>
              </a:buClr>
              <a:buSzPct val="100000"/>
              <a:buChar char="•"/>
            </a:pPr>
            <a:r>
              <a:rPr lang="fr-FR" sz="3000" dirty="0"/>
              <a:t>Nouvelles modalités : </a:t>
            </a:r>
            <a:r>
              <a:rPr lang="fr-FR" sz="3000" i="1" dirty="0" err="1"/>
              <a:t>Liquid</a:t>
            </a:r>
            <a:r>
              <a:rPr lang="fr-FR" sz="3000" i="1" dirty="0"/>
              <a:t> </a:t>
            </a:r>
            <a:r>
              <a:rPr lang="fr-FR" sz="3000" i="1" dirty="0" err="1"/>
              <a:t>democracy</a:t>
            </a:r>
            <a:r>
              <a:rPr lang="fr-FR" sz="3000" i="1" dirty="0"/>
              <a:t> </a:t>
            </a:r>
            <a:r>
              <a:rPr lang="fr-FR" sz="3000" dirty="0"/>
              <a:t>du Parti pirate</a:t>
            </a:r>
            <a:endParaRPr dirty="0"/>
          </a:p>
        </p:txBody>
      </p:sp>
      <p:sp>
        <p:nvSpPr>
          <p:cNvPr id="756" name="Google Shape;756;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57" name="Google Shape;757;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
        <p:nvSpPr>
          <p:cNvPr id="2" name="Espace réservé de la date 1">
            <a:extLst>
              <a:ext uri="{FF2B5EF4-FFF2-40B4-BE49-F238E27FC236}">
                <a16:creationId xmlns:a16="http://schemas.microsoft.com/office/drawing/2014/main" id="{9759DF22-8A43-4FAB-BB9C-77F1895C14E7}"/>
              </a:ext>
            </a:extLst>
          </p:cNvPr>
          <p:cNvSpPr>
            <a:spLocks noGrp="1"/>
          </p:cNvSpPr>
          <p:nvPr>
            <p:ph type="dt" sz="half" idx="10"/>
          </p:nvPr>
        </p:nvSpPr>
        <p:spPr/>
        <p:txBody>
          <a:bodyPr/>
          <a:lstStyle/>
          <a:p>
            <a:fld id="{B4710628-27B9-41F6-9704-95C6922EA7AE}" type="datetime1">
              <a:rPr lang="fr-FR" smtClean="0"/>
              <a:t>16/11/2023</a:t>
            </a:fld>
            <a:endParaRPr lang="fr-FR"/>
          </a:p>
        </p:txBody>
      </p:sp>
    </p:spTree>
    <p:extLst>
      <p:ext uri="{BB962C8B-B14F-4D97-AF65-F5344CB8AC3E}">
        <p14:creationId xmlns:p14="http://schemas.microsoft.com/office/powerpoint/2010/main" val="1782586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1" name="Google Shape;1041;p119"/>
          <p:cNvSpPr txBox="1">
            <a:spLocks noGrp="1"/>
          </p:cNvSpPr>
          <p:nvPr>
            <p:ph type="ctrTitle"/>
          </p:nvPr>
        </p:nvSpPr>
        <p:spPr>
          <a:xfrm>
            <a:off x="476518" y="1923129"/>
            <a:ext cx="10998558" cy="76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F7F7F"/>
              </a:buClr>
              <a:buSzPts val="2400"/>
              <a:buFont typeface="Calibri"/>
              <a:buNone/>
            </a:pPr>
            <a:r>
              <a:rPr lang="fr-FR" sz="3200" dirty="0">
                <a:solidFill>
                  <a:schemeClr val="tx2">
                    <a:lumMod val="20000"/>
                    <a:lumOff val="80000"/>
                  </a:schemeClr>
                </a:solidFill>
                <a:latin typeface="Calibri"/>
                <a:cs typeface="Calibri"/>
                <a:sym typeface="Calibri"/>
              </a:rPr>
              <a:t>Internet et l’idéal d’approfondissement démocratique</a:t>
            </a:r>
            <a:endParaRPr sz="3200" dirty="0">
              <a:solidFill>
                <a:schemeClr val="tx2">
                  <a:lumMod val="20000"/>
                  <a:lumOff val="80000"/>
                </a:schemeClr>
              </a:solidFill>
              <a:latin typeface="Calibri"/>
              <a:cs typeface="Calibri"/>
              <a:sym typeface="Montserrat Medium"/>
            </a:endParaRPr>
          </a:p>
        </p:txBody>
      </p:sp>
      <p:sp>
        <p:nvSpPr>
          <p:cNvPr id="5" name="Espace réservé du contenu 2">
            <a:hlinkClick r:id="rId3" action="ppaction://hlinksldjump"/>
            <a:extLst>
              <a:ext uri="{FF2B5EF4-FFF2-40B4-BE49-F238E27FC236}">
                <a16:creationId xmlns:a16="http://schemas.microsoft.com/office/drawing/2014/main" id="{E3BA4191-1EF5-48D4-9F35-7A0252B78C91}"/>
              </a:ext>
            </a:extLst>
          </p:cNvPr>
          <p:cNvSpPr txBox="1">
            <a:spLocks/>
          </p:cNvSpPr>
          <p:nvPr/>
        </p:nvSpPr>
        <p:spPr>
          <a:xfrm>
            <a:off x="476518" y="558775"/>
            <a:ext cx="10998558"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b="1" dirty="0"/>
              <a:t>Les </a:t>
            </a:r>
            <a:r>
              <a:rPr lang="fr-FR" sz="3200" b="1" i="1" dirty="0"/>
              <a:t>fake news </a:t>
            </a:r>
            <a:r>
              <a:rPr lang="fr-FR" sz="3200" b="1" dirty="0"/>
              <a:t>et la désinformation vs l’approfondissement de l’espace public : les réseaux sociaux et la démocratie</a:t>
            </a:r>
          </a:p>
        </p:txBody>
      </p:sp>
      <p:sp>
        <p:nvSpPr>
          <p:cNvPr id="6" name="Google Shape;1041;p119">
            <a:extLst>
              <a:ext uri="{FF2B5EF4-FFF2-40B4-BE49-F238E27FC236}">
                <a16:creationId xmlns:a16="http://schemas.microsoft.com/office/drawing/2014/main" id="{98FDDFEA-CC2C-4830-A6E7-96EB0E7652F2}"/>
              </a:ext>
            </a:extLst>
          </p:cNvPr>
          <p:cNvSpPr txBox="1">
            <a:spLocks/>
          </p:cNvSpPr>
          <p:nvPr/>
        </p:nvSpPr>
        <p:spPr>
          <a:xfrm>
            <a:off x="476518" y="2965924"/>
            <a:ext cx="10998558" cy="926152"/>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pPr>
            <a:r>
              <a:rPr lang="fr-FR" sz="3200" dirty="0">
                <a:solidFill>
                  <a:srgbClr val="0070C0"/>
                </a:solidFill>
                <a:latin typeface="Calibri"/>
                <a:cs typeface="Calibri"/>
                <a:sym typeface="Calibri"/>
              </a:rPr>
              <a:t>Un nouvel espace public implicitement structuré par les algorithmes</a:t>
            </a:r>
            <a:endParaRPr lang="fr-FR" sz="3200" dirty="0">
              <a:solidFill>
                <a:srgbClr val="0070C0"/>
              </a:solidFill>
              <a:latin typeface="Calibri"/>
              <a:cs typeface="Calibri"/>
              <a:sym typeface="Montserrat Medium"/>
            </a:endParaRPr>
          </a:p>
        </p:txBody>
      </p:sp>
      <p:sp>
        <p:nvSpPr>
          <p:cNvPr id="7" name="Google Shape;1041;p119">
            <a:extLst>
              <a:ext uri="{FF2B5EF4-FFF2-40B4-BE49-F238E27FC236}">
                <a16:creationId xmlns:a16="http://schemas.microsoft.com/office/drawing/2014/main" id="{3EBE5EB5-F790-46BD-9297-3AE7F14A4AA9}"/>
              </a:ext>
            </a:extLst>
          </p:cNvPr>
          <p:cNvSpPr txBox="1">
            <a:spLocks/>
          </p:cNvSpPr>
          <p:nvPr/>
        </p:nvSpPr>
        <p:spPr>
          <a:xfrm>
            <a:off x="476518" y="3730833"/>
            <a:ext cx="10998558" cy="726540"/>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chemeClr val="tx2">
                    <a:lumMod val="20000"/>
                    <a:lumOff val="80000"/>
                  </a:schemeClr>
                </a:solidFill>
                <a:latin typeface="Calibri"/>
                <a:ea typeface="Calibri"/>
                <a:cs typeface="Calibri"/>
                <a:sym typeface="Calibri"/>
              </a:rPr>
              <a:t>L’impact délétère de certains réseaux sociaux sur la démocratie</a:t>
            </a:r>
            <a:endParaRPr lang="fr-FR" sz="3200" dirty="0">
              <a:solidFill>
                <a:schemeClr val="tx2">
                  <a:lumMod val="20000"/>
                  <a:lumOff val="80000"/>
                </a:schemeClr>
              </a:solidFill>
              <a:latin typeface="Montserrat Medium"/>
              <a:ea typeface="Montserrat Medium"/>
              <a:cs typeface="Montserrat Medium"/>
              <a:sym typeface="Montserrat Medium"/>
            </a:endParaRPr>
          </a:p>
        </p:txBody>
      </p:sp>
      <p:sp>
        <p:nvSpPr>
          <p:cNvPr id="8" name="Titre 1">
            <a:extLst>
              <a:ext uri="{FF2B5EF4-FFF2-40B4-BE49-F238E27FC236}">
                <a16:creationId xmlns:a16="http://schemas.microsoft.com/office/drawing/2014/main" id="{DBE03808-FA0E-4013-8182-E356D5300695}"/>
              </a:ext>
            </a:extLst>
          </p:cNvPr>
          <p:cNvSpPr txBox="1">
            <a:spLocks/>
          </p:cNvSpPr>
          <p:nvPr/>
        </p:nvSpPr>
        <p:spPr>
          <a:xfrm>
            <a:off x="596721" y="4536344"/>
            <a:ext cx="10998558" cy="726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tx2">
                    <a:lumMod val="20000"/>
                    <a:lumOff val="80000"/>
                  </a:schemeClr>
                </a:solidFill>
                <a:latin typeface="+mn-lt"/>
                <a:cs typeface="Gotham Medium" pitchFamily="50" charset="0"/>
              </a:rPr>
              <a:t>Deux affaires : l’affaire Cambridge </a:t>
            </a:r>
            <a:r>
              <a:rPr lang="fr-FR" sz="3200" spc="-240" dirty="0" err="1">
                <a:solidFill>
                  <a:schemeClr val="tx2">
                    <a:lumMod val="20000"/>
                    <a:lumOff val="80000"/>
                  </a:schemeClr>
                </a:solidFill>
                <a:latin typeface="+mn-lt"/>
                <a:cs typeface="Gotham Medium" pitchFamily="50" charset="0"/>
              </a:rPr>
              <a:t>Analytica</a:t>
            </a:r>
            <a:r>
              <a:rPr lang="fr-FR" sz="3200" spc="-240" dirty="0">
                <a:solidFill>
                  <a:schemeClr val="tx2">
                    <a:lumMod val="20000"/>
                    <a:lumOff val="80000"/>
                  </a:schemeClr>
                </a:solidFill>
                <a:latin typeface="+mn-lt"/>
                <a:cs typeface="Gotham Medium" pitchFamily="50" charset="0"/>
              </a:rPr>
              <a:t>, l</a:t>
            </a:r>
            <a:r>
              <a:rPr lang="fr-FR" sz="3200" spc="-240" dirty="0">
                <a:solidFill>
                  <a:schemeClr val="tx2">
                    <a:lumMod val="20000"/>
                    <a:lumOff val="80000"/>
                  </a:schemeClr>
                </a:solidFill>
                <a:latin typeface="+mn-lt"/>
              </a:rPr>
              <a:t>es Facebook </a:t>
            </a:r>
            <a:r>
              <a:rPr lang="fr-FR" sz="3200" spc="-240" dirty="0" err="1">
                <a:solidFill>
                  <a:schemeClr val="tx2">
                    <a:lumMod val="20000"/>
                    <a:lumOff val="80000"/>
                  </a:schemeClr>
                </a:solidFill>
                <a:latin typeface="+mn-lt"/>
              </a:rPr>
              <a:t>papers</a:t>
            </a:r>
            <a:endParaRPr lang="fr-FR" sz="3200" dirty="0">
              <a:solidFill>
                <a:schemeClr val="tx2">
                  <a:lumMod val="20000"/>
                  <a:lumOff val="80000"/>
                </a:schemeClr>
              </a:solidFill>
              <a:latin typeface="+mn-lt"/>
            </a:endParaRPr>
          </a:p>
        </p:txBody>
      </p:sp>
      <p:sp>
        <p:nvSpPr>
          <p:cNvPr id="2" name="Flèche : droite 1">
            <a:extLst>
              <a:ext uri="{FF2B5EF4-FFF2-40B4-BE49-F238E27FC236}">
                <a16:creationId xmlns:a16="http://schemas.microsoft.com/office/drawing/2014/main" id="{A701D6D8-C903-46F1-B4DA-2E68B450A075}"/>
              </a:ext>
            </a:extLst>
          </p:cNvPr>
          <p:cNvSpPr/>
          <p:nvPr/>
        </p:nvSpPr>
        <p:spPr>
          <a:xfrm>
            <a:off x="266163" y="2973861"/>
            <a:ext cx="901521" cy="800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847FDD3A-B596-4E75-BA58-9987BBBAF478}"/>
              </a:ext>
            </a:extLst>
          </p:cNvPr>
          <p:cNvSpPr/>
          <p:nvPr/>
        </p:nvSpPr>
        <p:spPr>
          <a:xfrm>
            <a:off x="1378038" y="2012933"/>
            <a:ext cx="10097037" cy="8005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E154526-10B7-496E-AF74-98DB9F77A41C}"/>
              </a:ext>
            </a:extLst>
          </p:cNvPr>
          <p:cNvSpPr/>
          <p:nvPr/>
        </p:nvSpPr>
        <p:spPr>
          <a:xfrm>
            <a:off x="1167684" y="2874350"/>
            <a:ext cx="10307391" cy="94428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50109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81"/>
          <p:cNvSpPr txBox="1">
            <a:spLocks noGrp="1"/>
          </p:cNvSpPr>
          <p:nvPr>
            <p:ph type="title"/>
          </p:nvPr>
        </p:nvSpPr>
        <p:spPr>
          <a:xfrm>
            <a:off x="838200" y="10283"/>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Mais de nouveaux </a:t>
            </a:r>
            <a:r>
              <a:rPr lang="fr-FR" i="1" dirty="0" err="1"/>
              <a:t>gatekeepers</a:t>
            </a:r>
            <a:r>
              <a:rPr lang="fr-FR" dirty="0"/>
              <a:t>…</a:t>
            </a:r>
            <a:br>
              <a:rPr lang="fr-FR" dirty="0"/>
            </a:br>
            <a:r>
              <a:rPr lang="fr-FR" dirty="0"/>
              <a:t>les algorithmes</a:t>
            </a:r>
            <a:endParaRPr i="1" dirty="0"/>
          </a:p>
        </p:txBody>
      </p:sp>
      <p:sp>
        <p:nvSpPr>
          <p:cNvPr id="713" name="Google Shape;713;p81"/>
          <p:cNvSpPr txBox="1">
            <a:spLocks noGrp="1"/>
          </p:cNvSpPr>
          <p:nvPr>
            <p:ph type="body" idx="1"/>
          </p:nvPr>
        </p:nvSpPr>
        <p:spPr>
          <a:xfrm>
            <a:off x="555008" y="1468191"/>
            <a:ext cx="11242039" cy="436792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1200"/>
              </a:spcAft>
              <a:buClr>
                <a:schemeClr val="dk1"/>
              </a:buClr>
              <a:buSzPts val="2400"/>
              <a:buChar char="•"/>
            </a:pPr>
            <a:r>
              <a:rPr lang="fr-FR" dirty="0"/>
              <a:t>95% de nos navigations se déploient sur 0,03% du web, la sélection est opérée par des </a:t>
            </a:r>
            <a:r>
              <a:rPr lang="fr-FR" b="1" dirty="0"/>
              <a:t>algorithmes</a:t>
            </a:r>
            <a:r>
              <a:rPr lang="fr-FR" dirty="0"/>
              <a:t>, sans quoi l’immense masse de données générées à chaque seconde serait inintelligible.</a:t>
            </a:r>
          </a:p>
          <a:p>
            <a:pPr>
              <a:lnSpc>
                <a:spcPct val="80000"/>
              </a:lnSpc>
              <a:spcBef>
                <a:spcPts val="0"/>
              </a:spcBef>
              <a:spcAft>
                <a:spcPts val="1200"/>
              </a:spcAft>
              <a:buClr>
                <a:schemeClr val="dk1"/>
              </a:buClr>
              <a:buSzPts val="2400"/>
            </a:pPr>
            <a:r>
              <a:rPr lang="fr-FR" dirty="0"/>
              <a:t>En 2017, 40 000 requêtes par seconde sur Google (voir Dominique Cardon).</a:t>
            </a:r>
          </a:p>
          <a:p>
            <a:pPr>
              <a:lnSpc>
                <a:spcPct val="80000"/>
              </a:lnSpc>
              <a:spcBef>
                <a:spcPts val="0"/>
              </a:spcBef>
              <a:spcAft>
                <a:spcPts val="1200"/>
              </a:spcAft>
              <a:buClr>
                <a:schemeClr val="dk1"/>
              </a:buClr>
              <a:buSzPts val="2400"/>
            </a:pPr>
            <a:r>
              <a:rPr lang="fr-FR" dirty="0"/>
              <a:t>Sur YouTube, 70% du contenu visionné l’est en raison de recommandations des algorithmes (Bronner, 2022, p. 42).</a:t>
            </a:r>
          </a:p>
          <a:p>
            <a:pPr>
              <a:lnSpc>
                <a:spcPct val="80000"/>
              </a:lnSpc>
              <a:spcBef>
                <a:spcPts val="0"/>
              </a:spcBef>
              <a:spcAft>
                <a:spcPts val="1200"/>
              </a:spcAft>
              <a:buClr>
                <a:schemeClr val="dk1"/>
              </a:buClr>
              <a:buSzPts val="2400"/>
            </a:pPr>
            <a:r>
              <a:rPr lang="fr-FR" dirty="0"/>
              <a:t>Cette recommandation algorithmique favorise les contenus extrêmes voire faux.</a:t>
            </a:r>
          </a:p>
          <a:p>
            <a:pPr marL="0" indent="0" algn="ctr">
              <a:lnSpc>
                <a:spcPct val="100000"/>
              </a:lnSpc>
              <a:spcBef>
                <a:spcPts val="0"/>
              </a:spcBef>
              <a:spcAft>
                <a:spcPts val="600"/>
              </a:spcAft>
              <a:buClr>
                <a:schemeClr val="dk1"/>
              </a:buClr>
              <a:buSzPts val="2400"/>
              <a:buNone/>
            </a:pPr>
            <a:r>
              <a:rPr lang="fr-FR" dirty="0">
                <a:solidFill>
                  <a:srgbClr val="0070C0"/>
                </a:solidFill>
                <a:sym typeface="Wingdings" panose="05000000000000000000" pitchFamily="2" charset="2"/>
              </a:rPr>
              <a:t></a:t>
            </a:r>
            <a:r>
              <a:rPr lang="fr-FR" dirty="0">
                <a:solidFill>
                  <a:srgbClr val="0070C0"/>
                </a:solidFill>
              </a:rPr>
              <a:t>Ce sont </a:t>
            </a:r>
            <a:r>
              <a:rPr lang="fr-FR" b="1" dirty="0">
                <a:solidFill>
                  <a:srgbClr val="0070C0"/>
                </a:solidFill>
              </a:rPr>
              <a:t>les algorithmes qui exercent une fonction de sélection auparavant dévolue à des instances institutionnelles</a:t>
            </a:r>
            <a:r>
              <a:rPr lang="fr-FR" dirty="0">
                <a:solidFill>
                  <a:srgbClr val="0070C0"/>
                </a:solidFill>
              </a:rPr>
              <a:t>.</a:t>
            </a:r>
          </a:p>
          <a:p>
            <a:pPr marL="228600" lvl="0" indent="-228600" algn="l" rtl="0">
              <a:lnSpc>
                <a:spcPct val="100000"/>
              </a:lnSpc>
              <a:spcBef>
                <a:spcPts val="0"/>
              </a:spcBef>
              <a:spcAft>
                <a:spcPts val="600"/>
              </a:spcAft>
              <a:buClr>
                <a:schemeClr val="dk1"/>
              </a:buClr>
              <a:buSzPts val="2400"/>
              <a:buChar char="•"/>
            </a:pPr>
            <a:endParaRPr dirty="0"/>
          </a:p>
        </p:txBody>
      </p:sp>
      <p:sp>
        <p:nvSpPr>
          <p:cNvPr id="714" name="Google Shape;714;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15" name="Google Shape;715;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
        <p:nvSpPr>
          <p:cNvPr id="2" name="Espace réservé de la date 1">
            <a:extLst>
              <a:ext uri="{FF2B5EF4-FFF2-40B4-BE49-F238E27FC236}">
                <a16:creationId xmlns:a16="http://schemas.microsoft.com/office/drawing/2014/main" id="{1FE972C4-EAE7-419A-B97C-AA379209DB6E}"/>
              </a:ext>
            </a:extLst>
          </p:cNvPr>
          <p:cNvSpPr>
            <a:spLocks noGrp="1"/>
          </p:cNvSpPr>
          <p:nvPr>
            <p:ph type="dt" sz="half" idx="10"/>
          </p:nvPr>
        </p:nvSpPr>
        <p:spPr/>
        <p:txBody>
          <a:bodyPr/>
          <a:lstStyle/>
          <a:p>
            <a:fld id="{5B31CEB7-CD54-4A0B-86B0-D02F8AE51D5F}" type="datetime1">
              <a:rPr lang="fr-FR" smtClean="0"/>
              <a:t>16/11/2023</a:t>
            </a:fld>
            <a:endParaRPr lang="fr-FR"/>
          </a:p>
        </p:txBody>
      </p:sp>
    </p:spTree>
    <p:extLst>
      <p:ext uri="{BB962C8B-B14F-4D97-AF65-F5344CB8AC3E}">
        <p14:creationId xmlns:p14="http://schemas.microsoft.com/office/powerpoint/2010/main" val="2455462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3" name="Google Shape;713;p81"/>
          <p:cNvSpPr txBox="1">
            <a:spLocks noGrp="1"/>
          </p:cNvSpPr>
          <p:nvPr>
            <p:ph type="body" idx="1"/>
          </p:nvPr>
        </p:nvSpPr>
        <p:spPr>
          <a:xfrm>
            <a:off x="555009" y="579550"/>
            <a:ext cx="11081982" cy="5295199"/>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1000"/>
              </a:spcBef>
              <a:spcAft>
                <a:spcPts val="0"/>
              </a:spcAft>
              <a:buClr>
                <a:schemeClr val="dk1"/>
              </a:buClr>
              <a:buSzPts val="2400"/>
              <a:buNone/>
            </a:pPr>
            <a:r>
              <a:rPr lang="fr-FR" dirty="0"/>
              <a:t>Un algorithme n’est pas neutre et produit des effets :</a:t>
            </a:r>
          </a:p>
          <a:p>
            <a:pPr marL="0" lvl="0" indent="0" algn="ctr" rtl="0">
              <a:lnSpc>
                <a:spcPct val="80000"/>
              </a:lnSpc>
              <a:spcBef>
                <a:spcPts val="1000"/>
              </a:spcBef>
              <a:spcAft>
                <a:spcPts val="0"/>
              </a:spcAft>
              <a:buClr>
                <a:schemeClr val="dk1"/>
              </a:buClr>
              <a:buSzPts val="2400"/>
              <a:buNone/>
            </a:pPr>
            <a:endParaRPr dirty="0"/>
          </a:p>
          <a:p>
            <a:pPr marL="685800" lvl="1" indent="-228600" algn="l" rtl="0">
              <a:lnSpc>
                <a:spcPct val="80000"/>
              </a:lnSpc>
              <a:spcBef>
                <a:spcPts val="1000"/>
              </a:spcBef>
              <a:spcAft>
                <a:spcPts val="0"/>
              </a:spcAft>
              <a:buClr>
                <a:schemeClr val="dk1"/>
              </a:buClr>
              <a:buSzPts val="2400"/>
              <a:buChar char="•"/>
            </a:pPr>
            <a:r>
              <a:rPr lang="fr-FR" sz="2800" dirty="0"/>
              <a:t>Sa </a:t>
            </a:r>
            <a:r>
              <a:rPr lang="fr-FR" sz="2800" b="1" dirty="0"/>
              <a:t>structure</a:t>
            </a:r>
            <a:r>
              <a:rPr lang="fr-FR" sz="2800" dirty="0"/>
              <a:t> même a un effet :</a:t>
            </a:r>
          </a:p>
          <a:p>
            <a:pPr marL="914400" lvl="2" indent="0">
              <a:lnSpc>
                <a:spcPct val="80000"/>
              </a:lnSpc>
              <a:spcBef>
                <a:spcPts val="1000"/>
              </a:spcBef>
              <a:buClr>
                <a:schemeClr val="dk1"/>
              </a:buClr>
              <a:buSzPts val="2400"/>
              <a:buNone/>
            </a:pPr>
            <a:r>
              <a:rPr lang="fr-FR" sz="2400" dirty="0"/>
              <a:t>Par exemple, le </a:t>
            </a:r>
            <a:r>
              <a:rPr lang="fr-FR" sz="2400" b="1" dirty="0"/>
              <a:t>système électoral </a:t>
            </a:r>
            <a:r>
              <a:rPr lang="fr-FR" sz="2400" dirty="0"/>
              <a:t>est un algorithme qui pourra donner des résultats différents aux mêmes préférences des individus. Le système électoral veut produire des représentations politiques bipartisanes ou en mosaïques (avec proportionnel et seuil bas).</a:t>
            </a:r>
            <a:endParaRPr sz="2400" dirty="0"/>
          </a:p>
          <a:p>
            <a:pPr marL="685800" lvl="1" indent="-228600" algn="l" rtl="0">
              <a:lnSpc>
                <a:spcPct val="80000"/>
              </a:lnSpc>
              <a:spcBef>
                <a:spcPts val="1000"/>
              </a:spcBef>
              <a:spcAft>
                <a:spcPts val="0"/>
              </a:spcAft>
              <a:buClr>
                <a:schemeClr val="dk1"/>
              </a:buClr>
              <a:buSzPts val="2400"/>
              <a:buChar char="•"/>
            </a:pPr>
            <a:r>
              <a:rPr lang="fr-FR" sz="2800" dirty="0"/>
              <a:t>Ses </a:t>
            </a:r>
            <a:r>
              <a:rPr lang="fr-FR" sz="2800" b="1" dirty="0"/>
              <a:t>biais</a:t>
            </a:r>
            <a:r>
              <a:rPr lang="fr-FR" sz="2800" dirty="0"/>
              <a:t> peuvent évidemment en avoir (cf. section consacrée aux </a:t>
            </a:r>
            <a:r>
              <a:rPr lang="fr-FR" sz="2800" dirty="0">
                <a:hlinkClick r:id="rId3" action="ppaction://hlinksldjump"/>
              </a:rPr>
              <a:t>biais algorithmiques</a:t>
            </a:r>
            <a:r>
              <a:rPr lang="fr-FR" sz="2800" dirty="0"/>
              <a:t>).</a:t>
            </a:r>
            <a:endParaRPr sz="2800" dirty="0"/>
          </a:p>
          <a:p>
            <a:pPr marL="228600" lvl="0" indent="-228600" algn="l" rtl="0">
              <a:lnSpc>
                <a:spcPct val="80000"/>
              </a:lnSpc>
              <a:spcBef>
                <a:spcPts val="1000"/>
              </a:spcBef>
              <a:spcAft>
                <a:spcPts val="0"/>
              </a:spcAft>
              <a:buClr>
                <a:schemeClr val="dk1"/>
              </a:buClr>
              <a:buSzPts val="2400"/>
              <a:buChar char="•"/>
            </a:pPr>
            <a:r>
              <a:rPr lang="fr-FR" dirty="0"/>
              <a:t>Quatre grandes familles de classement algorithmique sur le web, selon Dominique Cardon (cf. page suivante).</a:t>
            </a:r>
            <a:endParaRPr dirty="0"/>
          </a:p>
        </p:txBody>
      </p:sp>
      <p:sp>
        <p:nvSpPr>
          <p:cNvPr id="714" name="Google Shape;714;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15" name="Google Shape;715;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
        <p:nvSpPr>
          <p:cNvPr id="4" name="Espace réservé de la date 3">
            <a:extLst>
              <a:ext uri="{FF2B5EF4-FFF2-40B4-BE49-F238E27FC236}">
                <a16:creationId xmlns:a16="http://schemas.microsoft.com/office/drawing/2014/main" id="{858ECE4F-4F8F-4929-8608-74F3BFF5EB42}"/>
              </a:ext>
            </a:extLst>
          </p:cNvPr>
          <p:cNvSpPr>
            <a:spLocks noGrp="1"/>
          </p:cNvSpPr>
          <p:nvPr>
            <p:ph type="dt" sz="half" idx="10"/>
          </p:nvPr>
        </p:nvSpPr>
        <p:spPr/>
        <p:txBody>
          <a:bodyPr/>
          <a:lstStyle/>
          <a:p>
            <a:fld id="{AF810FAA-D693-44EA-B354-16E1D028772B}" type="datetime1">
              <a:rPr lang="fr-FR" smtClean="0"/>
              <a:t>16/11/2023</a:t>
            </a:fld>
            <a:endParaRPr lang="fr-FR"/>
          </a:p>
        </p:txBody>
      </p:sp>
    </p:spTree>
    <p:extLst>
      <p:ext uri="{BB962C8B-B14F-4D97-AF65-F5344CB8AC3E}">
        <p14:creationId xmlns:p14="http://schemas.microsoft.com/office/powerpoint/2010/main" val="1810492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83"/>
          <p:cNvPicPr preferRelativeResize="0"/>
          <p:nvPr/>
        </p:nvPicPr>
        <p:blipFill rotWithShape="1">
          <a:blip r:embed="rId3">
            <a:alphaModFix/>
          </a:blip>
          <a:srcRect/>
          <a:stretch/>
        </p:blipFill>
        <p:spPr>
          <a:xfrm>
            <a:off x="1314602" y="1053243"/>
            <a:ext cx="9562795" cy="4751514"/>
          </a:xfrm>
          <a:prstGeom prst="rect">
            <a:avLst/>
          </a:prstGeom>
          <a:noFill/>
          <a:ln>
            <a:noFill/>
          </a:ln>
        </p:spPr>
      </p:pic>
      <p:sp>
        <p:nvSpPr>
          <p:cNvPr id="736" name="Google Shape;736;p83"/>
          <p:cNvSpPr txBox="1"/>
          <p:nvPr/>
        </p:nvSpPr>
        <p:spPr>
          <a:xfrm>
            <a:off x="1418491" y="5757388"/>
            <a:ext cx="935501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200" b="0" i="0">
                <a:solidFill>
                  <a:srgbClr val="111111"/>
                </a:solidFill>
                <a:latin typeface="Open Sans"/>
                <a:ea typeface="Open Sans"/>
                <a:cs typeface="Open Sans"/>
                <a:sym typeface="Open Sans"/>
              </a:rPr>
              <a:t>Dominique Cardon, tableau illustrant les quatre familles de calcul différentes (2015)  </a:t>
            </a:r>
            <a:endParaRPr/>
          </a:p>
          <a:p>
            <a:pPr marL="0" marR="0" lvl="0" indent="0" algn="ctr" rtl="0">
              <a:spcBef>
                <a:spcPts val="0"/>
              </a:spcBef>
              <a:spcAft>
                <a:spcPts val="0"/>
              </a:spcAft>
              <a:buNone/>
            </a:pPr>
            <a:r>
              <a:rPr lang="fr-FR" sz="1200" b="0" i="0">
                <a:solidFill>
                  <a:srgbClr val="111111"/>
                </a:solidFill>
                <a:latin typeface="Open Sans"/>
                <a:ea typeface="Open Sans"/>
                <a:cs typeface="Open Sans"/>
                <a:sym typeface="Open Sans"/>
              </a:rPr>
              <a:t>Capture d’écran tirée de la version électronique de l’ouvrage de </a:t>
            </a:r>
            <a:r>
              <a:rPr lang="fr-FR" sz="1200" b="0" i="0" u="sng" strike="noStrike">
                <a:solidFill>
                  <a:schemeClr val="hlink"/>
                </a:solidFill>
                <a:latin typeface="Open Sans"/>
                <a:ea typeface="Open Sans"/>
                <a:cs typeface="Open Sans"/>
                <a:sym typeface="Open Sans"/>
                <a:hlinkClick r:id="rId4"/>
              </a:rPr>
              <a:t>Dominique Cardon, </a:t>
            </a:r>
            <a:r>
              <a:rPr lang="fr-FR" sz="1200" b="0" i="1" u="sng" strike="noStrike">
                <a:solidFill>
                  <a:schemeClr val="hlink"/>
                </a:solidFill>
                <a:latin typeface="Open Sans"/>
                <a:ea typeface="Open Sans"/>
                <a:cs typeface="Open Sans"/>
                <a:sym typeface="Open Sans"/>
                <a:hlinkClick r:id="rId4"/>
              </a:rPr>
              <a:t>À quoi rêvent les algorithmes? Nos vies à l’heure des big data</a:t>
            </a:r>
            <a:r>
              <a:rPr lang="fr-FR" sz="1200" b="0" i="0" u="sng" strike="noStrike">
                <a:solidFill>
                  <a:schemeClr val="hlink"/>
                </a:solidFill>
                <a:latin typeface="Open Sans"/>
                <a:ea typeface="Open Sans"/>
                <a:cs typeface="Open Sans"/>
                <a:sym typeface="Open Sans"/>
                <a:hlinkClick r:id="rId4"/>
              </a:rPr>
              <a:t>, Paris, Seuil, 2015, p. 91</a:t>
            </a:r>
            <a:r>
              <a:rPr lang="fr-FR" sz="1200" b="0" i="0">
                <a:solidFill>
                  <a:srgbClr val="111111"/>
                </a:solidFill>
                <a:latin typeface="Open Sans"/>
                <a:ea typeface="Open Sans"/>
                <a:cs typeface="Open Sans"/>
                <a:sym typeface="Open Sans"/>
              </a:rPr>
              <a:t>  </a:t>
            </a:r>
            <a:endParaRPr/>
          </a:p>
        </p:txBody>
      </p:sp>
      <p:sp>
        <p:nvSpPr>
          <p:cNvPr id="737" name="Google Shape;737;p83"/>
          <p:cNvSpPr txBox="1">
            <a:spLocks noGrp="1"/>
          </p:cNvSpPr>
          <p:nvPr>
            <p:ph type="title"/>
          </p:nvPr>
        </p:nvSpPr>
        <p:spPr>
          <a:xfrm>
            <a:off x="838200" y="10283"/>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Les quatre familles d’algorithme</a:t>
            </a:r>
            <a:endParaRPr i="1"/>
          </a:p>
        </p:txBody>
      </p:sp>
      <p:sp>
        <p:nvSpPr>
          <p:cNvPr id="738" name="Google Shape;738;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39" name="Google Shape;739;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
        <p:nvSpPr>
          <p:cNvPr id="2" name="Espace réservé de la date 1">
            <a:extLst>
              <a:ext uri="{FF2B5EF4-FFF2-40B4-BE49-F238E27FC236}">
                <a16:creationId xmlns:a16="http://schemas.microsoft.com/office/drawing/2014/main" id="{C2526BB5-801F-4CBE-92F0-066594821BA1}"/>
              </a:ext>
            </a:extLst>
          </p:cNvPr>
          <p:cNvSpPr>
            <a:spLocks noGrp="1"/>
          </p:cNvSpPr>
          <p:nvPr>
            <p:ph type="dt" sz="half" idx="10"/>
          </p:nvPr>
        </p:nvSpPr>
        <p:spPr/>
        <p:txBody>
          <a:bodyPr/>
          <a:lstStyle/>
          <a:p>
            <a:fld id="{5447D15C-1A20-4FA4-8DE6-0AF925BB676F}" type="datetime1">
              <a:rPr lang="fr-FR" smtClean="0"/>
              <a:t>16/11/2023</a:t>
            </a:fld>
            <a:endParaRPr lang="fr-FR"/>
          </a:p>
        </p:txBody>
      </p:sp>
    </p:spTree>
    <p:extLst>
      <p:ext uri="{BB962C8B-B14F-4D97-AF65-F5344CB8AC3E}">
        <p14:creationId xmlns:p14="http://schemas.microsoft.com/office/powerpoint/2010/main" val="286310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1" name="Google Shape;1041;p119"/>
          <p:cNvSpPr txBox="1">
            <a:spLocks noGrp="1"/>
          </p:cNvSpPr>
          <p:nvPr>
            <p:ph type="ctrTitle"/>
          </p:nvPr>
        </p:nvSpPr>
        <p:spPr>
          <a:xfrm>
            <a:off x="476518" y="1923129"/>
            <a:ext cx="10998558" cy="76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F7F7F"/>
              </a:buClr>
              <a:buSzPts val="2400"/>
              <a:buFont typeface="Calibri"/>
              <a:buNone/>
            </a:pPr>
            <a:r>
              <a:rPr lang="fr-FR" sz="3200" dirty="0">
                <a:solidFill>
                  <a:schemeClr val="tx2">
                    <a:lumMod val="20000"/>
                    <a:lumOff val="80000"/>
                  </a:schemeClr>
                </a:solidFill>
                <a:latin typeface="Calibri"/>
                <a:cs typeface="Calibri"/>
                <a:sym typeface="Calibri"/>
              </a:rPr>
              <a:t>Internet et l’idéal d’approfondissement démocratique</a:t>
            </a:r>
            <a:endParaRPr sz="3200" dirty="0">
              <a:solidFill>
                <a:schemeClr val="tx2">
                  <a:lumMod val="20000"/>
                  <a:lumOff val="80000"/>
                </a:schemeClr>
              </a:solidFill>
              <a:latin typeface="Calibri"/>
              <a:cs typeface="Calibri"/>
              <a:sym typeface="Montserrat Medium"/>
            </a:endParaRPr>
          </a:p>
        </p:txBody>
      </p:sp>
      <p:sp>
        <p:nvSpPr>
          <p:cNvPr id="5" name="Espace réservé du contenu 2">
            <a:hlinkClick r:id="rId3" action="ppaction://hlinksldjump"/>
            <a:extLst>
              <a:ext uri="{FF2B5EF4-FFF2-40B4-BE49-F238E27FC236}">
                <a16:creationId xmlns:a16="http://schemas.microsoft.com/office/drawing/2014/main" id="{E3BA4191-1EF5-48D4-9F35-7A0252B78C91}"/>
              </a:ext>
            </a:extLst>
          </p:cNvPr>
          <p:cNvSpPr txBox="1">
            <a:spLocks/>
          </p:cNvSpPr>
          <p:nvPr/>
        </p:nvSpPr>
        <p:spPr>
          <a:xfrm>
            <a:off x="476518" y="558775"/>
            <a:ext cx="10998558"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b="1" dirty="0"/>
              <a:t>Les </a:t>
            </a:r>
            <a:r>
              <a:rPr lang="fr-FR" sz="3200" b="1" i="1" dirty="0"/>
              <a:t>fake news </a:t>
            </a:r>
            <a:r>
              <a:rPr lang="fr-FR" sz="3200" b="1" dirty="0"/>
              <a:t>et la désinformation vs l’approfondissement de l’espace public : les réseaux sociaux et la démocratie</a:t>
            </a:r>
          </a:p>
        </p:txBody>
      </p:sp>
      <p:sp>
        <p:nvSpPr>
          <p:cNvPr id="6" name="Google Shape;1041;p119">
            <a:extLst>
              <a:ext uri="{FF2B5EF4-FFF2-40B4-BE49-F238E27FC236}">
                <a16:creationId xmlns:a16="http://schemas.microsoft.com/office/drawing/2014/main" id="{98FDDFEA-CC2C-4830-A6E7-96EB0E7652F2}"/>
              </a:ext>
            </a:extLst>
          </p:cNvPr>
          <p:cNvSpPr txBox="1">
            <a:spLocks/>
          </p:cNvSpPr>
          <p:nvPr/>
        </p:nvSpPr>
        <p:spPr>
          <a:xfrm>
            <a:off x="476517" y="2839746"/>
            <a:ext cx="10998558" cy="926152"/>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pPr>
            <a:r>
              <a:rPr lang="fr-FR" sz="3200" dirty="0">
                <a:solidFill>
                  <a:schemeClr val="bg1">
                    <a:lumMod val="85000"/>
                  </a:schemeClr>
                </a:solidFill>
                <a:latin typeface="Calibri"/>
                <a:cs typeface="Calibri"/>
                <a:sym typeface="Calibri"/>
              </a:rPr>
              <a:t>Un nouvel espace public implicitement structuré par les algorithmes</a:t>
            </a:r>
            <a:endParaRPr lang="fr-FR" sz="3200" dirty="0">
              <a:solidFill>
                <a:schemeClr val="bg1">
                  <a:lumMod val="85000"/>
                </a:schemeClr>
              </a:solidFill>
              <a:latin typeface="Calibri"/>
              <a:cs typeface="Calibri"/>
              <a:sym typeface="Montserrat Medium"/>
            </a:endParaRPr>
          </a:p>
        </p:txBody>
      </p:sp>
      <p:sp>
        <p:nvSpPr>
          <p:cNvPr id="7" name="Google Shape;1041;p119">
            <a:extLst>
              <a:ext uri="{FF2B5EF4-FFF2-40B4-BE49-F238E27FC236}">
                <a16:creationId xmlns:a16="http://schemas.microsoft.com/office/drawing/2014/main" id="{3EBE5EB5-F790-46BD-9297-3AE7F14A4AA9}"/>
              </a:ext>
            </a:extLst>
          </p:cNvPr>
          <p:cNvSpPr txBox="1">
            <a:spLocks/>
          </p:cNvSpPr>
          <p:nvPr/>
        </p:nvSpPr>
        <p:spPr>
          <a:xfrm>
            <a:off x="822100" y="3929409"/>
            <a:ext cx="10652975" cy="726540"/>
          </a:xfrm>
          <a:prstGeom prst="rect">
            <a:avLst/>
          </a:prstGeom>
          <a:noFill/>
          <a:ln w="38100">
            <a:solidFill>
              <a:srgbClr val="0070C0"/>
            </a:solid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rgbClr val="0070C0"/>
                </a:solidFill>
                <a:latin typeface="Calibri"/>
                <a:ea typeface="Calibri"/>
                <a:cs typeface="Calibri"/>
                <a:sym typeface="Calibri"/>
              </a:rPr>
              <a:t>L’impact délétère de certains réseaux sociaux sur la démocratie</a:t>
            </a:r>
            <a:endParaRPr lang="fr-FR" sz="3200" dirty="0">
              <a:solidFill>
                <a:srgbClr val="0070C0"/>
              </a:solidFill>
              <a:latin typeface="Montserrat Medium"/>
              <a:ea typeface="Montserrat Medium"/>
              <a:cs typeface="Montserrat Medium"/>
              <a:sym typeface="Montserrat Medium"/>
            </a:endParaRPr>
          </a:p>
        </p:txBody>
      </p:sp>
      <p:sp>
        <p:nvSpPr>
          <p:cNvPr id="8" name="Titre 1">
            <a:extLst>
              <a:ext uri="{FF2B5EF4-FFF2-40B4-BE49-F238E27FC236}">
                <a16:creationId xmlns:a16="http://schemas.microsoft.com/office/drawing/2014/main" id="{DBE03808-FA0E-4013-8182-E356D5300695}"/>
              </a:ext>
            </a:extLst>
          </p:cNvPr>
          <p:cNvSpPr txBox="1">
            <a:spLocks/>
          </p:cNvSpPr>
          <p:nvPr/>
        </p:nvSpPr>
        <p:spPr>
          <a:xfrm>
            <a:off x="769512" y="4943659"/>
            <a:ext cx="10652976" cy="726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tx2">
                    <a:lumMod val="20000"/>
                    <a:lumOff val="80000"/>
                  </a:schemeClr>
                </a:solidFill>
                <a:latin typeface="+mn-lt"/>
                <a:cs typeface="Gotham Medium" pitchFamily="50" charset="0"/>
              </a:rPr>
              <a:t>Deux affaires : l’affaire Cambridge </a:t>
            </a:r>
            <a:r>
              <a:rPr lang="fr-FR" sz="3200" spc="-240" dirty="0" err="1">
                <a:solidFill>
                  <a:schemeClr val="tx2">
                    <a:lumMod val="20000"/>
                    <a:lumOff val="80000"/>
                  </a:schemeClr>
                </a:solidFill>
                <a:latin typeface="+mn-lt"/>
                <a:cs typeface="Gotham Medium" pitchFamily="50" charset="0"/>
              </a:rPr>
              <a:t>Analytica</a:t>
            </a:r>
            <a:r>
              <a:rPr lang="fr-FR" sz="3200" spc="-240" dirty="0">
                <a:solidFill>
                  <a:schemeClr val="tx2">
                    <a:lumMod val="20000"/>
                    <a:lumOff val="80000"/>
                  </a:schemeClr>
                </a:solidFill>
                <a:latin typeface="+mn-lt"/>
                <a:cs typeface="Gotham Medium" pitchFamily="50" charset="0"/>
              </a:rPr>
              <a:t>, l</a:t>
            </a:r>
            <a:r>
              <a:rPr lang="fr-FR" sz="3200" spc="-240" dirty="0">
                <a:solidFill>
                  <a:schemeClr val="tx2">
                    <a:lumMod val="20000"/>
                    <a:lumOff val="80000"/>
                  </a:schemeClr>
                </a:solidFill>
                <a:latin typeface="+mn-lt"/>
              </a:rPr>
              <a:t>es Facebook </a:t>
            </a:r>
            <a:r>
              <a:rPr lang="fr-FR" sz="3200" spc="-240" dirty="0" err="1">
                <a:solidFill>
                  <a:schemeClr val="tx2">
                    <a:lumMod val="20000"/>
                    <a:lumOff val="80000"/>
                  </a:schemeClr>
                </a:solidFill>
                <a:latin typeface="+mn-lt"/>
              </a:rPr>
              <a:t>papers</a:t>
            </a:r>
            <a:endParaRPr lang="fr-FR" sz="3200" dirty="0">
              <a:solidFill>
                <a:schemeClr val="tx2">
                  <a:lumMod val="20000"/>
                  <a:lumOff val="80000"/>
                </a:schemeClr>
              </a:solidFill>
              <a:latin typeface="+mn-lt"/>
            </a:endParaRPr>
          </a:p>
        </p:txBody>
      </p:sp>
      <p:sp>
        <p:nvSpPr>
          <p:cNvPr id="2" name="Flèche : droite 1">
            <a:extLst>
              <a:ext uri="{FF2B5EF4-FFF2-40B4-BE49-F238E27FC236}">
                <a16:creationId xmlns:a16="http://schemas.microsoft.com/office/drawing/2014/main" id="{A701D6D8-C903-46F1-B4DA-2E68B450A075}"/>
              </a:ext>
            </a:extLst>
          </p:cNvPr>
          <p:cNvSpPr/>
          <p:nvPr/>
        </p:nvSpPr>
        <p:spPr>
          <a:xfrm>
            <a:off x="476518" y="3980857"/>
            <a:ext cx="348802" cy="800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847FDD3A-B596-4E75-BA58-9987BBBAF478}"/>
              </a:ext>
            </a:extLst>
          </p:cNvPr>
          <p:cNvSpPr/>
          <p:nvPr/>
        </p:nvSpPr>
        <p:spPr>
          <a:xfrm>
            <a:off x="1378038" y="2012933"/>
            <a:ext cx="10097037" cy="8005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E154526-10B7-496E-AF74-98DB9F77A41C}"/>
              </a:ext>
            </a:extLst>
          </p:cNvPr>
          <p:cNvSpPr/>
          <p:nvPr/>
        </p:nvSpPr>
        <p:spPr>
          <a:xfrm>
            <a:off x="476518" y="2874350"/>
            <a:ext cx="10998558" cy="9442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7953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27FC916-3C8F-4B8A-BD52-B5400435D4D4}"/>
              </a:ext>
            </a:extLst>
          </p:cNvPr>
          <p:cNvSpPr>
            <a:spLocks noGrp="1"/>
          </p:cNvSpPr>
          <p:nvPr>
            <p:ph idx="1"/>
          </p:nvPr>
        </p:nvSpPr>
        <p:spPr>
          <a:xfrm>
            <a:off x="2073499" y="2537338"/>
            <a:ext cx="9280301" cy="1114336"/>
          </a:xfrm>
          <a:solidFill>
            <a:schemeClr val="accent1">
              <a:lumMod val="20000"/>
              <a:lumOff val="80000"/>
            </a:schemeClr>
          </a:solidFill>
        </p:spPr>
        <p:txBody>
          <a:bodyPr>
            <a:normAutofit/>
          </a:bodyPr>
          <a:lstStyle/>
          <a:p>
            <a:pPr marL="0" indent="0" algn="ctr">
              <a:buNone/>
            </a:pPr>
            <a:r>
              <a:rPr lang="fr-FR" sz="3200" dirty="0">
                <a:solidFill>
                  <a:srgbClr val="0070C0"/>
                </a:solidFill>
              </a:rPr>
              <a:t>Quels sont les principaux problèmes éthiques posés par le numérique ?</a:t>
            </a:r>
          </a:p>
        </p:txBody>
      </p:sp>
      <p:sp>
        <p:nvSpPr>
          <p:cNvPr id="4" name="Espace réservé du pied de page 3">
            <a:extLst>
              <a:ext uri="{FF2B5EF4-FFF2-40B4-BE49-F238E27FC236}">
                <a16:creationId xmlns:a16="http://schemas.microsoft.com/office/drawing/2014/main" id="{D864DE52-013E-4BD7-9EE2-36D0A49E832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F2B14E1A-7620-47DD-92BE-145F04C71C74}"/>
              </a:ext>
            </a:extLst>
          </p:cNvPr>
          <p:cNvSpPr>
            <a:spLocks noGrp="1"/>
          </p:cNvSpPr>
          <p:nvPr>
            <p:ph type="sldNum" sz="quarter" idx="12"/>
          </p:nvPr>
        </p:nvSpPr>
        <p:spPr/>
        <p:txBody>
          <a:bodyPr/>
          <a:lstStyle/>
          <a:p>
            <a:fld id="{E1E82F94-2435-4CE9-9E19-C85AE8AA3B0C}" type="slidenum">
              <a:rPr lang="fr-FR" smtClean="0"/>
              <a:t>3</a:t>
            </a:fld>
            <a:endParaRPr lang="fr-FR"/>
          </a:p>
        </p:txBody>
      </p:sp>
      <p:sp>
        <p:nvSpPr>
          <p:cNvPr id="6" name="Ellipse 5">
            <a:extLst>
              <a:ext uri="{FF2B5EF4-FFF2-40B4-BE49-F238E27FC236}">
                <a16:creationId xmlns:a16="http://schemas.microsoft.com/office/drawing/2014/main" id="{4A1D1C06-9985-4BE4-A9EB-9BAA2EC2A3FE}"/>
              </a:ext>
            </a:extLst>
          </p:cNvPr>
          <p:cNvSpPr/>
          <p:nvPr/>
        </p:nvSpPr>
        <p:spPr>
          <a:xfrm>
            <a:off x="838200" y="2431725"/>
            <a:ext cx="1235299" cy="1325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
        <p:nvSpPr>
          <p:cNvPr id="2" name="Espace réservé de la date 1">
            <a:extLst>
              <a:ext uri="{FF2B5EF4-FFF2-40B4-BE49-F238E27FC236}">
                <a16:creationId xmlns:a16="http://schemas.microsoft.com/office/drawing/2014/main" id="{AD10799E-2D9B-49BF-8FD4-25EF8CC98E35}"/>
              </a:ext>
            </a:extLst>
          </p:cNvPr>
          <p:cNvSpPr>
            <a:spLocks noGrp="1"/>
          </p:cNvSpPr>
          <p:nvPr>
            <p:ph type="dt" sz="half" idx="10"/>
          </p:nvPr>
        </p:nvSpPr>
        <p:spPr/>
        <p:txBody>
          <a:bodyPr/>
          <a:lstStyle/>
          <a:p>
            <a:fld id="{6DEF843A-90F6-4D1E-B12E-053562E29D46}" type="datetime1">
              <a:rPr lang="fr-FR" smtClean="0"/>
              <a:t>16/11/2023</a:t>
            </a:fld>
            <a:endParaRPr lang="fr-FR"/>
          </a:p>
        </p:txBody>
      </p:sp>
    </p:spTree>
    <p:extLst>
      <p:ext uri="{BB962C8B-B14F-4D97-AF65-F5344CB8AC3E}">
        <p14:creationId xmlns:p14="http://schemas.microsoft.com/office/powerpoint/2010/main" val="3621328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30B9AB0-FBDA-4994-9727-C8BFCB9A88E5}"/>
              </a:ext>
            </a:extLst>
          </p:cNvPr>
          <p:cNvSpPr>
            <a:spLocks noGrp="1"/>
          </p:cNvSpPr>
          <p:nvPr>
            <p:ph idx="1"/>
          </p:nvPr>
        </p:nvSpPr>
        <p:spPr>
          <a:xfrm>
            <a:off x="1622738" y="2417090"/>
            <a:ext cx="9955369" cy="1325563"/>
          </a:xfrm>
          <a:solidFill>
            <a:schemeClr val="accent5">
              <a:lumMod val="20000"/>
              <a:lumOff val="80000"/>
            </a:schemeClr>
          </a:solidFill>
        </p:spPr>
        <p:txBody>
          <a:bodyPr>
            <a:noAutofit/>
          </a:bodyPr>
          <a:lstStyle/>
          <a:p>
            <a:pPr marL="0" indent="0" algn="ctr">
              <a:buNone/>
            </a:pPr>
            <a:r>
              <a:rPr lang="fr-FR" sz="3200" dirty="0">
                <a:solidFill>
                  <a:srgbClr val="0070C0"/>
                </a:solidFill>
              </a:rPr>
              <a:t>Quels sont les risques éthiques et politiques que font peser certains réseaux sociaux, par leur fonctionnement, à la démocratie ?</a:t>
            </a:r>
          </a:p>
        </p:txBody>
      </p:sp>
      <p:sp>
        <p:nvSpPr>
          <p:cNvPr id="4" name="Espace réservé du pied de page 3">
            <a:extLst>
              <a:ext uri="{FF2B5EF4-FFF2-40B4-BE49-F238E27FC236}">
                <a16:creationId xmlns:a16="http://schemas.microsoft.com/office/drawing/2014/main" id="{C74635B0-B4FB-4E1C-AEE5-65EB2EA8461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FEE76F1E-5A97-42EB-A814-772D8079C7B2}"/>
              </a:ext>
            </a:extLst>
          </p:cNvPr>
          <p:cNvSpPr>
            <a:spLocks noGrp="1"/>
          </p:cNvSpPr>
          <p:nvPr>
            <p:ph type="sldNum" sz="quarter" idx="12"/>
          </p:nvPr>
        </p:nvSpPr>
        <p:spPr/>
        <p:txBody>
          <a:bodyPr/>
          <a:lstStyle/>
          <a:p>
            <a:fld id="{E1E82F94-2435-4CE9-9E19-C85AE8AA3B0C}" type="slidenum">
              <a:rPr lang="fr-FR" smtClean="0"/>
              <a:t>30</a:t>
            </a:fld>
            <a:endParaRPr lang="fr-FR"/>
          </a:p>
        </p:txBody>
      </p:sp>
      <p:sp>
        <p:nvSpPr>
          <p:cNvPr id="6" name="Ellipse 5">
            <a:extLst>
              <a:ext uri="{FF2B5EF4-FFF2-40B4-BE49-F238E27FC236}">
                <a16:creationId xmlns:a16="http://schemas.microsoft.com/office/drawing/2014/main" id="{079D989F-5DB7-4582-B725-FBB9BF765954}"/>
              </a:ext>
            </a:extLst>
          </p:cNvPr>
          <p:cNvSpPr/>
          <p:nvPr/>
        </p:nvSpPr>
        <p:spPr>
          <a:xfrm>
            <a:off x="708338" y="2417089"/>
            <a:ext cx="914400" cy="1325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
        <p:nvSpPr>
          <p:cNvPr id="2" name="Espace réservé de la date 1">
            <a:extLst>
              <a:ext uri="{FF2B5EF4-FFF2-40B4-BE49-F238E27FC236}">
                <a16:creationId xmlns:a16="http://schemas.microsoft.com/office/drawing/2014/main" id="{4926998B-F4FF-4F85-A5CA-9697519C4988}"/>
              </a:ext>
            </a:extLst>
          </p:cNvPr>
          <p:cNvSpPr>
            <a:spLocks noGrp="1"/>
          </p:cNvSpPr>
          <p:nvPr>
            <p:ph type="dt" sz="half" idx="10"/>
          </p:nvPr>
        </p:nvSpPr>
        <p:spPr/>
        <p:txBody>
          <a:bodyPr/>
          <a:lstStyle/>
          <a:p>
            <a:fld id="{99FE14B4-1AEE-44DC-901B-A1D90CA9E8E6}" type="datetime1">
              <a:rPr lang="fr-FR" smtClean="0"/>
              <a:t>16/11/2023</a:t>
            </a:fld>
            <a:endParaRPr lang="fr-FR"/>
          </a:p>
        </p:txBody>
      </p:sp>
    </p:spTree>
    <p:extLst>
      <p:ext uri="{BB962C8B-B14F-4D97-AF65-F5344CB8AC3E}">
        <p14:creationId xmlns:p14="http://schemas.microsoft.com/office/powerpoint/2010/main" val="555103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24"/>
          <p:cNvSpPr txBox="1">
            <a:spLocks noGrp="1"/>
          </p:cNvSpPr>
          <p:nvPr>
            <p:ph type="title"/>
          </p:nvPr>
        </p:nvSpPr>
        <p:spPr>
          <a:xfrm>
            <a:off x="351690" y="85481"/>
            <a:ext cx="11488617" cy="89535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Mésinformation, contenus viraux et réseaux sociaux</a:t>
            </a:r>
            <a:endParaRPr dirty="0"/>
          </a:p>
        </p:txBody>
      </p:sp>
      <p:sp>
        <p:nvSpPr>
          <p:cNvPr id="1072" name="Google Shape;1072;p124"/>
          <p:cNvSpPr txBox="1">
            <a:spLocks noGrp="1"/>
          </p:cNvSpPr>
          <p:nvPr>
            <p:ph type="body" idx="1"/>
          </p:nvPr>
        </p:nvSpPr>
        <p:spPr>
          <a:xfrm>
            <a:off x="725508" y="1468192"/>
            <a:ext cx="10740980" cy="2408349"/>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Clr>
                <a:schemeClr val="dk1"/>
              </a:buClr>
              <a:buSzPts val="2400"/>
              <a:buChar char="•"/>
            </a:pPr>
            <a:r>
              <a:rPr lang="fr-FR" dirty="0"/>
              <a:t>Les réseaux sociaux jouent un rôle croissant dans l’accès à l’information,</a:t>
            </a:r>
          </a:p>
          <a:p>
            <a:pPr lvl="1">
              <a:lnSpc>
                <a:spcPct val="80000"/>
              </a:lnSpc>
              <a:spcBef>
                <a:spcPts val="1000"/>
              </a:spcBef>
              <a:buClr>
                <a:schemeClr val="dk1"/>
              </a:buClr>
              <a:buSzPts val="2400"/>
            </a:pPr>
            <a:r>
              <a:rPr lang="fr-FR" dirty="0"/>
              <a:t>pour le meilleur (démocratisation et débat public)</a:t>
            </a:r>
          </a:p>
          <a:p>
            <a:pPr lvl="1">
              <a:lnSpc>
                <a:spcPct val="80000"/>
              </a:lnSpc>
              <a:spcBef>
                <a:spcPts val="1000"/>
              </a:spcBef>
              <a:buClr>
                <a:schemeClr val="dk1"/>
              </a:buClr>
              <a:buSzPts val="2400"/>
            </a:pPr>
            <a:r>
              <a:rPr lang="fr-FR" dirty="0"/>
              <a:t>et pour le pire.</a:t>
            </a:r>
          </a:p>
          <a:p>
            <a:pPr marL="228600" lvl="0" indent="-228600" algn="l" rtl="0">
              <a:lnSpc>
                <a:spcPct val="80000"/>
              </a:lnSpc>
              <a:spcBef>
                <a:spcPts val="1000"/>
              </a:spcBef>
              <a:spcAft>
                <a:spcPts val="0"/>
              </a:spcAft>
              <a:buClr>
                <a:schemeClr val="dk1"/>
              </a:buClr>
              <a:buSzPts val="2400"/>
              <a:buChar char="•"/>
            </a:pPr>
            <a:r>
              <a:rPr lang="fr-FR" dirty="0"/>
              <a:t>Libre tribune pour les propagateurs de fausses informations et audience corrélée à des critères étrangers à la compétence.</a:t>
            </a:r>
          </a:p>
          <a:p>
            <a:pPr marL="228600" lvl="0" indent="-228600" algn="l" rtl="0">
              <a:lnSpc>
                <a:spcPct val="80000"/>
              </a:lnSpc>
              <a:spcBef>
                <a:spcPts val="1000"/>
              </a:spcBef>
              <a:spcAft>
                <a:spcPts val="0"/>
              </a:spcAft>
              <a:buClr>
                <a:schemeClr val="dk1"/>
              </a:buClr>
              <a:buSzPts val="2400"/>
              <a:buChar char="•"/>
            </a:pPr>
            <a:endParaRPr lang="fr-FR" b="1" dirty="0"/>
          </a:p>
          <a:p>
            <a:pPr marL="0" lvl="0" indent="0" algn="ctr" rtl="0">
              <a:lnSpc>
                <a:spcPct val="80000"/>
              </a:lnSpc>
              <a:spcBef>
                <a:spcPts val="1000"/>
              </a:spcBef>
              <a:spcAft>
                <a:spcPts val="0"/>
              </a:spcAft>
              <a:buClr>
                <a:schemeClr val="dk1"/>
              </a:buClr>
              <a:buSzPts val="2400"/>
              <a:buNone/>
            </a:pPr>
            <a:r>
              <a:rPr lang="fr-FR" b="1" dirty="0">
                <a:solidFill>
                  <a:srgbClr val="0070C0"/>
                </a:solidFill>
                <a:sym typeface="Wingdings" panose="05000000000000000000" pitchFamily="2" charset="2"/>
              </a:rPr>
              <a:t> </a:t>
            </a:r>
            <a:r>
              <a:rPr lang="fr-FR" b="1" dirty="0">
                <a:solidFill>
                  <a:srgbClr val="0070C0"/>
                </a:solidFill>
              </a:rPr>
              <a:t>L’horizontalisation de la communication et de l’accès à l’information a donc ses revers</a:t>
            </a:r>
            <a:r>
              <a:rPr lang="fr-FR" dirty="0">
                <a:solidFill>
                  <a:srgbClr val="0070C0"/>
                </a:solidFill>
              </a:rPr>
              <a:t>.</a:t>
            </a:r>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sp>
        <p:nvSpPr>
          <p:cNvPr id="4" name="Espace réservé de la date 3">
            <a:extLst>
              <a:ext uri="{FF2B5EF4-FFF2-40B4-BE49-F238E27FC236}">
                <a16:creationId xmlns:a16="http://schemas.microsoft.com/office/drawing/2014/main" id="{3B75F83A-A720-4DD2-BE66-6F4ADF1043B5}"/>
              </a:ext>
            </a:extLst>
          </p:cNvPr>
          <p:cNvSpPr>
            <a:spLocks noGrp="1"/>
          </p:cNvSpPr>
          <p:nvPr>
            <p:ph type="dt" sz="half" idx="10"/>
          </p:nvPr>
        </p:nvSpPr>
        <p:spPr/>
        <p:txBody>
          <a:bodyPr/>
          <a:lstStyle/>
          <a:p>
            <a:fld id="{D5352212-6BFE-4225-8459-A94213FF2CA1}" type="datetime1">
              <a:rPr lang="fr-FR" smtClean="0"/>
              <a:t>16/11/2023</a:t>
            </a:fld>
            <a:endParaRPr lang="fr-FR"/>
          </a:p>
        </p:txBody>
      </p:sp>
    </p:spTree>
    <p:extLst>
      <p:ext uri="{BB962C8B-B14F-4D97-AF65-F5344CB8AC3E}">
        <p14:creationId xmlns:p14="http://schemas.microsoft.com/office/powerpoint/2010/main" val="3488777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536620" y="1674255"/>
            <a:ext cx="11303688" cy="4533362"/>
          </a:xfrm>
          <a:prstGeom prst="rect">
            <a:avLst/>
          </a:prstGeom>
          <a:noFill/>
          <a:ln>
            <a:noFill/>
          </a:ln>
        </p:spPr>
        <p:txBody>
          <a:bodyPr spcFirstLastPara="1" wrap="square" lIns="91425" tIns="45700" rIns="91425" bIns="45700" anchor="t" anchorCtr="0">
            <a:noAutofit/>
          </a:bodyPr>
          <a:lstStyle/>
          <a:p>
            <a:pPr marL="457200" lvl="1" indent="0">
              <a:lnSpc>
                <a:spcPct val="80000"/>
              </a:lnSpc>
              <a:spcBef>
                <a:spcPts val="1000"/>
              </a:spcBef>
              <a:buClr>
                <a:schemeClr val="dk1"/>
              </a:buClr>
              <a:buSzPts val="2400"/>
              <a:buNone/>
            </a:pPr>
            <a:r>
              <a:rPr lang="fr-FR" sz="2800" dirty="0">
                <a:solidFill>
                  <a:srgbClr val="0070C0"/>
                </a:solidFill>
              </a:rPr>
              <a:t>1) Le développement d’une </a:t>
            </a:r>
            <a:r>
              <a:rPr lang="fr-FR" sz="2800" b="1" dirty="0">
                <a:solidFill>
                  <a:srgbClr val="0070C0"/>
                </a:solidFill>
              </a:rPr>
              <a:t>information de piètre qualité, </a:t>
            </a:r>
            <a:r>
              <a:rPr lang="fr-FR" sz="2800" dirty="0">
                <a:solidFill>
                  <a:srgbClr val="0070C0"/>
                </a:solidFill>
              </a:rPr>
              <a:t>liée à la </a:t>
            </a:r>
            <a:r>
              <a:rPr lang="fr-FR" sz="2800" b="1" dirty="0">
                <a:solidFill>
                  <a:srgbClr val="0070C0"/>
                </a:solidFill>
              </a:rPr>
              <a:t>dérégulation du marché de l’information</a:t>
            </a:r>
            <a:r>
              <a:rPr lang="fr-FR" sz="2800" dirty="0">
                <a:solidFill>
                  <a:srgbClr val="0070C0"/>
                </a:solidFill>
              </a:rPr>
              <a:t>,</a:t>
            </a:r>
          </a:p>
          <a:p>
            <a:pPr marL="457200" lvl="1" indent="0">
              <a:lnSpc>
                <a:spcPct val="80000"/>
              </a:lnSpc>
              <a:spcBef>
                <a:spcPts val="1000"/>
              </a:spcBef>
              <a:buClr>
                <a:schemeClr val="dk1"/>
              </a:buClr>
              <a:buSzPts val="2400"/>
              <a:buNone/>
            </a:pPr>
            <a:r>
              <a:rPr lang="fr-FR" sz="2800" dirty="0"/>
              <a:t>incluant :</a:t>
            </a:r>
          </a:p>
          <a:p>
            <a:pPr lvl="2" indent="-241300">
              <a:lnSpc>
                <a:spcPct val="80000"/>
              </a:lnSpc>
              <a:spcBef>
                <a:spcPts val="1000"/>
              </a:spcBef>
              <a:buClr>
                <a:schemeClr val="dk1"/>
              </a:buClr>
              <a:buSzPts val="2400"/>
              <a:buFont typeface="Calibri"/>
              <a:buChar char="-"/>
            </a:pPr>
            <a:r>
              <a:rPr lang="fr-FR" sz="2800" dirty="0"/>
              <a:t>de la </a:t>
            </a:r>
            <a:r>
              <a:rPr lang="fr-FR" sz="2800" b="1" dirty="0"/>
              <a:t>désinformation : </a:t>
            </a:r>
            <a:r>
              <a:rPr lang="fr-FR" sz="2800" dirty="0"/>
              <a:t>information délibérément inexacte,</a:t>
            </a:r>
          </a:p>
          <a:p>
            <a:pPr lvl="2" indent="-241300">
              <a:lnSpc>
                <a:spcPct val="80000"/>
              </a:lnSpc>
              <a:spcBef>
                <a:spcPts val="1000"/>
              </a:spcBef>
              <a:buClr>
                <a:schemeClr val="dk1"/>
              </a:buClr>
              <a:buSzPts val="2400"/>
              <a:buFont typeface="Calibri"/>
              <a:buChar char="-"/>
            </a:pPr>
            <a:r>
              <a:rPr lang="fr-FR" sz="2800" dirty="0"/>
              <a:t>des </a:t>
            </a:r>
            <a:r>
              <a:rPr lang="fr-FR" sz="2800" b="1" i="1" dirty="0"/>
              <a:t>fake news </a:t>
            </a:r>
            <a:r>
              <a:rPr lang="fr-FR" sz="2800" b="1" dirty="0"/>
              <a:t>ou </a:t>
            </a:r>
            <a:r>
              <a:rPr lang="fr-FR" sz="2800" b="1" dirty="0" err="1"/>
              <a:t>infoxs</a:t>
            </a:r>
            <a:r>
              <a:rPr lang="fr-FR" sz="2800" b="1" dirty="0"/>
              <a:t> : </a:t>
            </a:r>
            <a:r>
              <a:rPr lang="fr-FR" sz="2800" dirty="0"/>
              <a:t>information factice, montée de toutes pièces, risque accru avec les « </a:t>
            </a:r>
            <a:r>
              <a:rPr lang="fr-FR" sz="2800" i="1" dirty="0" err="1"/>
              <a:t>deepfakes</a:t>
            </a:r>
            <a:r>
              <a:rPr lang="fr-FR" sz="2800" dirty="0"/>
              <a:t> ».</a:t>
            </a:r>
          </a:p>
          <a:p>
            <a:pPr marL="901700" lvl="2" indent="-450850">
              <a:lnSpc>
                <a:spcPct val="80000"/>
              </a:lnSpc>
              <a:spcBef>
                <a:spcPts val="1000"/>
              </a:spcBef>
              <a:buClr>
                <a:schemeClr val="dk1"/>
              </a:buClr>
              <a:buSzPts val="2400"/>
              <a:buNone/>
            </a:pPr>
            <a:endParaRPr sz="2400" b="1"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16/11/2023</a:t>
            </a:fld>
            <a:endParaRPr lang="fr-FR"/>
          </a:p>
        </p:txBody>
      </p:sp>
      <p:sp>
        <p:nvSpPr>
          <p:cNvPr id="7" name="Google Shape;1072;p124">
            <a:extLst>
              <a:ext uri="{FF2B5EF4-FFF2-40B4-BE49-F238E27FC236}">
                <a16:creationId xmlns:a16="http://schemas.microsoft.com/office/drawing/2014/main" id="{2B914F8A-151E-4B22-B7CD-A6BF5CA147A6}"/>
              </a:ext>
            </a:extLst>
          </p:cNvPr>
          <p:cNvSpPr txBox="1">
            <a:spLocks/>
          </p:cNvSpPr>
          <p:nvPr/>
        </p:nvSpPr>
        <p:spPr>
          <a:xfrm>
            <a:off x="351692" y="228393"/>
            <a:ext cx="11303688" cy="1445862"/>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0000"/>
              </a:lnSpc>
              <a:buClr>
                <a:schemeClr val="dk1"/>
              </a:buClr>
              <a:buSzPts val="2400"/>
            </a:pPr>
            <a:r>
              <a:rPr lang="fr-FR" dirty="0"/>
              <a:t>On peut identifier plusieurs problématiques connexes, toutes liées à la question du rapport à la </a:t>
            </a:r>
            <a:r>
              <a:rPr lang="fr-FR" b="1" dirty="0"/>
              <a:t>véracité de l’information en démocratie</a:t>
            </a:r>
            <a:r>
              <a:rPr lang="fr-FR" dirty="0"/>
              <a:t>, indispensable à la qualité du </a:t>
            </a:r>
            <a:r>
              <a:rPr lang="fr-FR" b="1" dirty="0"/>
              <a:t>débat public</a:t>
            </a:r>
            <a:r>
              <a:rPr lang="fr-FR" dirty="0"/>
              <a:t>.</a:t>
            </a:r>
          </a:p>
        </p:txBody>
      </p:sp>
    </p:spTree>
    <p:extLst>
      <p:ext uri="{BB962C8B-B14F-4D97-AF65-F5344CB8AC3E}">
        <p14:creationId xmlns:p14="http://schemas.microsoft.com/office/powerpoint/2010/main" val="895687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734632" y="864807"/>
            <a:ext cx="10722735" cy="2691683"/>
          </a:xfrm>
          <a:prstGeom prst="rect">
            <a:avLst/>
          </a:prstGeom>
          <a:noFill/>
          <a:ln>
            <a:noFill/>
          </a:ln>
        </p:spPr>
        <p:txBody>
          <a:bodyPr spcFirstLastPara="1" wrap="square" lIns="91425" tIns="45700" rIns="91425" bIns="45700" anchor="t" anchorCtr="0">
            <a:noAutofit/>
          </a:bodyPr>
          <a:lstStyle/>
          <a:p>
            <a:pPr marL="450850" lvl="2" indent="0">
              <a:lnSpc>
                <a:spcPct val="80000"/>
              </a:lnSpc>
              <a:spcBef>
                <a:spcPts val="1000"/>
              </a:spcBef>
              <a:buClr>
                <a:schemeClr val="dk1"/>
              </a:buClr>
              <a:buSzPts val="2400"/>
              <a:buNone/>
            </a:pPr>
            <a:r>
              <a:rPr lang="fr-FR" sz="2800" dirty="0"/>
              <a:t>Cette désinformation est stimulée par le marché publicitaire, </a:t>
            </a:r>
            <a:r>
              <a:rPr lang="fr-FR" sz="2800" b="1" dirty="0"/>
              <a:t>les clics générant du revenu,</a:t>
            </a:r>
          </a:p>
          <a:p>
            <a:pPr marL="450850" lvl="2" indent="0">
              <a:lnSpc>
                <a:spcPct val="80000"/>
              </a:lnSpc>
              <a:spcBef>
                <a:spcPts val="1000"/>
              </a:spcBef>
              <a:buClr>
                <a:schemeClr val="dk1"/>
              </a:buClr>
              <a:buSzPts val="2400"/>
              <a:buNone/>
            </a:pPr>
            <a:r>
              <a:rPr lang="fr-FR" sz="2800" dirty="0"/>
              <a:t>avec la « </a:t>
            </a:r>
            <a:r>
              <a:rPr lang="fr-FR" sz="2800" b="1" dirty="0"/>
              <a:t>publicité programmatique </a:t>
            </a:r>
            <a:r>
              <a:rPr lang="fr-FR" sz="2800" dirty="0"/>
              <a:t>»</a:t>
            </a:r>
            <a:r>
              <a:rPr lang="fr-FR" sz="2800" b="1" dirty="0"/>
              <a:t> </a:t>
            </a:r>
            <a:r>
              <a:rPr lang="fr-FR" sz="2800" dirty="0"/>
              <a:t>(voir les diapositives sur la </a:t>
            </a:r>
            <a:r>
              <a:rPr lang="fr-FR" sz="2800" dirty="0">
                <a:hlinkClick r:id="rId3" action="ppaction://hlinksldjump"/>
              </a:rPr>
              <a:t>publicité en ligne</a:t>
            </a:r>
            <a:r>
              <a:rPr lang="fr-FR" sz="2800" dirty="0"/>
              <a:t>) qui s’adresse à une audience déterminée,</a:t>
            </a:r>
          </a:p>
          <a:p>
            <a:pPr marL="450850" lvl="2" indent="0">
              <a:lnSpc>
                <a:spcPct val="80000"/>
              </a:lnSpc>
              <a:spcBef>
                <a:spcPts val="1000"/>
              </a:spcBef>
              <a:buClr>
                <a:schemeClr val="dk1"/>
              </a:buClr>
              <a:buSzPts val="2400"/>
              <a:buNone/>
            </a:pPr>
            <a:r>
              <a:rPr lang="fr-FR" sz="2800" dirty="0"/>
              <a:t>via un </a:t>
            </a:r>
            <a:r>
              <a:rPr lang="fr-FR" sz="2800" b="1" dirty="0"/>
              <a:t>système automatisé d’enchères en ligne </a:t>
            </a:r>
            <a:r>
              <a:rPr lang="fr-FR" sz="2800" dirty="0"/>
              <a:t>(15 à 20 milliards d’enchères en ligne en France par jour), selon le profil des internautes.</a:t>
            </a:r>
          </a:p>
          <a:p>
            <a:pPr marL="450850" lvl="2" indent="0">
              <a:lnSpc>
                <a:spcPct val="80000"/>
              </a:lnSpc>
              <a:spcBef>
                <a:spcPts val="1000"/>
              </a:spcBef>
              <a:buClr>
                <a:schemeClr val="dk1"/>
              </a:buClr>
              <a:buSzPts val="2400"/>
              <a:buNone/>
            </a:pPr>
            <a:endParaRPr lang="fr-FR" sz="2800" dirty="0"/>
          </a:p>
          <a:p>
            <a:pPr marL="450850" lvl="2" indent="0">
              <a:lnSpc>
                <a:spcPct val="80000"/>
              </a:lnSpc>
              <a:spcBef>
                <a:spcPts val="1000"/>
              </a:spcBef>
              <a:buClr>
                <a:schemeClr val="dk1"/>
              </a:buClr>
              <a:buSzPts val="2400"/>
              <a:buNone/>
            </a:pPr>
            <a:r>
              <a:rPr lang="fr-FR" sz="2800" dirty="0"/>
              <a:t>Elle est également stimulée par les sites « </a:t>
            </a:r>
            <a:r>
              <a:rPr lang="fr-FR" sz="2800" b="1" dirty="0"/>
              <a:t>pièges à clics </a:t>
            </a:r>
            <a:r>
              <a:rPr lang="fr-FR" sz="2800" dirty="0"/>
              <a:t>», auxquels renvoient des liens sponsorisés.</a:t>
            </a:r>
          </a:p>
          <a:p>
            <a:pPr marL="450850" lvl="2" indent="0">
              <a:lnSpc>
                <a:spcPct val="80000"/>
              </a:lnSpc>
              <a:spcBef>
                <a:spcPts val="1000"/>
              </a:spcBef>
              <a:buClr>
                <a:schemeClr val="dk1"/>
              </a:buClr>
              <a:buSzPts val="2400"/>
              <a:buNone/>
            </a:pPr>
            <a:endParaRPr lang="fr-FR" sz="2800" dirty="0"/>
          </a:p>
          <a:p>
            <a:pPr marL="901700" lvl="2" indent="-450850">
              <a:lnSpc>
                <a:spcPct val="80000"/>
              </a:lnSpc>
              <a:spcBef>
                <a:spcPts val="1000"/>
              </a:spcBef>
              <a:buClr>
                <a:schemeClr val="dk1"/>
              </a:buClr>
              <a:buSzPts val="2400"/>
              <a:buNone/>
            </a:pPr>
            <a:endParaRPr sz="2400" b="1"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16/11/2023</a:t>
            </a:fld>
            <a:endParaRPr lang="fr-FR"/>
          </a:p>
        </p:txBody>
      </p:sp>
    </p:spTree>
    <p:extLst>
      <p:ext uri="{BB962C8B-B14F-4D97-AF65-F5344CB8AC3E}">
        <p14:creationId xmlns:p14="http://schemas.microsoft.com/office/powerpoint/2010/main" val="2101712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444156" y="244700"/>
            <a:ext cx="11303688" cy="5447762"/>
          </a:xfrm>
          <a:prstGeom prst="rect">
            <a:avLst/>
          </a:prstGeom>
          <a:noFill/>
          <a:ln>
            <a:noFill/>
          </a:ln>
        </p:spPr>
        <p:txBody>
          <a:bodyPr spcFirstLastPara="1" wrap="square" lIns="91425" tIns="45700" rIns="91425" bIns="45700" anchor="t" anchorCtr="0">
            <a:noAutofit/>
          </a:bodyPr>
          <a:lstStyle/>
          <a:p>
            <a:pPr marL="450850" lvl="2" indent="0">
              <a:lnSpc>
                <a:spcPct val="80000"/>
              </a:lnSpc>
              <a:spcBef>
                <a:spcPts val="1000"/>
              </a:spcBef>
              <a:buClr>
                <a:schemeClr val="dk1"/>
              </a:buClr>
              <a:buSzPts val="2400"/>
              <a:buNone/>
            </a:pPr>
            <a:endParaRPr lang="fr-FR" sz="2800" dirty="0"/>
          </a:p>
          <a:p>
            <a:pPr marL="450850" lvl="2" indent="0">
              <a:lnSpc>
                <a:spcPct val="80000"/>
              </a:lnSpc>
              <a:spcBef>
                <a:spcPts val="1000"/>
              </a:spcBef>
              <a:buClr>
                <a:schemeClr val="dk1"/>
              </a:buClr>
              <a:buSzPts val="2400"/>
              <a:buNone/>
            </a:pPr>
            <a:r>
              <a:rPr lang="fr-FR" sz="2800" dirty="0"/>
              <a:t>Ce qui peut donner lieu à des absurdités : </a:t>
            </a:r>
          </a:p>
          <a:p>
            <a:pPr marL="908050" lvl="2" indent="-457200">
              <a:lnSpc>
                <a:spcPct val="80000"/>
              </a:lnSpc>
              <a:spcBef>
                <a:spcPts val="1000"/>
              </a:spcBef>
              <a:buClr>
                <a:schemeClr val="dk1"/>
              </a:buClr>
              <a:buSzPts val="2400"/>
              <a:buFontTx/>
              <a:buChar char="-"/>
            </a:pPr>
            <a:r>
              <a:rPr lang="fr-FR" sz="2800" dirty="0"/>
              <a:t>Les budgets publicitaires d’une fondation œuvrant pour la recherche sur le cancer ont pu contribuer aux revenus de sites proposant des traitements « alternatifs ».</a:t>
            </a:r>
          </a:p>
          <a:p>
            <a:pPr marL="908050" lvl="2" indent="-457200">
              <a:lnSpc>
                <a:spcPct val="80000"/>
              </a:lnSpc>
              <a:spcBef>
                <a:spcPts val="1000"/>
              </a:spcBef>
              <a:buClr>
                <a:schemeClr val="dk1"/>
              </a:buClr>
              <a:buSzPts val="2400"/>
              <a:buFontTx/>
              <a:buChar char="-"/>
            </a:pPr>
            <a:r>
              <a:rPr lang="fr-FR" sz="2800" dirty="0"/>
              <a:t>Une ONG de protection de l’environnement a pu financer des contenus climatosceptiques (Bronner, 2022, p. 87).</a:t>
            </a:r>
          </a:p>
          <a:p>
            <a:pPr marL="450850" lvl="2" indent="0">
              <a:lnSpc>
                <a:spcPct val="80000"/>
              </a:lnSpc>
              <a:spcBef>
                <a:spcPts val="1000"/>
              </a:spcBef>
              <a:buClr>
                <a:schemeClr val="dk1"/>
              </a:buClr>
              <a:buSzPts val="2400"/>
              <a:buNone/>
            </a:pPr>
            <a:endParaRPr lang="fr-FR" sz="2800" dirty="0"/>
          </a:p>
          <a:p>
            <a:pPr marL="450850" lvl="2" indent="0">
              <a:lnSpc>
                <a:spcPct val="80000"/>
              </a:lnSpc>
              <a:spcBef>
                <a:spcPts val="1000"/>
              </a:spcBef>
              <a:buClr>
                <a:schemeClr val="dk1"/>
              </a:buClr>
              <a:buSzPts val="2400"/>
              <a:buNone/>
            </a:pPr>
            <a:r>
              <a:rPr lang="fr-FR" sz="2800" dirty="0"/>
              <a:t>En mars 2021, </a:t>
            </a:r>
            <a:r>
              <a:rPr lang="fr-FR" sz="2800" dirty="0" err="1"/>
              <a:t>NewsGuard</a:t>
            </a:r>
            <a:r>
              <a:rPr lang="fr-FR" sz="2800" dirty="0"/>
              <a:t> a lancé un label « Publicité responsable dans les médias », moyennant des audits.</a:t>
            </a:r>
          </a:p>
          <a:p>
            <a:pPr marL="901700" lvl="2" indent="-450850">
              <a:lnSpc>
                <a:spcPct val="80000"/>
              </a:lnSpc>
              <a:spcBef>
                <a:spcPts val="1000"/>
              </a:spcBef>
              <a:buClr>
                <a:schemeClr val="dk1"/>
              </a:buClr>
              <a:buSzPts val="2400"/>
              <a:buNone/>
            </a:pPr>
            <a:endParaRPr sz="2400" b="1"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16/11/2023</a:t>
            </a:fld>
            <a:endParaRPr lang="fr-FR"/>
          </a:p>
        </p:txBody>
      </p:sp>
    </p:spTree>
    <p:extLst>
      <p:ext uri="{BB962C8B-B14F-4D97-AF65-F5344CB8AC3E}">
        <p14:creationId xmlns:p14="http://schemas.microsoft.com/office/powerpoint/2010/main" val="855819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35</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16/11/2023</a:t>
            </a:fld>
            <a:endParaRPr lang="fr-FR"/>
          </a:p>
        </p:txBody>
      </p:sp>
      <p:sp>
        <p:nvSpPr>
          <p:cNvPr id="6" name="Google Shape;1072;p124">
            <a:extLst>
              <a:ext uri="{FF2B5EF4-FFF2-40B4-BE49-F238E27FC236}">
                <a16:creationId xmlns:a16="http://schemas.microsoft.com/office/drawing/2014/main" id="{181D4EE3-3A28-4AEB-84CA-C770CC825980}"/>
              </a:ext>
            </a:extLst>
          </p:cNvPr>
          <p:cNvSpPr txBox="1">
            <a:spLocks/>
          </p:cNvSpPr>
          <p:nvPr/>
        </p:nvSpPr>
        <p:spPr>
          <a:xfrm>
            <a:off x="5748665" y="3126043"/>
            <a:ext cx="5605135" cy="129145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lvl="2" indent="0">
              <a:lnSpc>
                <a:spcPct val="80000"/>
              </a:lnSpc>
              <a:spcBef>
                <a:spcPts val="1000"/>
              </a:spcBef>
              <a:buSzPts val="2400"/>
              <a:buNone/>
            </a:pPr>
            <a:r>
              <a:rPr lang="fr-FR" sz="2800" dirty="0"/>
              <a:t>- les logiques de « </a:t>
            </a:r>
            <a:r>
              <a:rPr lang="fr-FR" sz="2800" b="1" dirty="0"/>
              <a:t>buzz</a:t>
            </a:r>
            <a:r>
              <a:rPr lang="fr-FR" sz="2800" dirty="0"/>
              <a:t> » : homogénéisation des thématiques, changements rapides ;</a:t>
            </a:r>
          </a:p>
        </p:txBody>
      </p:sp>
      <p:sp>
        <p:nvSpPr>
          <p:cNvPr id="7" name="Google Shape;1072;p124">
            <a:extLst>
              <a:ext uri="{FF2B5EF4-FFF2-40B4-BE49-F238E27FC236}">
                <a16:creationId xmlns:a16="http://schemas.microsoft.com/office/drawing/2014/main" id="{DFC6A989-28E8-49FD-BAB2-AC39A65087E6}"/>
              </a:ext>
            </a:extLst>
          </p:cNvPr>
          <p:cNvSpPr txBox="1">
            <a:spLocks/>
          </p:cNvSpPr>
          <p:nvPr/>
        </p:nvSpPr>
        <p:spPr>
          <a:xfrm>
            <a:off x="5631284" y="4611479"/>
            <a:ext cx="5839896" cy="159955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lvl="2" indent="0">
              <a:lnSpc>
                <a:spcPct val="80000"/>
              </a:lnSpc>
              <a:spcBef>
                <a:spcPts val="1000"/>
              </a:spcBef>
              <a:buSzPts val="2400"/>
              <a:buNone/>
            </a:pPr>
            <a:r>
              <a:rPr lang="fr-FR" sz="2800" dirty="0"/>
              <a:t>- l’</a:t>
            </a:r>
            <a:r>
              <a:rPr lang="fr-FR" sz="2800" b="1" dirty="0"/>
              <a:t>influence asymétrique, </a:t>
            </a:r>
            <a:r>
              <a:rPr lang="fr-FR" sz="2800" dirty="0"/>
              <a:t>avec création parfois délibérée de « </a:t>
            </a:r>
            <a:r>
              <a:rPr lang="fr-FR" sz="2800" b="1" dirty="0"/>
              <a:t>bulles épistémiques </a:t>
            </a:r>
            <a:r>
              <a:rPr lang="fr-FR" sz="2800" dirty="0"/>
              <a:t>»</a:t>
            </a:r>
          </a:p>
        </p:txBody>
      </p:sp>
      <p:sp>
        <p:nvSpPr>
          <p:cNvPr id="8" name="Google Shape;1072;p124">
            <a:extLst>
              <a:ext uri="{FF2B5EF4-FFF2-40B4-BE49-F238E27FC236}">
                <a16:creationId xmlns:a16="http://schemas.microsoft.com/office/drawing/2014/main" id="{C76D5551-3B52-46D6-A36F-0DBC3AE385BD}"/>
              </a:ext>
            </a:extLst>
          </p:cNvPr>
          <p:cNvSpPr txBox="1">
            <a:spLocks/>
          </p:cNvSpPr>
          <p:nvPr/>
        </p:nvSpPr>
        <p:spPr>
          <a:xfrm>
            <a:off x="511246" y="3429000"/>
            <a:ext cx="4984534" cy="1804859"/>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lvl="2" indent="0">
              <a:lnSpc>
                <a:spcPct val="80000"/>
              </a:lnSpc>
              <a:spcBef>
                <a:spcPts val="1000"/>
              </a:spcBef>
              <a:buSzPts val="2400"/>
              <a:buNone/>
            </a:pPr>
            <a:r>
              <a:rPr lang="fr-FR" sz="2800" dirty="0"/>
              <a:t>- la </a:t>
            </a:r>
            <a:r>
              <a:rPr lang="fr-FR" sz="2800" b="1" dirty="0"/>
              <a:t>viralité</a:t>
            </a:r>
            <a:r>
              <a:rPr lang="fr-FR" sz="2800" dirty="0"/>
              <a:t> mettant en avant les </a:t>
            </a:r>
            <a:r>
              <a:rPr lang="fr-FR" sz="2800" b="1" dirty="0"/>
              <a:t>contenus extrêmes</a:t>
            </a:r>
            <a:r>
              <a:rPr lang="fr-FR" sz="2800" dirty="0"/>
              <a:t>, renforcée par les « </a:t>
            </a:r>
            <a:r>
              <a:rPr lang="fr-FR" sz="2800" b="1" dirty="0"/>
              <a:t>biais de confirmation*</a:t>
            </a:r>
            <a:r>
              <a:rPr lang="fr-FR" sz="2800" dirty="0"/>
              <a:t> » et le « </a:t>
            </a:r>
            <a:r>
              <a:rPr lang="fr-FR" sz="2800" b="1" dirty="0"/>
              <a:t>biais de popularité* </a:t>
            </a:r>
            <a:r>
              <a:rPr lang="fr-FR" sz="2800" dirty="0"/>
              <a:t>»; </a:t>
            </a:r>
          </a:p>
        </p:txBody>
      </p:sp>
      <p:sp>
        <p:nvSpPr>
          <p:cNvPr id="9" name="Google Shape;1072;p124">
            <a:extLst>
              <a:ext uri="{FF2B5EF4-FFF2-40B4-BE49-F238E27FC236}">
                <a16:creationId xmlns:a16="http://schemas.microsoft.com/office/drawing/2014/main" id="{E4403728-0BBC-4616-8041-1799B303B4EC}"/>
              </a:ext>
            </a:extLst>
          </p:cNvPr>
          <p:cNvSpPr txBox="1">
            <a:spLocks/>
          </p:cNvSpPr>
          <p:nvPr/>
        </p:nvSpPr>
        <p:spPr>
          <a:xfrm>
            <a:off x="5679979" y="1274917"/>
            <a:ext cx="5673821" cy="2190707"/>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lvl="2" indent="0">
              <a:lnSpc>
                <a:spcPct val="80000"/>
              </a:lnSpc>
              <a:spcBef>
                <a:spcPts val="1000"/>
              </a:spcBef>
              <a:buSzPts val="2400"/>
              <a:buNone/>
            </a:pPr>
            <a:r>
              <a:rPr lang="fr-FR" sz="2800" dirty="0"/>
              <a:t>- l’</a:t>
            </a:r>
            <a:r>
              <a:rPr lang="fr-FR" sz="2800" b="1" dirty="0"/>
              <a:t>éditorialisation algorithmique</a:t>
            </a:r>
            <a:r>
              <a:rPr lang="fr-FR" sz="2800" dirty="0"/>
              <a:t> et l’influence des « </a:t>
            </a:r>
            <a:r>
              <a:rPr lang="fr-FR" sz="2800" b="1" i="1" dirty="0" err="1"/>
              <a:t>dark</a:t>
            </a:r>
            <a:r>
              <a:rPr lang="fr-FR" sz="2800" b="1" i="1" dirty="0"/>
              <a:t> patterns</a:t>
            </a:r>
            <a:r>
              <a:rPr lang="fr-FR" sz="2800" b="1" dirty="0"/>
              <a:t>*</a:t>
            </a:r>
            <a:r>
              <a:rPr lang="fr-FR" sz="2800" b="1" i="1" dirty="0"/>
              <a:t> </a:t>
            </a:r>
            <a:r>
              <a:rPr lang="fr-FR" sz="2800" dirty="0"/>
              <a:t>», (voir section sur « </a:t>
            </a:r>
            <a:r>
              <a:rPr lang="fr-FR" sz="2800" dirty="0">
                <a:hlinkClick r:id="rId3" action="ppaction://hlinksldjump"/>
              </a:rPr>
              <a:t>l’écologie de l’attention</a:t>
            </a:r>
            <a:r>
              <a:rPr lang="fr-FR" sz="2800" dirty="0"/>
              <a:t> »)</a:t>
            </a:r>
            <a:r>
              <a:rPr lang="fr-FR" sz="2800" b="1" dirty="0"/>
              <a:t> ;</a:t>
            </a:r>
            <a:endParaRPr lang="fr-FR" sz="2800" dirty="0"/>
          </a:p>
        </p:txBody>
      </p:sp>
      <p:sp>
        <p:nvSpPr>
          <p:cNvPr id="10" name="Google Shape;1072;p124">
            <a:extLst>
              <a:ext uri="{FF2B5EF4-FFF2-40B4-BE49-F238E27FC236}">
                <a16:creationId xmlns:a16="http://schemas.microsoft.com/office/drawing/2014/main" id="{62F430F7-B7CC-4AB0-B50B-19F9B3850B8D}"/>
              </a:ext>
            </a:extLst>
          </p:cNvPr>
          <p:cNvSpPr txBox="1">
            <a:spLocks/>
          </p:cNvSpPr>
          <p:nvPr/>
        </p:nvSpPr>
        <p:spPr>
          <a:xfrm>
            <a:off x="458657" y="1812025"/>
            <a:ext cx="5221322" cy="141969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lvl="2" indent="0">
              <a:lnSpc>
                <a:spcPct val="80000"/>
              </a:lnSpc>
              <a:spcBef>
                <a:spcPts val="1000"/>
              </a:spcBef>
              <a:buSzPts val="2400"/>
              <a:buNone/>
            </a:pPr>
            <a:r>
              <a:rPr lang="fr-FR" sz="2800" dirty="0"/>
              <a:t>- les « </a:t>
            </a:r>
            <a:r>
              <a:rPr lang="fr-FR" sz="2800" b="1" dirty="0"/>
              <a:t>bulles de filtre*</a:t>
            </a:r>
            <a:r>
              <a:rPr lang="fr-FR" sz="2800" dirty="0"/>
              <a:t> » (dont l’influence est à nuancer) dues aux </a:t>
            </a:r>
            <a:r>
              <a:rPr lang="fr-FR" sz="2800" b="1" dirty="0"/>
              <a:t>algorithmes de profilage*</a:t>
            </a:r>
            <a:r>
              <a:rPr lang="fr-FR" sz="2800" dirty="0"/>
              <a:t>, </a:t>
            </a:r>
            <a:endParaRPr lang="fr-FR" sz="2800" b="1" dirty="0"/>
          </a:p>
        </p:txBody>
      </p:sp>
      <p:sp>
        <p:nvSpPr>
          <p:cNvPr id="11" name="Google Shape;1072;p124">
            <a:extLst>
              <a:ext uri="{FF2B5EF4-FFF2-40B4-BE49-F238E27FC236}">
                <a16:creationId xmlns:a16="http://schemas.microsoft.com/office/drawing/2014/main" id="{2BEE9C2F-8219-4E4A-A67F-D527690AAC61}"/>
              </a:ext>
            </a:extLst>
          </p:cNvPr>
          <p:cNvSpPr txBox="1">
            <a:spLocks/>
          </p:cNvSpPr>
          <p:nvPr/>
        </p:nvSpPr>
        <p:spPr>
          <a:xfrm>
            <a:off x="838200" y="356194"/>
            <a:ext cx="10959923" cy="691592"/>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80000"/>
              </a:lnSpc>
              <a:spcBef>
                <a:spcPts val="1000"/>
              </a:spcBef>
              <a:buClr>
                <a:schemeClr val="dk1"/>
              </a:buClr>
              <a:buSzPts val="2400"/>
              <a:buNone/>
            </a:pPr>
            <a:r>
              <a:rPr lang="fr-FR" sz="2800" dirty="0">
                <a:solidFill>
                  <a:srgbClr val="0070C0"/>
                </a:solidFill>
              </a:rPr>
              <a:t>2) Le </a:t>
            </a:r>
            <a:r>
              <a:rPr lang="fr-FR" sz="2800" b="1" dirty="0">
                <a:solidFill>
                  <a:srgbClr val="0070C0"/>
                </a:solidFill>
              </a:rPr>
              <a:t>fonctionnement structurel </a:t>
            </a:r>
            <a:r>
              <a:rPr lang="fr-FR" sz="2800" dirty="0">
                <a:solidFill>
                  <a:srgbClr val="0070C0"/>
                </a:solidFill>
              </a:rPr>
              <a:t>des réseaux sociaux actuels :</a:t>
            </a:r>
          </a:p>
        </p:txBody>
      </p:sp>
    </p:spTree>
    <p:extLst>
      <p:ext uri="{BB962C8B-B14F-4D97-AF65-F5344CB8AC3E}">
        <p14:creationId xmlns:p14="http://schemas.microsoft.com/office/powerpoint/2010/main" val="222797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36</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16/11/2023</a:t>
            </a:fld>
            <a:endParaRPr lang="fr-FR"/>
          </a:p>
        </p:txBody>
      </p:sp>
      <p:sp>
        <p:nvSpPr>
          <p:cNvPr id="10" name="Google Shape;1072;p124">
            <a:extLst>
              <a:ext uri="{FF2B5EF4-FFF2-40B4-BE49-F238E27FC236}">
                <a16:creationId xmlns:a16="http://schemas.microsoft.com/office/drawing/2014/main" id="{62F430F7-B7CC-4AB0-B50B-19F9B3850B8D}"/>
              </a:ext>
            </a:extLst>
          </p:cNvPr>
          <p:cNvSpPr txBox="1">
            <a:spLocks/>
          </p:cNvSpPr>
          <p:nvPr/>
        </p:nvSpPr>
        <p:spPr>
          <a:xfrm>
            <a:off x="1171977" y="1638132"/>
            <a:ext cx="9626825" cy="232212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8175" lvl="2" indent="-457200">
              <a:lnSpc>
                <a:spcPct val="80000"/>
              </a:lnSpc>
              <a:spcBef>
                <a:spcPts val="1000"/>
              </a:spcBef>
              <a:buSzPts val="2400"/>
              <a:buFontTx/>
              <a:buChar char="-"/>
            </a:pPr>
            <a:r>
              <a:rPr lang="fr-FR" sz="2800" dirty="0"/>
              <a:t>les « </a:t>
            </a:r>
            <a:r>
              <a:rPr lang="fr-FR" sz="2800" b="1" dirty="0"/>
              <a:t>bulles de filtre*</a:t>
            </a:r>
            <a:r>
              <a:rPr lang="fr-FR" sz="2800" dirty="0"/>
              <a:t> » (dont l’influence est à nuancer), les </a:t>
            </a:r>
            <a:r>
              <a:rPr lang="fr-FR" sz="2800" b="1" dirty="0"/>
              <a:t>algorithmes de profilage*</a:t>
            </a:r>
            <a:r>
              <a:rPr lang="fr-FR" sz="2800" dirty="0"/>
              <a:t>,</a:t>
            </a:r>
          </a:p>
          <a:p>
            <a:pPr marL="180975" lvl="2" indent="0">
              <a:lnSpc>
                <a:spcPct val="80000"/>
              </a:lnSpc>
              <a:spcBef>
                <a:spcPts val="1000"/>
              </a:spcBef>
              <a:buSzPts val="2400"/>
              <a:buNone/>
            </a:pPr>
            <a:r>
              <a:rPr lang="fr-FR" sz="2800" dirty="0"/>
              <a:t>exacerbant une homophilie sociale spontanée, induisant un renforcement mutuel des opinions ;</a:t>
            </a:r>
            <a:endParaRPr lang="fr-FR" sz="2800" b="1" dirty="0"/>
          </a:p>
        </p:txBody>
      </p:sp>
      <p:sp>
        <p:nvSpPr>
          <p:cNvPr id="11" name="Google Shape;1072;p124">
            <a:extLst>
              <a:ext uri="{FF2B5EF4-FFF2-40B4-BE49-F238E27FC236}">
                <a16:creationId xmlns:a16="http://schemas.microsoft.com/office/drawing/2014/main" id="{2BEE9C2F-8219-4E4A-A67F-D527690AAC61}"/>
              </a:ext>
            </a:extLst>
          </p:cNvPr>
          <p:cNvSpPr txBox="1">
            <a:spLocks/>
          </p:cNvSpPr>
          <p:nvPr/>
        </p:nvSpPr>
        <p:spPr>
          <a:xfrm>
            <a:off x="975972" y="360239"/>
            <a:ext cx="10959923" cy="691592"/>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80000"/>
              </a:lnSpc>
              <a:spcBef>
                <a:spcPts val="1000"/>
              </a:spcBef>
              <a:buClr>
                <a:schemeClr val="dk1"/>
              </a:buClr>
              <a:buSzPts val="2400"/>
              <a:buNone/>
            </a:pPr>
            <a:endParaRPr lang="fr-FR" sz="2800" dirty="0"/>
          </a:p>
        </p:txBody>
      </p:sp>
    </p:spTree>
    <p:extLst>
      <p:ext uri="{BB962C8B-B14F-4D97-AF65-F5344CB8AC3E}">
        <p14:creationId xmlns:p14="http://schemas.microsoft.com/office/powerpoint/2010/main" val="137487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37</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16/11/2023</a:t>
            </a:fld>
            <a:endParaRPr lang="fr-FR"/>
          </a:p>
        </p:txBody>
      </p:sp>
      <p:sp>
        <p:nvSpPr>
          <p:cNvPr id="9" name="Google Shape;1072;p124">
            <a:extLst>
              <a:ext uri="{FF2B5EF4-FFF2-40B4-BE49-F238E27FC236}">
                <a16:creationId xmlns:a16="http://schemas.microsoft.com/office/drawing/2014/main" id="{E4403728-0BBC-4616-8041-1799B303B4EC}"/>
              </a:ext>
            </a:extLst>
          </p:cNvPr>
          <p:cNvSpPr txBox="1">
            <a:spLocks/>
          </p:cNvSpPr>
          <p:nvPr/>
        </p:nvSpPr>
        <p:spPr>
          <a:xfrm>
            <a:off x="1644599" y="1238293"/>
            <a:ext cx="9709201" cy="2190707"/>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7688" lvl="2" indent="-457200">
              <a:lnSpc>
                <a:spcPct val="80000"/>
              </a:lnSpc>
              <a:spcBef>
                <a:spcPts val="1000"/>
              </a:spcBef>
              <a:buSzPts val="2400"/>
              <a:buFontTx/>
              <a:buChar char="-"/>
            </a:pPr>
            <a:r>
              <a:rPr lang="fr-FR" sz="2800" dirty="0"/>
              <a:t>l’</a:t>
            </a:r>
            <a:r>
              <a:rPr lang="fr-FR" sz="2800" b="1" dirty="0"/>
              <a:t>éditorialisation algorithmique</a:t>
            </a:r>
            <a:r>
              <a:rPr lang="fr-FR" sz="2800" dirty="0"/>
              <a:t> et l’influence des « </a:t>
            </a:r>
            <a:r>
              <a:rPr lang="fr-FR" sz="2800" b="1" i="1" dirty="0" err="1"/>
              <a:t>dark</a:t>
            </a:r>
            <a:r>
              <a:rPr lang="fr-FR" sz="2800" b="1" i="1" dirty="0"/>
              <a:t> patterns</a:t>
            </a:r>
            <a:r>
              <a:rPr lang="fr-FR" sz="2800" b="1" dirty="0"/>
              <a:t>*</a:t>
            </a:r>
            <a:r>
              <a:rPr lang="fr-FR" sz="2800" b="1" i="1" dirty="0"/>
              <a:t> </a:t>
            </a:r>
            <a:r>
              <a:rPr lang="fr-FR" sz="2800" dirty="0"/>
              <a:t>»,</a:t>
            </a:r>
          </a:p>
          <a:p>
            <a:pPr marL="90488" lvl="2" indent="0">
              <a:lnSpc>
                <a:spcPct val="80000"/>
              </a:lnSpc>
              <a:spcBef>
                <a:spcPts val="1000"/>
              </a:spcBef>
              <a:buSzPts val="2400"/>
              <a:buNone/>
            </a:pPr>
            <a:r>
              <a:rPr lang="fr-FR" sz="2800" dirty="0"/>
              <a:t>qui peut conduire à des addictions ou des contenus extrêmes (voir section sur « </a:t>
            </a:r>
            <a:r>
              <a:rPr lang="fr-FR" sz="2800" dirty="0">
                <a:hlinkClick r:id="rId3" action="ppaction://hlinksldjump"/>
              </a:rPr>
              <a:t>l’écologie de l’attention</a:t>
            </a:r>
            <a:r>
              <a:rPr lang="fr-FR" sz="2800" dirty="0"/>
              <a:t> »)</a:t>
            </a:r>
            <a:r>
              <a:rPr lang="fr-FR" sz="2800" b="1" dirty="0"/>
              <a:t> ;</a:t>
            </a:r>
            <a:endParaRPr lang="fr-FR" sz="2800" dirty="0"/>
          </a:p>
        </p:txBody>
      </p:sp>
    </p:spTree>
    <p:extLst>
      <p:ext uri="{BB962C8B-B14F-4D97-AF65-F5344CB8AC3E}">
        <p14:creationId xmlns:p14="http://schemas.microsoft.com/office/powerpoint/2010/main" val="272716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38</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16/11/2023</a:t>
            </a:fld>
            <a:endParaRPr lang="fr-FR"/>
          </a:p>
        </p:txBody>
      </p:sp>
      <p:sp>
        <p:nvSpPr>
          <p:cNvPr id="8" name="Google Shape;1072;p124">
            <a:extLst>
              <a:ext uri="{FF2B5EF4-FFF2-40B4-BE49-F238E27FC236}">
                <a16:creationId xmlns:a16="http://schemas.microsoft.com/office/drawing/2014/main" id="{C76D5551-3B52-46D6-A36F-0DBC3AE385BD}"/>
              </a:ext>
            </a:extLst>
          </p:cNvPr>
          <p:cNvSpPr txBox="1">
            <a:spLocks/>
          </p:cNvSpPr>
          <p:nvPr/>
        </p:nvSpPr>
        <p:spPr>
          <a:xfrm>
            <a:off x="1081415" y="1516800"/>
            <a:ext cx="10272385" cy="281982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7688" lvl="2" indent="-457200">
              <a:lnSpc>
                <a:spcPct val="80000"/>
              </a:lnSpc>
              <a:spcBef>
                <a:spcPts val="1000"/>
              </a:spcBef>
              <a:buSzPts val="2400"/>
              <a:buFontTx/>
              <a:buChar char="-"/>
            </a:pPr>
            <a:r>
              <a:rPr lang="fr-FR" sz="2800" dirty="0"/>
              <a:t>la </a:t>
            </a:r>
            <a:r>
              <a:rPr lang="fr-FR" sz="2800" b="1" dirty="0"/>
              <a:t>viralité</a:t>
            </a:r>
            <a:r>
              <a:rPr lang="fr-FR" sz="2800" dirty="0"/>
              <a:t> mettant en avant les </a:t>
            </a:r>
            <a:r>
              <a:rPr lang="fr-FR" sz="2800" b="1" dirty="0"/>
              <a:t>contenus extrêmes</a:t>
            </a:r>
            <a:r>
              <a:rPr lang="fr-FR" sz="2800" dirty="0"/>
              <a:t>, invisibilisant les contenus modérés,</a:t>
            </a:r>
          </a:p>
          <a:p>
            <a:pPr marL="0" lvl="2" indent="0">
              <a:lnSpc>
                <a:spcPct val="80000"/>
              </a:lnSpc>
              <a:spcBef>
                <a:spcPts val="1000"/>
              </a:spcBef>
              <a:buSzPts val="2400"/>
              <a:buNone/>
            </a:pPr>
            <a:r>
              <a:rPr lang="fr-FR" sz="2800" dirty="0"/>
              <a:t>qui font obstacle au débat contradictoire, dont l’effet est renforcé par les « </a:t>
            </a:r>
            <a:r>
              <a:rPr lang="fr-FR" sz="2800" b="1" dirty="0"/>
              <a:t>biais de confirmation*</a:t>
            </a:r>
            <a:r>
              <a:rPr lang="fr-FR" sz="2800" dirty="0"/>
              <a:t> » et le « </a:t>
            </a:r>
            <a:r>
              <a:rPr lang="fr-FR" sz="2800" b="1" dirty="0"/>
              <a:t>biais de popularité* </a:t>
            </a:r>
            <a:r>
              <a:rPr lang="fr-FR" sz="2800" dirty="0"/>
              <a:t>»,</a:t>
            </a:r>
          </a:p>
          <a:p>
            <a:pPr marL="0" indent="0">
              <a:lnSpc>
                <a:spcPct val="80000"/>
              </a:lnSpc>
              <a:buSzPts val="2400"/>
              <a:buNone/>
            </a:pPr>
            <a:r>
              <a:rPr lang="fr-FR" dirty="0"/>
              <a:t>les « </a:t>
            </a:r>
            <a:r>
              <a:rPr lang="fr-FR" b="1" dirty="0"/>
              <a:t>fermes à trolls </a:t>
            </a:r>
            <a:r>
              <a:rPr lang="fr-FR" dirty="0"/>
              <a:t>» republiant des contenus viraux.</a:t>
            </a:r>
          </a:p>
          <a:p>
            <a:pPr marL="457200" lvl="1" indent="0">
              <a:lnSpc>
                <a:spcPct val="80000"/>
              </a:lnSpc>
              <a:buSzPts val="2400"/>
              <a:buNone/>
            </a:pPr>
            <a:r>
              <a:rPr lang="fr-FR" dirty="0">
                <a:solidFill>
                  <a:srgbClr val="0070C0"/>
                </a:solidFill>
              </a:rPr>
              <a:t>« Ce type de pages spécialisées dans la republication de contenus viraux de piètre qualité, pilotées depuis des pays comme l’Albanie ou le Kosovo, touchait plus de 360 millions d’utilisateurs par semaine à la fin de 2019, selon un document interne à l’entreprise. » (</a:t>
            </a:r>
            <a:r>
              <a:rPr lang="fr-FR" i="1" dirty="0">
                <a:solidFill>
                  <a:srgbClr val="0070C0"/>
                </a:solidFill>
              </a:rPr>
              <a:t>Le Monde</a:t>
            </a:r>
            <a:r>
              <a:rPr lang="fr-FR" dirty="0">
                <a:solidFill>
                  <a:srgbClr val="0070C0"/>
                </a:solidFill>
              </a:rPr>
              <a:t>, 29/10/2021)</a:t>
            </a:r>
          </a:p>
          <a:p>
            <a:pPr marL="90488" lvl="2" indent="0">
              <a:lnSpc>
                <a:spcPct val="80000"/>
              </a:lnSpc>
              <a:spcBef>
                <a:spcPts val="1000"/>
              </a:spcBef>
              <a:buSzPts val="2400"/>
              <a:buNone/>
            </a:pPr>
            <a:endParaRPr lang="fr-FR" sz="2800" dirty="0"/>
          </a:p>
        </p:txBody>
      </p:sp>
    </p:spTree>
    <p:extLst>
      <p:ext uri="{BB962C8B-B14F-4D97-AF65-F5344CB8AC3E}">
        <p14:creationId xmlns:p14="http://schemas.microsoft.com/office/powerpoint/2010/main" val="18423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39</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16/11/2023</a:t>
            </a:fld>
            <a:endParaRPr lang="fr-FR"/>
          </a:p>
        </p:txBody>
      </p:sp>
      <p:sp>
        <p:nvSpPr>
          <p:cNvPr id="6" name="Google Shape;1072;p124">
            <a:extLst>
              <a:ext uri="{FF2B5EF4-FFF2-40B4-BE49-F238E27FC236}">
                <a16:creationId xmlns:a16="http://schemas.microsoft.com/office/drawing/2014/main" id="{181D4EE3-3A28-4AEB-84CA-C770CC825980}"/>
              </a:ext>
            </a:extLst>
          </p:cNvPr>
          <p:cNvSpPr txBox="1">
            <a:spLocks/>
          </p:cNvSpPr>
          <p:nvPr/>
        </p:nvSpPr>
        <p:spPr>
          <a:xfrm>
            <a:off x="921913" y="1211747"/>
            <a:ext cx="10431887" cy="129145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lvl="2" indent="0">
              <a:lnSpc>
                <a:spcPct val="80000"/>
              </a:lnSpc>
              <a:spcBef>
                <a:spcPts val="1000"/>
              </a:spcBef>
              <a:buSzPts val="2400"/>
              <a:buNone/>
            </a:pPr>
            <a:r>
              <a:rPr lang="fr-FR" sz="2800" dirty="0"/>
              <a:t>- les logiques de « </a:t>
            </a:r>
            <a:r>
              <a:rPr lang="fr-FR" sz="2800" b="1" dirty="0"/>
              <a:t>buzz</a:t>
            </a:r>
            <a:r>
              <a:rPr lang="fr-FR" sz="2800" dirty="0"/>
              <a:t> » : homogénéisation des thématiques, changements rapides ;</a:t>
            </a:r>
          </a:p>
        </p:txBody>
      </p:sp>
      <p:sp>
        <p:nvSpPr>
          <p:cNvPr id="7" name="Google Shape;1072;p124">
            <a:extLst>
              <a:ext uri="{FF2B5EF4-FFF2-40B4-BE49-F238E27FC236}">
                <a16:creationId xmlns:a16="http://schemas.microsoft.com/office/drawing/2014/main" id="{DFC6A989-28E8-49FD-BAB2-AC39A65087E6}"/>
              </a:ext>
            </a:extLst>
          </p:cNvPr>
          <p:cNvSpPr txBox="1">
            <a:spLocks/>
          </p:cNvSpPr>
          <p:nvPr/>
        </p:nvSpPr>
        <p:spPr>
          <a:xfrm>
            <a:off x="669701" y="2503203"/>
            <a:ext cx="10586434" cy="159955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8175" lvl="2" indent="-457200">
              <a:lnSpc>
                <a:spcPct val="80000"/>
              </a:lnSpc>
              <a:spcBef>
                <a:spcPts val="1000"/>
              </a:spcBef>
              <a:buSzPts val="2400"/>
              <a:buFontTx/>
              <a:buChar char="-"/>
            </a:pPr>
            <a:r>
              <a:rPr lang="fr-FR" sz="2800" dirty="0"/>
              <a:t>l’</a:t>
            </a:r>
            <a:r>
              <a:rPr lang="fr-FR" sz="2800" b="1" dirty="0"/>
              <a:t>influence asymétrique </a:t>
            </a:r>
            <a:r>
              <a:rPr lang="fr-FR" sz="2800" dirty="0"/>
              <a:t>renforcée par le système de recommandation des plateformes,</a:t>
            </a:r>
          </a:p>
          <a:p>
            <a:pPr marL="180975" lvl="2" indent="0">
              <a:lnSpc>
                <a:spcPct val="80000"/>
              </a:lnSpc>
              <a:spcBef>
                <a:spcPts val="1000"/>
              </a:spcBef>
              <a:buSzPts val="2400"/>
              <a:buNone/>
            </a:pPr>
            <a:r>
              <a:rPr lang="fr-FR" sz="2800" dirty="0"/>
              <a:t>avec création parfois délibérée de « </a:t>
            </a:r>
            <a:r>
              <a:rPr lang="fr-FR" sz="2800" b="1" dirty="0"/>
              <a:t>bulles épistémiques </a:t>
            </a:r>
            <a:r>
              <a:rPr lang="fr-FR" sz="2800" dirty="0"/>
              <a:t>» : le fait que 1% des utilisateurs (les « </a:t>
            </a:r>
            <a:r>
              <a:rPr lang="fr-FR" sz="2800" b="1" dirty="0"/>
              <a:t>influenceurs</a:t>
            </a:r>
            <a:r>
              <a:rPr lang="fr-FR" sz="2800" dirty="0"/>
              <a:t> ») produisent 35% des interactions numériques observées.</a:t>
            </a:r>
          </a:p>
        </p:txBody>
      </p:sp>
    </p:spTree>
    <p:extLst>
      <p:ext uri="{BB962C8B-B14F-4D97-AF65-F5344CB8AC3E}">
        <p14:creationId xmlns:p14="http://schemas.microsoft.com/office/powerpoint/2010/main" val="252089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57D2E87-98F5-4020-8B03-DA3E5C25D3C6}"/>
              </a:ext>
            </a:extLst>
          </p:cNvPr>
          <p:cNvSpPr>
            <a:spLocks noGrp="1"/>
          </p:cNvSpPr>
          <p:nvPr>
            <p:ph idx="1"/>
          </p:nvPr>
        </p:nvSpPr>
        <p:spPr>
          <a:xfrm>
            <a:off x="679938" y="1186507"/>
            <a:ext cx="11181504" cy="3836254"/>
          </a:xfrm>
          <a:solidFill>
            <a:schemeClr val="accent1">
              <a:lumMod val="20000"/>
              <a:lumOff val="80000"/>
            </a:schemeClr>
          </a:solidFill>
        </p:spPr>
        <p:txBody>
          <a:bodyPr>
            <a:normAutofit/>
          </a:bodyPr>
          <a:lstStyle/>
          <a:p>
            <a:pPr marL="176213" indent="0">
              <a:buNone/>
            </a:pPr>
            <a:r>
              <a:rPr lang="fr-FR" dirty="0">
                <a:solidFill>
                  <a:srgbClr val="0070C0"/>
                </a:solidFill>
              </a:rPr>
              <a:t>« </a:t>
            </a:r>
            <a:r>
              <a:rPr lang="fr-FR" b="1" dirty="0">
                <a:solidFill>
                  <a:srgbClr val="0070C0"/>
                </a:solidFill>
              </a:rPr>
              <a:t>Alors qu'internet aura bientôt un demi-siècle d'existence, son image n'a jamais été si ambivalente</a:t>
            </a:r>
            <a:r>
              <a:rPr lang="fr-FR" dirty="0">
                <a:solidFill>
                  <a:srgbClr val="0070C0"/>
                </a:solidFill>
              </a:rPr>
              <a:t>. A la fable d'un espace libertaire et universel, garant de la liberté d'expression, de la libre diffusion des savoirs et de la rencontre des individus par-delà leurs aprioris culturels; d'un espace insensible au jeu des États et inaccessible à leur contrôle; aux services et mouvements qui, à l'image de Wikileaks et d'Anonymous, s'opposent aux abus de pouvoir sans pouvoir être étouffés; au récit de l'utilisation des réseaux sociaux au service de la démocratie et des opprimés qui a rendu possibles les Printemps arabes et la révolution des parapluies; </a:t>
            </a:r>
          </a:p>
        </p:txBody>
      </p:sp>
      <p:sp>
        <p:nvSpPr>
          <p:cNvPr id="4" name="Espace réservé du pied de page 3">
            <a:extLst>
              <a:ext uri="{FF2B5EF4-FFF2-40B4-BE49-F238E27FC236}">
                <a16:creationId xmlns:a16="http://schemas.microsoft.com/office/drawing/2014/main" id="{F3C02A70-9B9D-4EE2-B307-0A8854FE4497}"/>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5A19EDD-77C6-4B55-A56F-FB3793428F13}"/>
              </a:ext>
            </a:extLst>
          </p:cNvPr>
          <p:cNvSpPr>
            <a:spLocks noGrp="1"/>
          </p:cNvSpPr>
          <p:nvPr>
            <p:ph type="sldNum" sz="quarter" idx="12"/>
          </p:nvPr>
        </p:nvSpPr>
        <p:spPr/>
        <p:txBody>
          <a:bodyPr/>
          <a:lstStyle/>
          <a:p>
            <a:fld id="{E1E82F94-2435-4CE9-9E19-C85AE8AA3B0C}" type="slidenum">
              <a:rPr lang="fr-FR" smtClean="0"/>
              <a:t>4</a:t>
            </a:fld>
            <a:endParaRPr lang="fr-FR"/>
          </a:p>
        </p:txBody>
      </p:sp>
      <p:sp>
        <p:nvSpPr>
          <p:cNvPr id="2" name="Espace réservé de la date 1">
            <a:extLst>
              <a:ext uri="{FF2B5EF4-FFF2-40B4-BE49-F238E27FC236}">
                <a16:creationId xmlns:a16="http://schemas.microsoft.com/office/drawing/2014/main" id="{5E7DF3FE-8717-4E91-817B-CDEA8D04E2F6}"/>
              </a:ext>
            </a:extLst>
          </p:cNvPr>
          <p:cNvSpPr>
            <a:spLocks noGrp="1"/>
          </p:cNvSpPr>
          <p:nvPr>
            <p:ph type="dt" sz="half" idx="10"/>
          </p:nvPr>
        </p:nvSpPr>
        <p:spPr/>
        <p:txBody>
          <a:bodyPr/>
          <a:lstStyle/>
          <a:p>
            <a:fld id="{8DF99ADA-F03E-443B-B572-323F4189640A}" type="datetime1">
              <a:rPr lang="fr-FR" smtClean="0"/>
              <a:t>16/11/2023</a:t>
            </a:fld>
            <a:endParaRPr lang="fr-FR"/>
          </a:p>
        </p:txBody>
      </p:sp>
    </p:spTree>
    <p:extLst>
      <p:ext uri="{BB962C8B-B14F-4D97-AF65-F5344CB8AC3E}">
        <p14:creationId xmlns:p14="http://schemas.microsoft.com/office/powerpoint/2010/main" val="4175401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2896DFFA-F427-45F0-ADA8-0AF07D4B30EF}"/>
              </a:ext>
            </a:extLst>
          </p:cNvPr>
          <p:cNvSpPr>
            <a:spLocks noGrp="1"/>
          </p:cNvSpPr>
          <p:nvPr>
            <p:ph type="dt" sz="half" idx="10"/>
          </p:nvPr>
        </p:nvSpPr>
        <p:spPr/>
        <p:txBody>
          <a:bodyPr/>
          <a:lstStyle/>
          <a:p>
            <a:fld id="{DA51CB38-E528-4D7A-BE50-6F3B9ED07880}" type="datetime1">
              <a:rPr lang="fr-FR" smtClean="0"/>
              <a:t>16/11/2023</a:t>
            </a:fld>
            <a:endParaRPr lang="fr-FR"/>
          </a:p>
        </p:txBody>
      </p:sp>
      <p:sp>
        <p:nvSpPr>
          <p:cNvPr id="5" name="Espace réservé du pied de page 4">
            <a:extLst>
              <a:ext uri="{FF2B5EF4-FFF2-40B4-BE49-F238E27FC236}">
                <a16:creationId xmlns:a16="http://schemas.microsoft.com/office/drawing/2014/main" id="{118A4E0E-B4D6-4C49-8EE7-14B5C90E1AEB}"/>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69AEF0F0-0DC5-4A30-85EB-713E96571DD7}"/>
              </a:ext>
            </a:extLst>
          </p:cNvPr>
          <p:cNvSpPr>
            <a:spLocks noGrp="1"/>
          </p:cNvSpPr>
          <p:nvPr>
            <p:ph type="sldNum" sz="quarter" idx="12"/>
          </p:nvPr>
        </p:nvSpPr>
        <p:spPr/>
        <p:txBody>
          <a:bodyPr/>
          <a:lstStyle/>
          <a:p>
            <a:fld id="{E1E82F94-2435-4CE9-9E19-C85AE8AA3B0C}" type="slidenum">
              <a:rPr lang="fr-FR" smtClean="0"/>
              <a:t>40</a:t>
            </a:fld>
            <a:endParaRPr lang="fr-FR"/>
          </a:p>
        </p:txBody>
      </p:sp>
      <p:pic>
        <p:nvPicPr>
          <p:cNvPr id="7" name="Image 6">
            <a:extLst>
              <a:ext uri="{FF2B5EF4-FFF2-40B4-BE49-F238E27FC236}">
                <a16:creationId xmlns:a16="http://schemas.microsoft.com/office/drawing/2014/main" id="{5FB34483-7F14-4DC3-9F6F-26D2501AC7C7}"/>
              </a:ext>
            </a:extLst>
          </p:cNvPr>
          <p:cNvPicPr>
            <a:picLocks noChangeAspect="1"/>
          </p:cNvPicPr>
          <p:nvPr/>
        </p:nvPicPr>
        <p:blipFill>
          <a:blip r:embed="rId2"/>
          <a:stretch>
            <a:fillRect/>
          </a:stretch>
        </p:blipFill>
        <p:spPr>
          <a:xfrm>
            <a:off x="2052834" y="136525"/>
            <a:ext cx="8086331" cy="5716587"/>
          </a:xfrm>
          <a:prstGeom prst="rect">
            <a:avLst/>
          </a:prstGeom>
        </p:spPr>
      </p:pic>
      <p:sp>
        <p:nvSpPr>
          <p:cNvPr id="9" name="ZoneTexte 8">
            <a:extLst>
              <a:ext uri="{FF2B5EF4-FFF2-40B4-BE49-F238E27FC236}">
                <a16:creationId xmlns:a16="http://schemas.microsoft.com/office/drawing/2014/main" id="{A826F72D-E5DC-4540-A597-CE2FCE330118}"/>
              </a:ext>
            </a:extLst>
          </p:cNvPr>
          <p:cNvSpPr txBox="1"/>
          <p:nvPr/>
        </p:nvSpPr>
        <p:spPr>
          <a:xfrm>
            <a:off x="3345287" y="5853112"/>
            <a:ext cx="6098146" cy="369332"/>
          </a:xfrm>
          <a:prstGeom prst="rect">
            <a:avLst/>
          </a:prstGeom>
          <a:noFill/>
        </p:spPr>
        <p:txBody>
          <a:bodyPr wrap="square">
            <a:spAutoFit/>
          </a:bodyPr>
          <a:lstStyle/>
          <a:p>
            <a:r>
              <a:rPr lang="fr-FR" dirty="0"/>
              <a:t>https://uxknowledgebase.com/dark-patterns-3b41ed7a690e</a:t>
            </a:r>
          </a:p>
        </p:txBody>
      </p:sp>
    </p:spTree>
    <p:extLst>
      <p:ext uri="{BB962C8B-B14F-4D97-AF65-F5344CB8AC3E}">
        <p14:creationId xmlns:p14="http://schemas.microsoft.com/office/powerpoint/2010/main" val="3288474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41</a:t>
            </a:fld>
            <a:endParaRPr/>
          </a:p>
        </p:txBody>
      </p:sp>
      <p:sp>
        <p:nvSpPr>
          <p:cNvPr id="7" name="ZoneTexte 6">
            <a:extLst>
              <a:ext uri="{FF2B5EF4-FFF2-40B4-BE49-F238E27FC236}">
                <a16:creationId xmlns:a16="http://schemas.microsoft.com/office/drawing/2014/main" id="{0E59DCF9-2032-421E-A5C4-6DDDE443F641}"/>
              </a:ext>
            </a:extLst>
          </p:cNvPr>
          <p:cNvSpPr txBox="1"/>
          <p:nvPr/>
        </p:nvSpPr>
        <p:spPr>
          <a:xfrm>
            <a:off x="1146220" y="1945214"/>
            <a:ext cx="9749307" cy="1892826"/>
          </a:xfrm>
          <a:prstGeom prst="rect">
            <a:avLst/>
          </a:prstGeom>
          <a:solidFill>
            <a:schemeClr val="accent1">
              <a:lumMod val="20000"/>
              <a:lumOff val="80000"/>
            </a:schemeClr>
          </a:solidFill>
        </p:spPr>
        <p:txBody>
          <a:bodyPr wrap="square">
            <a:spAutoFit/>
          </a:bodyPr>
          <a:lstStyle/>
          <a:p>
            <a:pPr marL="342900" algn="ctr">
              <a:spcAft>
                <a:spcPts val="600"/>
              </a:spcAft>
              <a:buSzPts val="2400"/>
            </a:pPr>
            <a:r>
              <a:rPr lang="fr-FR" sz="2800" b="1" dirty="0">
                <a:solidFill>
                  <a:srgbClr val="0070C0"/>
                </a:solidFill>
                <a:latin typeface="Calibri" panose="020F0502020204030204" pitchFamily="34" charset="0"/>
                <a:cs typeface="Calibri" panose="020F0502020204030204" pitchFamily="34" charset="0"/>
                <a:sym typeface="Wingdings" panose="05000000000000000000" pitchFamily="2" charset="2"/>
              </a:rPr>
              <a:t> </a:t>
            </a:r>
            <a:r>
              <a:rPr lang="fr-FR" sz="2800" b="1" dirty="0">
                <a:solidFill>
                  <a:srgbClr val="0070C0"/>
                </a:solidFill>
                <a:latin typeface="Calibri" panose="020F0502020204030204" pitchFamily="34" charset="0"/>
                <a:cs typeface="Calibri" panose="020F0502020204030204" pitchFamily="34" charset="0"/>
              </a:rPr>
              <a:t>Qu’en est-il de l’idéal d’une démocratisation de l’espace public grâce au numérique ?</a:t>
            </a:r>
          </a:p>
          <a:p>
            <a:pPr marL="342900" algn="ctr">
              <a:spcAft>
                <a:spcPts val="600"/>
              </a:spcAft>
              <a:buSzPts val="2400"/>
            </a:pPr>
            <a:r>
              <a:rPr lang="fr-FR" sz="2800" b="1" dirty="0">
                <a:solidFill>
                  <a:srgbClr val="0070C0"/>
                </a:solidFill>
                <a:latin typeface="Calibri" panose="020F0502020204030204" pitchFamily="34" charset="0"/>
                <a:cs typeface="Calibri" panose="020F0502020204030204" pitchFamily="34" charset="0"/>
                <a:sym typeface="Wingdings" panose="05000000000000000000" pitchFamily="2" charset="2"/>
              </a:rPr>
              <a:t> </a:t>
            </a:r>
            <a:r>
              <a:rPr lang="fr-FR" sz="2800" b="1" dirty="0">
                <a:solidFill>
                  <a:srgbClr val="0070C0"/>
                </a:solidFill>
                <a:latin typeface="Calibri" panose="020F0502020204030204" pitchFamily="34" charset="0"/>
                <a:cs typeface="Calibri" panose="020F0502020204030204" pitchFamily="34" charset="0"/>
              </a:rPr>
              <a:t>Sommes-nous entrés dans l’ère de la « post-vérité », où l’émotion et la viralité en ligne l’emportent sur la vérité ?</a:t>
            </a:r>
          </a:p>
        </p:txBody>
      </p:sp>
      <p:sp>
        <p:nvSpPr>
          <p:cNvPr id="4" name="Espace réservé de la date 3">
            <a:extLst>
              <a:ext uri="{FF2B5EF4-FFF2-40B4-BE49-F238E27FC236}">
                <a16:creationId xmlns:a16="http://schemas.microsoft.com/office/drawing/2014/main" id="{EDFFD96F-685D-43E0-BEE2-87EE5F05B5C8}"/>
              </a:ext>
            </a:extLst>
          </p:cNvPr>
          <p:cNvSpPr>
            <a:spLocks noGrp="1"/>
          </p:cNvSpPr>
          <p:nvPr>
            <p:ph type="dt" sz="half" idx="10"/>
          </p:nvPr>
        </p:nvSpPr>
        <p:spPr/>
        <p:txBody>
          <a:bodyPr/>
          <a:lstStyle/>
          <a:p>
            <a:fld id="{A53D9497-E656-405E-9F55-E8EA60F1094B}" type="datetime1">
              <a:rPr lang="fr-FR" smtClean="0"/>
              <a:t>16/11/2023</a:t>
            </a:fld>
            <a:endParaRPr lang="fr-FR"/>
          </a:p>
        </p:txBody>
      </p:sp>
      <p:sp>
        <p:nvSpPr>
          <p:cNvPr id="2" name="Ellipse 1">
            <a:extLst>
              <a:ext uri="{FF2B5EF4-FFF2-40B4-BE49-F238E27FC236}">
                <a16:creationId xmlns:a16="http://schemas.microsoft.com/office/drawing/2014/main" id="{7876E55D-3BAF-4ECA-8237-7DF12D7E20BB}"/>
              </a:ext>
            </a:extLst>
          </p:cNvPr>
          <p:cNvSpPr/>
          <p:nvPr/>
        </p:nvSpPr>
        <p:spPr>
          <a:xfrm>
            <a:off x="335923" y="2134284"/>
            <a:ext cx="1004553" cy="1514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Tree>
    <p:extLst>
      <p:ext uri="{BB962C8B-B14F-4D97-AF65-F5344CB8AC3E}">
        <p14:creationId xmlns:p14="http://schemas.microsoft.com/office/powerpoint/2010/main" val="456752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541866" y="710374"/>
            <a:ext cx="11108267" cy="3694134"/>
          </a:xfrm>
          <a:prstGeom prst="rect">
            <a:avLst/>
          </a:prstGeom>
          <a:noFill/>
          <a:ln>
            <a:noFill/>
          </a:ln>
          <a:effectLst>
            <a:outerShdw blurRad="63500" sx="102000" sy="102000" algn="ctr" rotWithShape="0">
              <a:prstClr val="black">
                <a:alpha val="40000"/>
              </a:prstClr>
            </a:outerShdw>
          </a:effectLst>
        </p:spPr>
        <p:txBody>
          <a:bodyPr spcFirstLastPara="1" wrap="square" lIns="91425" tIns="45700" rIns="91425" bIns="45700" anchor="t" anchorCtr="0">
            <a:noAutofit/>
          </a:bodyPr>
          <a:lstStyle/>
          <a:p>
            <a:pPr marL="263525" indent="-263525">
              <a:lnSpc>
                <a:spcPct val="80000"/>
              </a:lnSpc>
              <a:buSzPts val="2400"/>
              <a:buFont typeface="Arial" panose="020B0604020202020204" pitchFamily="34" charset="0"/>
              <a:buChar char="•"/>
            </a:pPr>
            <a:r>
              <a:rPr lang="fr-FR" dirty="0"/>
              <a:t>Les </a:t>
            </a:r>
            <a:r>
              <a:rPr lang="fr-FR" b="1" dirty="0"/>
              <a:t>phénomène de harcèlement en ligne, </a:t>
            </a:r>
            <a:r>
              <a:rPr lang="fr-FR" dirty="0"/>
              <a:t>dus à la </a:t>
            </a:r>
            <a:r>
              <a:rPr lang="fr-FR" b="1" dirty="0"/>
              <a:t>désinhibition numérique.</a:t>
            </a:r>
          </a:p>
          <a:p>
            <a:pPr marL="263525" indent="-263525">
              <a:lnSpc>
                <a:spcPct val="80000"/>
              </a:lnSpc>
              <a:buSzPts val="2400"/>
              <a:buFont typeface="Arial" panose="020B0604020202020204" pitchFamily="34" charset="0"/>
              <a:buChar char="•"/>
            </a:pPr>
            <a:endParaRPr lang="fr-FR" dirty="0"/>
          </a:p>
          <a:p>
            <a:pPr marL="263525" indent="-263525">
              <a:lnSpc>
                <a:spcPct val="80000"/>
              </a:lnSpc>
              <a:buSzPts val="2400"/>
              <a:buFont typeface="Arial" panose="020B0604020202020204" pitchFamily="34" charset="0"/>
              <a:buChar char="•"/>
            </a:pPr>
            <a:endParaRPr lang="fr-FR" i="1" dirty="0">
              <a:solidFill>
                <a:srgbClr val="0070C0"/>
              </a:solidFill>
            </a:endParaRPr>
          </a:p>
          <a:p>
            <a:pPr marL="263525" indent="-263525">
              <a:lnSpc>
                <a:spcPct val="80000"/>
              </a:lnSpc>
              <a:buSzPts val="2400"/>
              <a:buFont typeface="Arial" panose="020B0604020202020204" pitchFamily="34" charset="0"/>
              <a:buChar char="•"/>
            </a:pPr>
            <a:endParaRPr lang="fr-FR" i="1" dirty="0">
              <a:solidFill>
                <a:srgbClr val="0070C0"/>
              </a:solidFill>
            </a:endParaRPr>
          </a:p>
          <a:p>
            <a:pPr marL="685800" lvl="1" indent="-242888" algn="l" rtl="0">
              <a:lnSpc>
                <a:spcPct val="80000"/>
              </a:lnSpc>
              <a:spcBef>
                <a:spcPts val="1000"/>
              </a:spcBef>
              <a:spcAft>
                <a:spcPts val="0"/>
              </a:spcAft>
              <a:buClr>
                <a:schemeClr val="dk1"/>
              </a:buClr>
              <a:buSzPts val="2400"/>
              <a:buFont typeface="Calibri"/>
              <a:buChar char="-"/>
            </a:pPr>
            <a:endParaRPr lang="fr-FR" sz="2800"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42</a:t>
            </a:fld>
            <a:endParaRPr/>
          </a:p>
        </p:txBody>
      </p:sp>
      <p:sp>
        <p:nvSpPr>
          <p:cNvPr id="4" name="Espace réservé de la date 3">
            <a:extLst>
              <a:ext uri="{FF2B5EF4-FFF2-40B4-BE49-F238E27FC236}">
                <a16:creationId xmlns:a16="http://schemas.microsoft.com/office/drawing/2014/main" id="{8F6A7D4D-58FB-421C-A7C3-C3C7B73F05C5}"/>
              </a:ext>
            </a:extLst>
          </p:cNvPr>
          <p:cNvSpPr>
            <a:spLocks noGrp="1"/>
          </p:cNvSpPr>
          <p:nvPr>
            <p:ph type="dt" sz="half" idx="10"/>
          </p:nvPr>
        </p:nvSpPr>
        <p:spPr/>
        <p:txBody>
          <a:bodyPr/>
          <a:lstStyle/>
          <a:p>
            <a:fld id="{CFB6F484-DEAB-4736-9249-E9D6123F4C7A}" type="datetime1">
              <a:rPr lang="fr-FR" smtClean="0"/>
              <a:t>16/11/2023</a:t>
            </a:fld>
            <a:endParaRPr lang="fr-FR"/>
          </a:p>
        </p:txBody>
      </p:sp>
      <p:sp>
        <p:nvSpPr>
          <p:cNvPr id="7" name="ZoneTexte 6">
            <a:extLst>
              <a:ext uri="{FF2B5EF4-FFF2-40B4-BE49-F238E27FC236}">
                <a16:creationId xmlns:a16="http://schemas.microsoft.com/office/drawing/2014/main" id="{D11DD90F-A231-4181-99C9-8DC5153CB6EB}"/>
              </a:ext>
            </a:extLst>
          </p:cNvPr>
          <p:cNvSpPr txBox="1"/>
          <p:nvPr/>
        </p:nvSpPr>
        <p:spPr>
          <a:xfrm>
            <a:off x="541865" y="4404508"/>
            <a:ext cx="11108267" cy="1284069"/>
          </a:xfrm>
          <a:prstGeom prst="rect">
            <a:avLst/>
          </a:prstGeom>
          <a:noFill/>
          <a:ln>
            <a:solidFill>
              <a:schemeClr val="accent1"/>
            </a:solidFill>
          </a:ln>
        </p:spPr>
        <p:txBody>
          <a:bodyPr wrap="square">
            <a:spAutoFit/>
          </a:bodyPr>
          <a:lstStyle/>
          <a:p>
            <a:pPr marL="0" indent="0" algn="ctr">
              <a:lnSpc>
                <a:spcPct val="80000"/>
              </a:lnSpc>
              <a:buSzPts val="2400"/>
              <a:buNone/>
            </a:pPr>
            <a:r>
              <a:rPr lang="fr-FR" sz="3200" b="1" dirty="0">
                <a:solidFill>
                  <a:srgbClr val="0070C0"/>
                </a:solidFill>
                <a:sym typeface="Wingdings" panose="05000000000000000000" pitchFamily="2" charset="2"/>
              </a:rPr>
              <a:t> Entrée dans une « ère post-factuelle* », où la solidité épistémique du monde commun s’atténue, avec un danger pour la démocratie ?</a:t>
            </a:r>
            <a:endParaRPr lang="fr-FR" sz="3200" b="1" dirty="0">
              <a:solidFill>
                <a:srgbClr val="0070C0"/>
              </a:solidFill>
            </a:endParaRPr>
          </a:p>
        </p:txBody>
      </p:sp>
      <p:sp>
        <p:nvSpPr>
          <p:cNvPr id="9" name="Espace réservé du contenu 2">
            <a:extLst>
              <a:ext uri="{FF2B5EF4-FFF2-40B4-BE49-F238E27FC236}">
                <a16:creationId xmlns:a16="http://schemas.microsoft.com/office/drawing/2014/main" id="{9F4614AD-7A24-4AF3-8079-F7CE710D5F27}"/>
              </a:ext>
            </a:extLst>
          </p:cNvPr>
          <p:cNvSpPr txBox="1">
            <a:spLocks/>
          </p:cNvSpPr>
          <p:nvPr/>
        </p:nvSpPr>
        <p:spPr>
          <a:xfrm>
            <a:off x="541865" y="1825625"/>
            <a:ext cx="10811935" cy="113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Les plateformes prennent malgré tout des mesures : exclusion de certains comptes (« </a:t>
            </a:r>
            <a:r>
              <a:rPr lang="fr-FR" b="1"/>
              <a:t>déplateformisation</a:t>
            </a:r>
            <a:r>
              <a:rPr lang="fr-FR"/>
              <a:t> »)</a:t>
            </a:r>
            <a:endParaRPr lang="fr-FR" dirty="0"/>
          </a:p>
        </p:txBody>
      </p:sp>
    </p:spTree>
    <p:extLst>
      <p:ext uri="{BB962C8B-B14F-4D97-AF65-F5344CB8AC3E}">
        <p14:creationId xmlns:p14="http://schemas.microsoft.com/office/powerpoint/2010/main" val="4268943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03F66F4-E6B1-4C6F-BB52-D9BCC1C85CAA}"/>
              </a:ext>
            </a:extLst>
          </p:cNvPr>
          <p:cNvSpPr>
            <a:spLocks noGrp="1"/>
          </p:cNvSpPr>
          <p:nvPr>
            <p:ph idx="1"/>
          </p:nvPr>
        </p:nvSpPr>
        <p:spPr>
          <a:xfrm>
            <a:off x="722289" y="367674"/>
            <a:ext cx="10997485" cy="5633881"/>
          </a:xfrm>
          <a:solidFill>
            <a:schemeClr val="accent1">
              <a:lumMod val="20000"/>
              <a:lumOff val="80000"/>
            </a:schemeClr>
          </a:solidFill>
        </p:spPr>
        <p:txBody>
          <a:bodyPr>
            <a:noAutofit/>
          </a:bodyPr>
          <a:lstStyle/>
          <a:p>
            <a:pPr marL="0" indent="0">
              <a:buNone/>
            </a:pPr>
            <a:r>
              <a:rPr lang="fr-FR" dirty="0">
                <a:solidFill>
                  <a:srgbClr val="0070C0"/>
                </a:solidFill>
              </a:rPr>
              <a:t>« </a:t>
            </a:r>
            <a:r>
              <a:rPr lang="fr-FR" i="0" dirty="0">
                <a:solidFill>
                  <a:srgbClr val="0070C0"/>
                </a:solidFill>
                <a:effectLst/>
              </a:rPr>
              <a:t> L'existence d'un espace épistémique commun est au fondement de la vie sociale, en particulier de la vie démocratique. </a:t>
            </a:r>
            <a:r>
              <a:rPr lang="fr-FR" b="0" i="0" dirty="0">
                <a:solidFill>
                  <a:srgbClr val="0070C0"/>
                </a:solidFill>
                <a:effectLst/>
              </a:rPr>
              <a:t>Sans un tel espace, aucun problème collectif ne peut trouver de solutions acceptables malgré les divergences d'opinion. Or, les problèmes auxquels nous sommes confrontés sont considérables - et l'on pense par exemple au dérèglement climatique - mais pour les résoudre, il y a un prérequis : pouvoir tirer le meilleur de l'intelligence collective. On le voit, Internet est un formidable progrès qui permet la circulation de l'information et de la connaissance à une rapidité et dans des proportions inédites, tout comme il rend possible l'échange public entre citoyens en transcendant les distances géographiques. Revers de la médaille, cette technologie facilite également la diffusion d'informations fausses ou trompeuses, aux conséquences parfois bien réelles, et pourrait favoriser la polarisation de notre société plutôt que l'échange argumenté des points de vue. » (Bronner, 2022, p. 47)</a:t>
            </a:r>
            <a:endParaRPr lang="fr-FR" dirty="0">
              <a:solidFill>
                <a:srgbClr val="0070C0"/>
              </a:solidFill>
            </a:endParaRPr>
          </a:p>
        </p:txBody>
      </p:sp>
      <p:sp>
        <p:nvSpPr>
          <p:cNvPr id="4" name="Espace réservé de la date 3">
            <a:extLst>
              <a:ext uri="{FF2B5EF4-FFF2-40B4-BE49-F238E27FC236}">
                <a16:creationId xmlns:a16="http://schemas.microsoft.com/office/drawing/2014/main" id="{C9E9DC64-EE33-4A41-BD46-D1EE453651CC}"/>
              </a:ext>
            </a:extLst>
          </p:cNvPr>
          <p:cNvSpPr>
            <a:spLocks noGrp="1"/>
          </p:cNvSpPr>
          <p:nvPr>
            <p:ph type="dt" sz="half" idx="10"/>
          </p:nvPr>
        </p:nvSpPr>
        <p:spPr/>
        <p:txBody>
          <a:bodyPr/>
          <a:lstStyle/>
          <a:p>
            <a:fld id="{DA51CB38-E528-4D7A-BE50-6F3B9ED07880}" type="datetime1">
              <a:rPr lang="fr-FR" smtClean="0"/>
              <a:t>16/11/2023</a:t>
            </a:fld>
            <a:endParaRPr lang="fr-FR"/>
          </a:p>
        </p:txBody>
      </p:sp>
      <p:sp>
        <p:nvSpPr>
          <p:cNvPr id="5" name="Espace réservé du pied de page 4">
            <a:extLst>
              <a:ext uri="{FF2B5EF4-FFF2-40B4-BE49-F238E27FC236}">
                <a16:creationId xmlns:a16="http://schemas.microsoft.com/office/drawing/2014/main" id="{0BA501FF-7323-42BB-9F42-12CE6383843A}"/>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7E0A1ED8-3864-44F6-98D0-D1FDFA1F113E}"/>
              </a:ext>
            </a:extLst>
          </p:cNvPr>
          <p:cNvSpPr>
            <a:spLocks noGrp="1"/>
          </p:cNvSpPr>
          <p:nvPr>
            <p:ph type="sldNum" sz="quarter" idx="12"/>
          </p:nvPr>
        </p:nvSpPr>
        <p:spPr/>
        <p:txBody>
          <a:bodyPr/>
          <a:lstStyle/>
          <a:p>
            <a:fld id="{E1E82F94-2435-4CE9-9E19-C85AE8AA3B0C}" type="slidenum">
              <a:rPr lang="fr-FR" smtClean="0"/>
              <a:t>43</a:t>
            </a:fld>
            <a:endParaRPr lang="fr-FR"/>
          </a:p>
        </p:txBody>
      </p:sp>
    </p:spTree>
    <p:extLst>
      <p:ext uri="{BB962C8B-B14F-4D97-AF65-F5344CB8AC3E}">
        <p14:creationId xmlns:p14="http://schemas.microsoft.com/office/powerpoint/2010/main" val="2340876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541866" y="542949"/>
            <a:ext cx="11108267" cy="4732256"/>
          </a:xfrm>
          <a:prstGeom prst="rect">
            <a:avLst/>
          </a:prstGeom>
          <a:noFill/>
          <a:ln>
            <a:noFill/>
          </a:ln>
        </p:spPr>
        <p:txBody>
          <a:bodyPr spcFirstLastPara="1" wrap="square" lIns="91425" tIns="45700" rIns="91425" bIns="45700" anchor="t" anchorCtr="0">
            <a:noAutofit/>
          </a:bodyPr>
          <a:lstStyle/>
          <a:p>
            <a:pPr marL="263525" indent="-263525">
              <a:lnSpc>
                <a:spcPct val="80000"/>
              </a:lnSpc>
              <a:buSzPts val="2400"/>
              <a:buFont typeface="Arial" panose="020B0604020202020204" pitchFamily="34" charset="0"/>
              <a:buChar char="•"/>
            </a:pPr>
            <a:endParaRPr lang="fr-FR" i="1" dirty="0">
              <a:solidFill>
                <a:srgbClr val="0070C0"/>
              </a:solidFill>
            </a:endParaRPr>
          </a:p>
          <a:p>
            <a:pPr marL="0" indent="0" algn="ctr">
              <a:lnSpc>
                <a:spcPct val="80000"/>
              </a:lnSpc>
              <a:buSzPts val="2400"/>
              <a:buNone/>
            </a:pPr>
            <a:r>
              <a:rPr lang="fr-FR" dirty="0"/>
              <a:t>Deux affaires médiatiques :</a:t>
            </a:r>
          </a:p>
          <a:p>
            <a:pPr marL="0" indent="0" algn="ctr">
              <a:lnSpc>
                <a:spcPct val="80000"/>
              </a:lnSpc>
              <a:buSzPts val="2400"/>
              <a:buNone/>
            </a:pPr>
            <a:endParaRPr lang="fr-FR" dirty="0"/>
          </a:p>
          <a:p>
            <a:pPr marL="957262" lvl="1" indent="-514350" algn="l" rtl="0">
              <a:lnSpc>
                <a:spcPct val="80000"/>
              </a:lnSpc>
              <a:spcBef>
                <a:spcPts val="1000"/>
              </a:spcBef>
              <a:spcAft>
                <a:spcPts val="0"/>
              </a:spcAft>
              <a:buClr>
                <a:schemeClr val="dk1"/>
              </a:buClr>
              <a:buSzPts val="2400"/>
              <a:buFont typeface="+mj-lt"/>
              <a:buAutoNum type="arabicPeriod"/>
            </a:pPr>
            <a:r>
              <a:rPr lang="fr-FR" sz="2800" dirty="0"/>
              <a:t>En 2018, les événements exceptionnels, avec contournement des règles éthiques : les manipulations de l’opinion publique sur les réseaux sociaux ; voir le scandale « </a:t>
            </a:r>
            <a:r>
              <a:rPr lang="fr-FR" sz="2800" b="1" dirty="0"/>
              <a:t>Cambridge </a:t>
            </a:r>
            <a:r>
              <a:rPr lang="fr-FR" sz="2800" b="1" dirty="0" err="1"/>
              <a:t>Analytica</a:t>
            </a:r>
            <a:r>
              <a:rPr lang="fr-FR" sz="2800" b="1" dirty="0"/>
              <a:t> </a:t>
            </a:r>
            <a:r>
              <a:rPr lang="fr-FR" sz="2800" dirty="0"/>
              <a:t>». Les campagnes </a:t>
            </a:r>
            <a:r>
              <a:rPr lang="fr-FR" sz="2800" i="1" dirty="0"/>
              <a:t>data-</a:t>
            </a:r>
            <a:r>
              <a:rPr lang="fr-FR" sz="2800" i="1" dirty="0" err="1"/>
              <a:t>driven</a:t>
            </a:r>
            <a:r>
              <a:rPr lang="fr-FR" sz="2800" dirty="0"/>
              <a:t> se multiplient grâce aux outils de ciblage permis par les big data.</a:t>
            </a:r>
          </a:p>
          <a:p>
            <a:pPr marL="957262" lvl="1" indent="-514350" algn="l" rtl="0">
              <a:lnSpc>
                <a:spcPct val="80000"/>
              </a:lnSpc>
              <a:spcBef>
                <a:spcPts val="1000"/>
              </a:spcBef>
              <a:spcAft>
                <a:spcPts val="0"/>
              </a:spcAft>
              <a:buClr>
                <a:schemeClr val="dk1"/>
              </a:buClr>
              <a:buSzPts val="2400"/>
              <a:buFont typeface="+mj-lt"/>
              <a:buAutoNum type="arabicPeriod"/>
            </a:pPr>
            <a:endParaRPr lang="fr-FR" sz="2800" dirty="0"/>
          </a:p>
          <a:p>
            <a:pPr marL="957262" lvl="1" indent="-514350">
              <a:lnSpc>
                <a:spcPct val="80000"/>
              </a:lnSpc>
              <a:spcBef>
                <a:spcPts val="1000"/>
              </a:spcBef>
              <a:buClr>
                <a:schemeClr val="dk1"/>
              </a:buClr>
              <a:buSzPts val="2400"/>
              <a:buFont typeface="+mj-lt"/>
              <a:buAutoNum type="arabicPeriod"/>
            </a:pPr>
            <a:r>
              <a:rPr lang="fr-FR" sz="2800" dirty="0"/>
              <a:t>Récemment, les « </a:t>
            </a:r>
            <a:r>
              <a:rPr lang="fr-FR" sz="2800" b="1" dirty="0"/>
              <a:t>Facebook </a:t>
            </a:r>
            <a:r>
              <a:rPr lang="fr-FR" sz="2800" b="1" dirty="0" err="1"/>
              <a:t>papers</a:t>
            </a:r>
            <a:r>
              <a:rPr lang="fr-FR" sz="2800" b="1" dirty="0"/>
              <a:t> </a:t>
            </a:r>
            <a:r>
              <a:rPr lang="fr-FR" sz="2800" dirty="0"/>
              <a:t>»</a:t>
            </a:r>
          </a:p>
          <a:p>
            <a:pPr marL="685800" lvl="1" indent="-242888" algn="l" rtl="0">
              <a:lnSpc>
                <a:spcPct val="80000"/>
              </a:lnSpc>
              <a:spcBef>
                <a:spcPts val="1000"/>
              </a:spcBef>
              <a:spcAft>
                <a:spcPts val="0"/>
              </a:spcAft>
              <a:buClr>
                <a:schemeClr val="dk1"/>
              </a:buClr>
              <a:buSzPts val="2400"/>
              <a:buFont typeface="Calibri"/>
              <a:buChar char="-"/>
            </a:pPr>
            <a:endParaRPr lang="fr-FR" sz="2800"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44</a:t>
            </a:fld>
            <a:endParaRPr/>
          </a:p>
        </p:txBody>
      </p:sp>
      <p:sp>
        <p:nvSpPr>
          <p:cNvPr id="2" name="Espace réservé de la date 1">
            <a:extLst>
              <a:ext uri="{FF2B5EF4-FFF2-40B4-BE49-F238E27FC236}">
                <a16:creationId xmlns:a16="http://schemas.microsoft.com/office/drawing/2014/main" id="{4E9892E3-774F-423F-8242-5EB408880714}"/>
              </a:ext>
            </a:extLst>
          </p:cNvPr>
          <p:cNvSpPr>
            <a:spLocks noGrp="1"/>
          </p:cNvSpPr>
          <p:nvPr>
            <p:ph type="dt" sz="half" idx="10"/>
          </p:nvPr>
        </p:nvSpPr>
        <p:spPr/>
        <p:txBody>
          <a:bodyPr/>
          <a:lstStyle/>
          <a:p>
            <a:fld id="{44632C23-382B-4AB7-9E02-1873B3ACC522}" type="datetime1">
              <a:rPr lang="fr-FR" smtClean="0"/>
              <a:t>16/11/2023</a:t>
            </a:fld>
            <a:endParaRPr lang="fr-FR"/>
          </a:p>
        </p:txBody>
      </p:sp>
    </p:spTree>
    <p:extLst>
      <p:ext uri="{BB962C8B-B14F-4D97-AF65-F5344CB8AC3E}">
        <p14:creationId xmlns:p14="http://schemas.microsoft.com/office/powerpoint/2010/main" val="1081551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1" name="Google Shape;1041;p119"/>
          <p:cNvSpPr txBox="1">
            <a:spLocks noGrp="1"/>
          </p:cNvSpPr>
          <p:nvPr>
            <p:ph type="ctrTitle"/>
          </p:nvPr>
        </p:nvSpPr>
        <p:spPr>
          <a:xfrm>
            <a:off x="473298" y="1923129"/>
            <a:ext cx="11001778" cy="76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F7F7F"/>
              </a:buClr>
              <a:buSzPts val="2400"/>
              <a:buFont typeface="Calibri"/>
              <a:buNone/>
            </a:pPr>
            <a:r>
              <a:rPr lang="fr-FR" sz="3200" dirty="0">
                <a:solidFill>
                  <a:schemeClr val="tx2">
                    <a:lumMod val="20000"/>
                    <a:lumOff val="80000"/>
                  </a:schemeClr>
                </a:solidFill>
                <a:latin typeface="Calibri"/>
                <a:cs typeface="Calibri"/>
                <a:sym typeface="Calibri"/>
              </a:rPr>
              <a:t>Internet et l’idéal d’approfondissement démocratique</a:t>
            </a:r>
            <a:endParaRPr sz="3200" dirty="0">
              <a:solidFill>
                <a:schemeClr val="tx2">
                  <a:lumMod val="20000"/>
                  <a:lumOff val="80000"/>
                </a:schemeClr>
              </a:solidFill>
              <a:latin typeface="Calibri"/>
              <a:cs typeface="Calibri"/>
              <a:sym typeface="Montserrat Medium"/>
            </a:endParaRPr>
          </a:p>
        </p:txBody>
      </p:sp>
      <p:sp>
        <p:nvSpPr>
          <p:cNvPr id="5" name="Espace réservé du contenu 2">
            <a:hlinkClick r:id="rId3" action="ppaction://hlinksldjump"/>
            <a:extLst>
              <a:ext uri="{FF2B5EF4-FFF2-40B4-BE49-F238E27FC236}">
                <a16:creationId xmlns:a16="http://schemas.microsoft.com/office/drawing/2014/main" id="{E3BA4191-1EF5-48D4-9F35-7A0252B78C91}"/>
              </a:ext>
            </a:extLst>
          </p:cNvPr>
          <p:cNvSpPr txBox="1">
            <a:spLocks/>
          </p:cNvSpPr>
          <p:nvPr/>
        </p:nvSpPr>
        <p:spPr>
          <a:xfrm>
            <a:off x="476518" y="558775"/>
            <a:ext cx="10998558"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b="1" dirty="0"/>
              <a:t>Les </a:t>
            </a:r>
            <a:r>
              <a:rPr lang="fr-FR" sz="3200" b="1" i="1" dirty="0"/>
              <a:t>fake news </a:t>
            </a:r>
            <a:r>
              <a:rPr lang="fr-FR" sz="3200" b="1" dirty="0"/>
              <a:t>et la désinformation vs l’approfondissement de l’espace public : les réseaux sociaux et la démocratie</a:t>
            </a:r>
          </a:p>
        </p:txBody>
      </p:sp>
      <p:sp>
        <p:nvSpPr>
          <p:cNvPr id="6" name="Google Shape;1041;p119">
            <a:extLst>
              <a:ext uri="{FF2B5EF4-FFF2-40B4-BE49-F238E27FC236}">
                <a16:creationId xmlns:a16="http://schemas.microsoft.com/office/drawing/2014/main" id="{98FDDFEA-CC2C-4830-A6E7-96EB0E7652F2}"/>
              </a:ext>
            </a:extLst>
          </p:cNvPr>
          <p:cNvSpPr txBox="1">
            <a:spLocks/>
          </p:cNvSpPr>
          <p:nvPr/>
        </p:nvSpPr>
        <p:spPr>
          <a:xfrm>
            <a:off x="473298" y="2839746"/>
            <a:ext cx="11001777" cy="926152"/>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pPr>
            <a:r>
              <a:rPr lang="fr-FR" sz="3200" dirty="0">
                <a:solidFill>
                  <a:schemeClr val="bg1">
                    <a:lumMod val="85000"/>
                  </a:schemeClr>
                </a:solidFill>
                <a:latin typeface="Calibri"/>
                <a:cs typeface="Calibri"/>
                <a:sym typeface="Calibri"/>
              </a:rPr>
              <a:t>Un nouvel espace public implicitement structuré par les algorithmes</a:t>
            </a:r>
            <a:endParaRPr lang="fr-FR" sz="3200" dirty="0">
              <a:solidFill>
                <a:schemeClr val="bg1">
                  <a:lumMod val="85000"/>
                </a:schemeClr>
              </a:solidFill>
              <a:latin typeface="Calibri"/>
              <a:cs typeface="Calibri"/>
              <a:sym typeface="Montserrat Medium"/>
            </a:endParaRPr>
          </a:p>
        </p:txBody>
      </p:sp>
      <p:sp>
        <p:nvSpPr>
          <p:cNvPr id="7" name="Google Shape;1041;p119">
            <a:extLst>
              <a:ext uri="{FF2B5EF4-FFF2-40B4-BE49-F238E27FC236}">
                <a16:creationId xmlns:a16="http://schemas.microsoft.com/office/drawing/2014/main" id="{3EBE5EB5-F790-46BD-9297-3AE7F14A4AA9}"/>
              </a:ext>
            </a:extLst>
          </p:cNvPr>
          <p:cNvSpPr txBox="1">
            <a:spLocks/>
          </p:cNvSpPr>
          <p:nvPr/>
        </p:nvSpPr>
        <p:spPr>
          <a:xfrm>
            <a:off x="822100" y="3656224"/>
            <a:ext cx="10652975" cy="726540"/>
          </a:xfrm>
          <a:prstGeom prst="rect">
            <a:avLst/>
          </a:prstGeom>
          <a:noFill/>
          <a:ln w="38100">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chemeClr val="bg1">
                    <a:lumMod val="85000"/>
                  </a:schemeClr>
                </a:solidFill>
                <a:latin typeface="Calibri"/>
                <a:ea typeface="Calibri"/>
                <a:cs typeface="Calibri"/>
                <a:sym typeface="Calibri"/>
              </a:rPr>
              <a:t>L’impact délétère de certains réseaux sociaux sur la démocratie</a:t>
            </a:r>
            <a:endParaRPr lang="fr-FR" sz="3200" dirty="0">
              <a:solidFill>
                <a:schemeClr val="bg1">
                  <a:lumMod val="85000"/>
                </a:schemeClr>
              </a:solidFill>
              <a:latin typeface="Montserrat Medium"/>
              <a:ea typeface="Montserrat Medium"/>
              <a:cs typeface="Montserrat Medium"/>
              <a:sym typeface="Montserrat Medium"/>
            </a:endParaRPr>
          </a:p>
        </p:txBody>
      </p:sp>
      <p:sp>
        <p:nvSpPr>
          <p:cNvPr id="8" name="Titre 1">
            <a:extLst>
              <a:ext uri="{FF2B5EF4-FFF2-40B4-BE49-F238E27FC236}">
                <a16:creationId xmlns:a16="http://schemas.microsoft.com/office/drawing/2014/main" id="{DBE03808-FA0E-4013-8182-E356D5300695}"/>
              </a:ext>
            </a:extLst>
          </p:cNvPr>
          <p:cNvSpPr txBox="1">
            <a:spLocks/>
          </p:cNvSpPr>
          <p:nvPr/>
        </p:nvSpPr>
        <p:spPr>
          <a:xfrm>
            <a:off x="822100" y="4734084"/>
            <a:ext cx="10600388" cy="726540"/>
          </a:xfrm>
          <a:prstGeom prst="rect">
            <a:avLst/>
          </a:prstGeom>
          <a:ln w="38100">
            <a:solidFill>
              <a:srgbClr val="0070C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rgbClr val="0070C0"/>
                </a:solidFill>
                <a:latin typeface="+mn-lt"/>
                <a:cs typeface="Gotham Medium" pitchFamily="50" charset="0"/>
              </a:rPr>
              <a:t>Deux affaires : l’affaire Cambridge </a:t>
            </a:r>
            <a:r>
              <a:rPr lang="fr-FR" sz="3200" spc="-240" dirty="0" err="1">
                <a:solidFill>
                  <a:srgbClr val="0070C0"/>
                </a:solidFill>
                <a:latin typeface="+mn-lt"/>
                <a:cs typeface="Gotham Medium" pitchFamily="50" charset="0"/>
              </a:rPr>
              <a:t>Analytica</a:t>
            </a:r>
            <a:r>
              <a:rPr lang="fr-FR" sz="3200" spc="-240" dirty="0">
                <a:solidFill>
                  <a:srgbClr val="0070C0"/>
                </a:solidFill>
                <a:latin typeface="+mn-lt"/>
                <a:cs typeface="Gotham Medium" pitchFamily="50" charset="0"/>
              </a:rPr>
              <a:t>, l</a:t>
            </a:r>
            <a:r>
              <a:rPr lang="fr-FR" sz="3200" spc="-240" dirty="0">
                <a:solidFill>
                  <a:srgbClr val="0070C0"/>
                </a:solidFill>
                <a:latin typeface="+mn-lt"/>
              </a:rPr>
              <a:t>es Facebook </a:t>
            </a:r>
            <a:r>
              <a:rPr lang="fr-FR" sz="3200" spc="-240" dirty="0" err="1">
                <a:solidFill>
                  <a:srgbClr val="0070C0"/>
                </a:solidFill>
                <a:latin typeface="+mn-lt"/>
              </a:rPr>
              <a:t>papers</a:t>
            </a:r>
            <a:endParaRPr lang="fr-FR" sz="3200" dirty="0">
              <a:solidFill>
                <a:srgbClr val="0070C0"/>
              </a:solidFill>
              <a:latin typeface="+mn-lt"/>
            </a:endParaRPr>
          </a:p>
        </p:txBody>
      </p:sp>
      <p:sp>
        <p:nvSpPr>
          <p:cNvPr id="2" name="Flèche : droite 1">
            <a:extLst>
              <a:ext uri="{FF2B5EF4-FFF2-40B4-BE49-F238E27FC236}">
                <a16:creationId xmlns:a16="http://schemas.microsoft.com/office/drawing/2014/main" id="{A701D6D8-C903-46F1-B4DA-2E68B450A075}"/>
              </a:ext>
            </a:extLst>
          </p:cNvPr>
          <p:cNvSpPr/>
          <p:nvPr/>
        </p:nvSpPr>
        <p:spPr>
          <a:xfrm>
            <a:off x="473298" y="4734084"/>
            <a:ext cx="348802" cy="800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847FDD3A-B596-4E75-BA58-9987BBBAF478}"/>
              </a:ext>
            </a:extLst>
          </p:cNvPr>
          <p:cNvSpPr/>
          <p:nvPr/>
        </p:nvSpPr>
        <p:spPr>
          <a:xfrm>
            <a:off x="1325451" y="1946014"/>
            <a:ext cx="10097037" cy="8005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E154526-10B7-496E-AF74-98DB9F77A41C}"/>
              </a:ext>
            </a:extLst>
          </p:cNvPr>
          <p:cNvSpPr/>
          <p:nvPr/>
        </p:nvSpPr>
        <p:spPr>
          <a:xfrm>
            <a:off x="476518" y="2874350"/>
            <a:ext cx="10998558" cy="9442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4596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20"/>
          <p:cNvSpPr txBox="1">
            <a:spLocks noGrp="1"/>
          </p:cNvSpPr>
          <p:nvPr>
            <p:ph type="title"/>
          </p:nvPr>
        </p:nvSpPr>
        <p:spPr>
          <a:xfrm>
            <a:off x="838200" y="10754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L’affaire Cambridge </a:t>
            </a:r>
            <a:r>
              <a:rPr lang="fr-FR" dirty="0" err="1"/>
              <a:t>Analytica</a:t>
            </a:r>
            <a:endParaRPr dirty="0"/>
          </a:p>
        </p:txBody>
      </p:sp>
      <p:sp>
        <p:nvSpPr>
          <p:cNvPr id="1047" name="Google Shape;1047;p120"/>
          <p:cNvSpPr txBox="1">
            <a:spLocks noGrp="1"/>
          </p:cNvSpPr>
          <p:nvPr>
            <p:ph type="body" idx="1"/>
          </p:nvPr>
        </p:nvSpPr>
        <p:spPr>
          <a:xfrm>
            <a:off x="1171976" y="1854557"/>
            <a:ext cx="10243871" cy="2240925"/>
          </a:xfrm>
          <a:prstGeom prst="rect">
            <a:avLst/>
          </a:prstGeom>
          <a:solidFill>
            <a:schemeClr val="accent1">
              <a:lumMod val="20000"/>
              <a:lumOff val="80000"/>
            </a:schemeClr>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r>
              <a:rPr lang="fr-FR" sz="3200" dirty="0">
                <a:solidFill>
                  <a:srgbClr val="0070C0"/>
                </a:solidFill>
              </a:rPr>
              <a:t>Qu’en savez-vous ? Comment avez-vous eu connaissance de l’affaire ?</a:t>
            </a:r>
            <a:endParaRPr sz="3200" dirty="0">
              <a:solidFill>
                <a:srgbClr val="0070C0"/>
              </a:solidFill>
            </a:endParaRPr>
          </a:p>
          <a:p>
            <a:pPr marL="0" lvl="0" indent="0" algn="l" rtl="0">
              <a:lnSpc>
                <a:spcPct val="90000"/>
              </a:lnSpc>
              <a:spcBef>
                <a:spcPts val="1000"/>
              </a:spcBef>
              <a:spcAft>
                <a:spcPts val="0"/>
              </a:spcAft>
              <a:buClr>
                <a:schemeClr val="dk1"/>
              </a:buClr>
              <a:buSzPts val="3200"/>
              <a:buNone/>
            </a:pPr>
            <a:r>
              <a:rPr lang="fr-FR" sz="3200" dirty="0">
                <a:solidFill>
                  <a:srgbClr val="0070C0"/>
                </a:solidFill>
              </a:rPr>
              <a:t>Qu’avez-vous ressenti ? L’affaire a-t-elle eu un effet sur votre utilisation du Net/des réseaux sociaux ?</a:t>
            </a:r>
            <a:endParaRPr sz="3200" dirty="0">
              <a:solidFill>
                <a:srgbClr val="0070C0"/>
              </a:solidFill>
            </a:endParaRPr>
          </a:p>
        </p:txBody>
      </p:sp>
      <p:sp>
        <p:nvSpPr>
          <p:cNvPr id="2" name="Espace réservé de la date 1">
            <a:extLst>
              <a:ext uri="{FF2B5EF4-FFF2-40B4-BE49-F238E27FC236}">
                <a16:creationId xmlns:a16="http://schemas.microsoft.com/office/drawing/2014/main" id="{C17B251F-B240-41EF-BE34-FC3B563E7574}"/>
              </a:ext>
            </a:extLst>
          </p:cNvPr>
          <p:cNvSpPr>
            <a:spLocks noGrp="1"/>
          </p:cNvSpPr>
          <p:nvPr>
            <p:ph type="dt" sz="half" idx="10"/>
          </p:nvPr>
        </p:nvSpPr>
        <p:spPr/>
        <p:txBody>
          <a:bodyPr/>
          <a:lstStyle/>
          <a:p>
            <a:fld id="{96F8AC59-BBB7-42D3-BFC8-7FF196C68177}" type="datetime1">
              <a:rPr lang="fr-FR" smtClean="0"/>
              <a:t>16/11/2023</a:t>
            </a:fld>
            <a:endParaRPr lang="fr-FR"/>
          </a:p>
        </p:txBody>
      </p:sp>
      <p:sp>
        <p:nvSpPr>
          <p:cNvPr id="3" name="Espace réservé du pied de page 2">
            <a:extLst>
              <a:ext uri="{FF2B5EF4-FFF2-40B4-BE49-F238E27FC236}">
                <a16:creationId xmlns:a16="http://schemas.microsoft.com/office/drawing/2014/main" id="{8EA0DACF-76E6-48B0-B659-6BFAB0E92366}"/>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4" name="Espace réservé du numéro de diapositive 3">
            <a:extLst>
              <a:ext uri="{FF2B5EF4-FFF2-40B4-BE49-F238E27FC236}">
                <a16:creationId xmlns:a16="http://schemas.microsoft.com/office/drawing/2014/main" id="{C4241E6E-75F1-4574-B2A2-1263D665F0B8}"/>
              </a:ext>
            </a:extLst>
          </p:cNvPr>
          <p:cNvSpPr>
            <a:spLocks noGrp="1"/>
          </p:cNvSpPr>
          <p:nvPr>
            <p:ph type="sldNum" sz="quarter" idx="12"/>
          </p:nvPr>
        </p:nvSpPr>
        <p:spPr/>
        <p:txBody>
          <a:bodyPr/>
          <a:lstStyle/>
          <a:p>
            <a:fld id="{E1E82F94-2435-4CE9-9E19-C85AE8AA3B0C}" type="slidenum">
              <a:rPr lang="fr-FR" smtClean="0"/>
              <a:t>46</a:t>
            </a:fld>
            <a:endParaRPr lang="fr-FR"/>
          </a:p>
        </p:txBody>
      </p:sp>
      <p:sp>
        <p:nvSpPr>
          <p:cNvPr id="7" name="Ellipse 6">
            <a:extLst>
              <a:ext uri="{FF2B5EF4-FFF2-40B4-BE49-F238E27FC236}">
                <a16:creationId xmlns:a16="http://schemas.microsoft.com/office/drawing/2014/main" id="{31B8F458-F546-478B-AC88-6DDCDD1C2EF2}"/>
              </a:ext>
            </a:extLst>
          </p:cNvPr>
          <p:cNvSpPr/>
          <p:nvPr/>
        </p:nvSpPr>
        <p:spPr>
          <a:xfrm>
            <a:off x="167423" y="2179293"/>
            <a:ext cx="1004553" cy="1514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Tree>
    <p:extLst>
      <p:ext uri="{BB962C8B-B14F-4D97-AF65-F5344CB8AC3E}">
        <p14:creationId xmlns:p14="http://schemas.microsoft.com/office/powerpoint/2010/main" val="705491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A94807B-4F90-4E65-9A09-6ED1A08883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47</a:t>
            </a:fld>
            <a:endParaRPr lang="fr-FR"/>
          </a:p>
        </p:txBody>
      </p:sp>
      <p:pic>
        <p:nvPicPr>
          <p:cNvPr id="5" name="Affaire Cambridge Analytica _ pourquoi c’est grave pour Facebook et ses utilisateurs">
            <a:hlinkClick r:id="" action="ppaction://media"/>
            <a:extLst>
              <a:ext uri="{FF2B5EF4-FFF2-40B4-BE49-F238E27FC236}">
                <a16:creationId xmlns:a16="http://schemas.microsoft.com/office/drawing/2014/main" id="{7CB76842-E205-469B-BD8C-C7F93CFCD1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324996"/>
            <a:ext cx="10722406" cy="6031354"/>
          </a:xfrm>
          <a:prstGeom prst="rect">
            <a:avLst/>
          </a:prstGeom>
        </p:spPr>
      </p:pic>
      <p:sp>
        <p:nvSpPr>
          <p:cNvPr id="2" name="Espace réservé de la date 1">
            <a:extLst>
              <a:ext uri="{FF2B5EF4-FFF2-40B4-BE49-F238E27FC236}">
                <a16:creationId xmlns:a16="http://schemas.microsoft.com/office/drawing/2014/main" id="{431C8DDD-CB46-4313-A24D-D3D0C51AAA86}"/>
              </a:ext>
            </a:extLst>
          </p:cNvPr>
          <p:cNvSpPr>
            <a:spLocks noGrp="1"/>
          </p:cNvSpPr>
          <p:nvPr>
            <p:ph type="dt" sz="half" idx="10"/>
          </p:nvPr>
        </p:nvSpPr>
        <p:spPr/>
        <p:txBody>
          <a:bodyPr/>
          <a:lstStyle/>
          <a:p>
            <a:fld id="{0384D347-A084-4B17-9DA0-1C3174A960C3}" type="datetime1">
              <a:rPr lang="fr-FR" smtClean="0"/>
              <a:t>16/11/2023</a:t>
            </a:fld>
            <a:endParaRPr lang="fr-FR"/>
          </a:p>
        </p:txBody>
      </p:sp>
      <p:sp>
        <p:nvSpPr>
          <p:cNvPr id="3" name="Espace réservé du pied de page 2">
            <a:extLst>
              <a:ext uri="{FF2B5EF4-FFF2-40B4-BE49-F238E27FC236}">
                <a16:creationId xmlns:a16="http://schemas.microsoft.com/office/drawing/2014/main" id="{E2946CB0-61C6-4EA0-8A15-65DD501CF07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41815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1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2" name="Rectangle 1">
            <a:extLst>
              <a:ext uri="{FF2B5EF4-FFF2-40B4-BE49-F238E27FC236}">
                <a16:creationId xmlns:a16="http://schemas.microsoft.com/office/drawing/2014/main" id="{A21E9117-7478-41CD-A83A-BB446CD976CF}"/>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2" name="Google Shape;1052;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L’affaire Cambridge Analytica en bref</a:t>
            </a:r>
            <a:endParaRPr/>
          </a:p>
        </p:txBody>
      </p:sp>
      <p:sp>
        <p:nvSpPr>
          <p:cNvPr id="1053" name="Google Shape;1053;p121"/>
          <p:cNvSpPr txBox="1">
            <a:spLocks noGrp="1"/>
          </p:cNvSpPr>
          <p:nvPr>
            <p:ph type="body" idx="1"/>
          </p:nvPr>
        </p:nvSpPr>
        <p:spPr>
          <a:xfrm>
            <a:off x="515815" y="1586992"/>
            <a:ext cx="11406554" cy="4802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fr-FR" sz="2600" dirty="0"/>
              <a:t>2012 : Inspirés par les travaux du sondeur démocrate Patrick </a:t>
            </a:r>
            <a:r>
              <a:rPr lang="fr-FR" sz="2600" dirty="0" err="1"/>
              <a:t>Caddell</a:t>
            </a:r>
            <a:r>
              <a:rPr lang="fr-FR" sz="2600" dirty="0"/>
              <a:t> qui a identifié un très fort « courant anti-élites » aux USA, </a:t>
            </a:r>
            <a:r>
              <a:rPr lang="fr-FR" sz="2600" b="1" dirty="0"/>
              <a:t>Steve </a:t>
            </a:r>
            <a:r>
              <a:rPr lang="fr-FR" sz="2600" b="1" dirty="0" err="1"/>
              <a:t>Bannon</a:t>
            </a:r>
            <a:r>
              <a:rPr lang="fr-FR" sz="2600" b="1" dirty="0"/>
              <a:t> </a:t>
            </a:r>
            <a:r>
              <a:rPr lang="fr-FR" sz="2600" dirty="0"/>
              <a:t>(homme d’affaires et homme politique) </a:t>
            </a:r>
            <a:r>
              <a:rPr lang="fr-FR" sz="2600" b="1" dirty="0"/>
              <a:t>et Robert Mercer </a:t>
            </a:r>
            <a:r>
              <a:rPr lang="fr-FR" sz="2600" dirty="0"/>
              <a:t>(homme d’affaires, pionnier du trading algorithmique), fortement opposés à l’</a:t>
            </a:r>
            <a:r>
              <a:rPr lang="fr-FR" sz="2600" i="1" dirty="0"/>
              <a:t>establishment</a:t>
            </a:r>
            <a:r>
              <a:rPr lang="fr-FR" sz="2600" dirty="0"/>
              <a:t> américain, </a:t>
            </a:r>
            <a:r>
              <a:rPr lang="fr-FR" sz="2600" b="1" dirty="0"/>
              <a:t>décident de favoriser l’émergence d’un candidat anti-élites</a:t>
            </a:r>
            <a:endParaRPr dirty="0"/>
          </a:p>
          <a:p>
            <a:pPr marL="0" lvl="0" indent="0" algn="l" rtl="0">
              <a:lnSpc>
                <a:spcPct val="90000"/>
              </a:lnSpc>
              <a:spcBef>
                <a:spcPts val="1000"/>
              </a:spcBef>
              <a:spcAft>
                <a:spcPts val="0"/>
              </a:spcAft>
              <a:buClr>
                <a:schemeClr val="dk1"/>
              </a:buClr>
              <a:buSzPts val="2600"/>
              <a:buNone/>
            </a:pPr>
            <a:r>
              <a:rPr lang="fr-FR" sz="2600" dirty="0"/>
              <a:t>2013 : </a:t>
            </a:r>
            <a:r>
              <a:rPr lang="fr-FR" sz="2600" dirty="0" err="1"/>
              <a:t>Bannon</a:t>
            </a:r>
            <a:r>
              <a:rPr lang="fr-FR" sz="2600" dirty="0"/>
              <a:t> et Mercer financent la création de Cambridge </a:t>
            </a:r>
            <a:r>
              <a:rPr lang="fr-FR" sz="2600" dirty="0" err="1"/>
              <a:t>Analytica</a:t>
            </a:r>
            <a:r>
              <a:rPr lang="fr-FR" sz="2600" dirty="0"/>
              <a:t> à Londres (15 millions de dollars). La société emploie un groupe de scientifiques, psychologues, analystes stratèges des utilisateurs du Big Data + une équipe de créatifs qui </a:t>
            </a:r>
            <a:r>
              <a:rPr lang="fr-FR" sz="2600" b="1" dirty="0"/>
              <a:t>créent du contenu transmis ensuite à une équipe de « ciblage » qui choisit à qui et comment l’injecter sur le Net (parfois </a:t>
            </a:r>
            <a:r>
              <a:rPr lang="fr-FR" sz="2600" b="1" i="1" dirty="0"/>
              <a:t>via</a:t>
            </a:r>
            <a:r>
              <a:rPr lang="fr-FR" sz="2600" b="1" dirty="0"/>
              <a:t> des faux sites/blogs) dans le but de modifier les opinions et comportements des personnes « cibles »</a:t>
            </a:r>
            <a:r>
              <a:rPr lang="fr-FR" sz="2600" dirty="0"/>
              <a:t>.</a:t>
            </a:r>
            <a:endParaRPr dirty="0"/>
          </a:p>
        </p:txBody>
      </p:sp>
      <p:sp>
        <p:nvSpPr>
          <p:cNvPr id="3" name="Espace réservé de la date 2">
            <a:extLst>
              <a:ext uri="{FF2B5EF4-FFF2-40B4-BE49-F238E27FC236}">
                <a16:creationId xmlns:a16="http://schemas.microsoft.com/office/drawing/2014/main" id="{4A7DBBAD-DD49-49D5-B72F-68632D733315}"/>
              </a:ext>
            </a:extLst>
          </p:cNvPr>
          <p:cNvSpPr>
            <a:spLocks noGrp="1"/>
          </p:cNvSpPr>
          <p:nvPr>
            <p:ph type="dt" sz="half" idx="10"/>
          </p:nvPr>
        </p:nvSpPr>
        <p:spPr/>
        <p:txBody>
          <a:bodyPr/>
          <a:lstStyle/>
          <a:p>
            <a:fld id="{95B0F84D-4D42-4110-A663-32DD62807DAE}" type="datetime1">
              <a:rPr lang="fr-FR" smtClean="0"/>
              <a:t>16/11/2023</a:t>
            </a:fld>
            <a:endParaRPr lang="fr-FR"/>
          </a:p>
        </p:txBody>
      </p:sp>
      <p:sp>
        <p:nvSpPr>
          <p:cNvPr id="4" name="Espace réservé du pied de page 3">
            <a:extLst>
              <a:ext uri="{FF2B5EF4-FFF2-40B4-BE49-F238E27FC236}">
                <a16:creationId xmlns:a16="http://schemas.microsoft.com/office/drawing/2014/main" id="{1CF24735-82EF-4163-8464-5A5302EF086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E3C87AF-D385-4A75-8F8C-F50873A565E3}"/>
              </a:ext>
            </a:extLst>
          </p:cNvPr>
          <p:cNvSpPr>
            <a:spLocks noGrp="1"/>
          </p:cNvSpPr>
          <p:nvPr>
            <p:ph type="sldNum" sz="quarter" idx="12"/>
          </p:nvPr>
        </p:nvSpPr>
        <p:spPr/>
        <p:txBody>
          <a:bodyPr/>
          <a:lstStyle/>
          <a:p>
            <a:fld id="{E1E82F94-2435-4CE9-9E19-C85AE8AA3B0C}" type="slidenum">
              <a:rPr lang="fr-FR" smtClean="0"/>
              <a:t>48</a:t>
            </a:fld>
            <a:endParaRPr lang="fr-FR"/>
          </a:p>
        </p:txBody>
      </p:sp>
    </p:spTree>
    <p:extLst>
      <p:ext uri="{BB962C8B-B14F-4D97-AF65-F5344CB8AC3E}">
        <p14:creationId xmlns:p14="http://schemas.microsoft.com/office/powerpoint/2010/main" val="1998630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4" name="Rectangle 3">
            <a:extLst>
              <a:ext uri="{FF2B5EF4-FFF2-40B4-BE49-F238E27FC236}">
                <a16:creationId xmlns:a16="http://schemas.microsoft.com/office/drawing/2014/main" id="{974DD9DD-A5A1-4464-A29B-AFD33F3C07BE}"/>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8" name="Google Shape;1058;p122"/>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L’affaire Cambridge Analytica en bref</a:t>
            </a:r>
            <a:endParaRPr/>
          </a:p>
        </p:txBody>
      </p:sp>
      <p:sp>
        <p:nvSpPr>
          <p:cNvPr id="1059" name="Google Shape;1059;p122"/>
          <p:cNvSpPr txBox="1">
            <a:spLocks noGrp="1"/>
          </p:cNvSpPr>
          <p:nvPr>
            <p:ph type="body" idx="1"/>
          </p:nvPr>
        </p:nvSpPr>
        <p:spPr>
          <a:xfrm>
            <a:off x="521676" y="1208333"/>
            <a:ext cx="11148647" cy="5380037"/>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fr-FR" sz="2600"/>
              <a:t>2016 : élection de Donald Trump/Brexit</a:t>
            </a:r>
            <a:endParaRPr sz="2600"/>
          </a:p>
          <a:p>
            <a:pPr marL="228600" lvl="0" indent="-228600" algn="l" rtl="0">
              <a:lnSpc>
                <a:spcPct val="90000"/>
              </a:lnSpc>
              <a:spcBef>
                <a:spcPts val="1000"/>
              </a:spcBef>
              <a:spcAft>
                <a:spcPts val="0"/>
              </a:spcAft>
              <a:buClr>
                <a:schemeClr val="dk1"/>
              </a:buClr>
              <a:buSzPct val="100000"/>
              <a:buChar char="•"/>
            </a:pPr>
            <a:r>
              <a:rPr lang="fr-FR" sz="2600"/>
              <a:t>Mars 2018 : Christopher Wylie, employé de Cambridge Analytica.  révèle le scandale. </a:t>
            </a:r>
            <a:r>
              <a:rPr lang="fr-FR" sz="2600" b="1"/>
              <a:t>Les données de 87 millions d’utilisateurs de Facebook ont été « aspirées », analysées afin d’orienter leurs votes lors de la présidentielle américaine et de la campagne sur le Brexit</a:t>
            </a:r>
            <a:r>
              <a:rPr lang="fr-FR" sz="2600"/>
              <a:t>.</a:t>
            </a:r>
            <a:endParaRPr/>
          </a:p>
          <a:p>
            <a:pPr marL="228600" lvl="0" indent="-228600" algn="l" rtl="0">
              <a:lnSpc>
                <a:spcPct val="90000"/>
              </a:lnSpc>
              <a:spcBef>
                <a:spcPts val="1000"/>
              </a:spcBef>
              <a:spcAft>
                <a:spcPts val="0"/>
              </a:spcAft>
              <a:buClr>
                <a:schemeClr val="dk1"/>
              </a:buClr>
              <a:buSzPct val="100000"/>
              <a:buChar char="•"/>
            </a:pPr>
            <a:r>
              <a:rPr lang="fr-FR" sz="2600"/>
              <a:t>Cambridge Analytica est passé par un quiz développé par un universitaire anglais, Aleksandr Kogan, et sa société Global Science Research (GSR). Les données récoltées par GSR pour le compte de Cambridge Analytica l’ont été à l’insu des internautes concernés, en présentant le quiz comme un simple exercice académique, alors que celui-ci absorbait les données non seulement des participants, mais aussi de leurs « amis » Facebook.</a:t>
            </a:r>
            <a:endParaRPr/>
          </a:p>
          <a:p>
            <a:pPr marL="228600" lvl="0" indent="-228600" algn="l" rtl="0">
              <a:lnSpc>
                <a:spcPct val="90000"/>
              </a:lnSpc>
              <a:spcBef>
                <a:spcPts val="1000"/>
              </a:spcBef>
              <a:spcAft>
                <a:spcPts val="0"/>
              </a:spcAft>
              <a:buClr>
                <a:schemeClr val="dk1"/>
              </a:buClr>
              <a:buSzPct val="100000"/>
              <a:buChar char="•"/>
            </a:pPr>
            <a:r>
              <a:rPr lang="fr-FR" sz="2600"/>
              <a:t>Avril/mai 2018 : </a:t>
            </a:r>
            <a:r>
              <a:rPr lang="fr-FR" sz="2600" b="1"/>
              <a:t>Mark Zuckerberg est convoqué devant le Congrès américain et le Parlement européen</a:t>
            </a:r>
            <a:r>
              <a:rPr lang="fr-FR" sz="2600"/>
              <a:t> et « présente ses excuses ».</a:t>
            </a:r>
            <a:endParaRPr/>
          </a:p>
          <a:p>
            <a:pPr marL="228600" lvl="0" indent="-228600" algn="l" rtl="0">
              <a:lnSpc>
                <a:spcPct val="90000"/>
              </a:lnSpc>
              <a:spcBef>
                <a:spcPts val="1000"/>
              </a:spcBef>
              <a:spcAft>
                <a:spcPts val="0"/>
              </a:spcAft>
              <a:buClr>
                <a:schemeClr val="dk1"/>
              </a:buClr>
              <a:buSzPct val="100000"/>
              <a:buChar char="•"/>
            </a:pPr>
            <a:r>
              <a:rPr lang="fr-FR" sz="2600"/>
              <a:t>Mai 2018 : </a:t>
            </a:r>
            <a:r>
              <a:rPr lang="fr-FR" sz="2600" b="1"/>
              <a:t>mise en faillite et disparition de Cambridge Analytica</a:t>
            </a:r>
            <a:r>
              <a:rPr lang="fr-FR" sz="2600"/>
              <a:t>. Son patron, </a:t>
            </a:r>
            <a:r>
              <a:rPr lang="fr-FR" sz="2600" b="1"/>
              <a:t>Alexander Nix, est condamné à 7 ans d’interdiction de diriger une entreprise pour </a:t>
            </a:r>
            <a:r>
              <a:rPr lang="fr-FR" sz="2600"/>
              <a:t>«</a:t>
            </a:r>
            <a:r>
              <a:rPr lang="fr-FR" sz="2600" b="1"/>
              <a:t> comportement dépourvu d’éthique</a:t>
            </a:r>
            <a:r>
              <a:rPr lang="fr-FR" sz="2600"/>
              <a:t> ».</a:t>
            </a:r>
            <a:endParaRPr/>
          </a:p>
          <a:p>
            <a:pPr marL="0" lvl="0" indent="0" algn="l" rtl="0">
              <a:lnSpc>
                <a:spcPct val="90000"/>
              </a:lnSpc>
              <a:spcBef>
                <a:spcPts val="1000"/>
              </a:spcBef>
              <a:spcAft>
                <a:spcPts val="0"/>
              </a:spcAft>
              <a:buClr>
                <a:schemeClr val="dk1"/>
              </a:buClr>
              <a:buSzPct val="100000"/>
              <a:buNone/>
            </a:pPr>
            <a:endParaRPr sz="2600"/>
          </a:p>
          <a:p>
            <a:pPr marL="0" lvl="0" indent="0" algn="l" rtl="0">
              <a:lnSpc>
                <a:spcPct val="90000"/>
              </a:lnSpc>
              <a:spcBef>
                <a:spcPts val="1000"/>
              </a:spcBef>
              <a:spcAft>
                <a:spcPts val="0"/>
              </a:spcAft>
              <a:buClr>
                <a:schemeClr val="dk1"/>
              </a:buClr>
              <a:buSzPct val="100000"/>
              <a:buNone/>
            </a:pPr>
            <a:endParaRPr sz="2600"/>
          </a:p>
        </p:txBody>
      </p:sp>
      <p:sp>
        <p:nvSpPr>
          <p:cNvPr id="2" name="Espace réservé de la date 1">
            <a:extLst>
              <a:ext uri="{FF2B5EF4-FFF2-40B4-BE49-F238E27FC236}">
                <a16:creationId xmlns:a16="http://schemas.microsoft.com/office/drawing/2014/main" id="{3555D872-BF72-4945-B6CF-7DF782AA7DF4}"/>
              </a:ext>
            </a:extLst>
          </p:cNvPr>
          <p:cNvSpPr>
            <a:spLocks noGrp="1"/>
          </p:cNvSpPr>
          <p:nvPr>
            <p:ph type="dt" sz="half" idx="10"/>
          </p:nvPr>
        </p:nvSpPr>
        <p:spPr/>
        <p:txBody>
          <a:bodyPr/>
          <a:lstStyle/>
          <a:p>
            <a:fld id="{F96A44B3-3DE1-4FEB-A45E-945580E80134}" type="datetime1">
              <a:rPr lang="fr-FR" smtClean="0"/>
              <a:t>16/11/2023</a:t>
            </a:fld>
            <a:endParaRPr lang="fr-FR"/>
          </a:p>
        </p:txBody>
      </p:sp>
      <p:sp>
        <p:nvSpPr>
          <p:cNvPr id="3" name="Espace réservé du pied de page 2">
            <a:extLst>
              <a:ext uri="{FF2B5EF4-FFF2-40B4-BE49-F238E27FC236}">
                <a16:creationId xmlns:a16="http://schemas.microsoft.com/office/drawing/2014/main" id="{250E632B-F884-46CE-AFD4-53E116AAF65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E7EE273-A708-4915-9E6D-D1E205A5D13F}"/>
              </a:ext>
            </a:extLst>
          </p:cNvPr>
          <p:cNvSpPr>
            <a:spLocks noGrp="1"/>
          </p:cNvSpPr>
          <p:nvPr>
            <p:ph type="sldNum" sz="quarter" idx="12"/>
          </p:nvPr>
        </p:nvSpPr>
        <p:spPr/>
        <p:txBody>
          <a:bodyPr/>
          <a:lstStyle/>
          <a:p>
            <a:fld id="{E1E82F94-2435-4CE9-9E19-C85AE8AA3B0C}" type="slidenum">
              <a:rPr lang="fr-FR" smtClean="0"/>
              <a:t>49</a:t>
            </a:fld>
            <a:endParaRPr lang="fr-FR"/>
          </a:p>
        </p:txBody>
      </p:sp>
    </p:spTree>
    <p:extLst>
      <p:ext uri="{BB962C8B-B14F-4D97-AF65-F5344CB8AC3E}">
        <p14:creationId xmlns:p14="http://schemas.microsoft.com/office/powerpoint/2010/main" val="57622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57D2E87-98F5-4020-8B03-DA3E5C25D3C6}"/>
              </a:ext>
            </a:extLst>
          </p:cNvPr>
          <p:cNvSpPr>
            <a:spLocks noGrp="1"/>
          </p:cNvSpPr>
          <p:nvPr>
            <p:ph idx="1"/>
          </p:nvPr>
        </p:nvSpPr>
        <p:spPr>
          <a:xfrm>
            <a:off x="705696" y="259228"/>
            <a:ext cx="11181504" cy="5981212"/>
          </a:xfrm>
          <a:solidFill>
            <a:schemeClr val="accent1">
              <a:lumMod val="20000"/>
              <a:lumOff val="80000"/>
            </a:schemeClr>
          </a:solidFill>
        </p:spPr>
        <p:txBody>
          <a:bodyPr>
            <a:normAutofit/>
          </a:bodyPr>
          <a:lstStyle/>
          <a:p>
            <a:pPr marL="176213" indent="0">
              <a:buNone/>
            </a:pPr>
            <a:r>
              <a:rPr lang="fr-FR" dirty="0">
                <a:solidFill>
                  <a:srgbClr val="0070C0"/>
                </a:solidFill>
              </a:rPr>
              <a:t>à ces récits s'oppose désormais l'hypothèse déjà vérifiée d'un réseau de surveillance omniscient, d'un outil de censure et de propagande omnipotent, qui étend ses tentacules toujours plus loin dans le réel, au gré des intelligences artificielles qui démultiplient ses capacités, et de l'annexion toujours plus diffuse dans le réseau de caméras, capteurs, objets connectés, systèmes de gestion des ressources et du réseau lui-même. Entre ces deux extrêmes, les plaies toujours ouvertes laissées par les affaires Snowden en 2013 puis Cambridge </a:t>
            </a:r>
            <a:r>
              <a:rPr lang="fr-FR" dirty="0" err="1">
                <a:solidFill>
                  <a:srgbClr val="0070C0"/>
                </a:solidFill>
              </a:rPr>
              <a:t>Analytica</a:t>
            </a:r>
            <a:r>
              <a:rPr lang="fr-FR" dirty="0">
                <a:solidFill>
                  <a:srgbClr val="0070C0"/>
                </a:solidFill>
              </a:rPr>
              <a:t> en 2018 témoignent de la vulnérabilité du réseau, du pouvoir accumulé par les plateformes et du risque démesuré que la centralisation des données fait peser sur les fondements mêmes de la démocratie. »</a:t>
            </a:r>
          </a:p>
          <a:p>
            <a:pPr marL="176213" indent="0">
              <a:buNone/>
            </a:pPr>
            <a:r>
              <a:rPr lang="fr-FR" dirty="0">
                <a:solidFill>
                  <a:srgbClr val="0070C0"/>
                </a:solidFill>
              </a:rPr>
              <a:t>(Bourguignon, 2021, 19)</a:t>
            </a:r>
          </a:p>
        </p:txBody>
      </p:sp>
      <p:sp>
        <p:nvSpPr>
          <p:cNvPr id="4" name="Espace réservé du pied de page 3">
            <a:extLst>
              <a:ext uri="{FF2B5EF4-FFF2-40B4-BE49-F238E27FC236}">
                <a16:creationId xmlns:a16="http://schemas.microsoft.com/office/drawing/2014/main" id="{F3C02A70-9B9D-4EE2-B307-0A8854FE4497}"/>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5A19EDD-77C6-4B55-A56F-FB3793428F13}"/>
              </a:ext>
            </a:extLst>
          </p:cNvPr>
          <p:cNvSpPr>
            <a:spLocks noGrp="1"/>
          </p:cNvSpPr>
          <p:nvPr>
            <p:ph type="sldNum" sz="quarter" idx="12"/>
          </p:nvPr>
        </p:nvSpPr>
        <p:spPr/>
        <p:txBody>
          <a:bodyPr/>
          <a:lstStyle/>
          <a:p>
            <a:fld id="{E1E82F94-2435-4CE9-9E19-C85AE8AA3B0C}" type="slidenum">
              <a:rPr lang="fr-FR" smtClean="0"/>
              <a:t>5</a:t>
            </a:fld>
            <a:endParaRPr lang="fr-FR"/>
          </a:p>
        </p:txBody>
      </p:sp>
      <p:sp>
        <p:nvSpPr>
          <p:cNvPr id="2" name="Espace réservé de la date 1">
            <a:extLst>
              <a:ext uri="{FF2B5EF4-FFF2-40B4-BE49-F238E27FC236}">
                <a16:creationId xmlns:a16="http://schemas.microsoft.com/office/drawing/2014/main" id="{466CF392-C05A-484C-A07D-F9E9F27767F0}"/>
              </a:ext>
            </a:extLst>
          </p:cNvPr>
          <p:cNvSpPr>
            <a:spLocks noGrp="1"/>
          </p:cNvSpPr>
          <p:nvPr>
            <p:ph type="dt" sz="half" idx="10"/>
          </p:nvPr>
        </p:nvSpPr>
        <p:spPr/>
        <p:txBody>
          <a:bodyPr/>
          <a:lstStyle/>
          <a:p>
            <a:fld id="{682E422D-5FE2-4C10-B66A-40567AA77ACB}" type="datetime1">
              <a:rPr lang="fr-FR" smtClean="0"/>
              <a:t>16/11/2023</a:t>
            </a:fld>
            <a:endParaRPr lang="fr-FR"/>
          </a:p>
        </p:txBody>
      </p:sp>
    </p:spTree>
    <p:extLst>
      <p:ext uri="{BB962C8B-B14F-4D97-AF65-F5344CB8AC3E}">
        <p14:creationId xmlns:p14="http://schemas.microsoft.com/office/powerpoint/2010/main" val="3941806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3"/>
          <p:cNvSpPr txBox="1">
            <a:spLocks noGrp="1"/>
          </p:cNvSpPr>
          <p:nvPr>
            <p:ph type="title"/>
          </p:nvPr>
        </p:nvSpPr>
        <p:spPr>
          <a:xfrm>
            <a:off x="838200" y="25961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Le bilan de Christopher Wylie</a:t>
            </a:r>
            <a:endParaRPr/>
          </a:p>
        </p:txBody>
      </p:sp>
      <p:sp>
        <p:nvSpPr>
          <p:cNvPr id="1065" name="Google Shape;1065;p123"/>
          <p:cNvSpPr txBox="1">
            <a:spLocks noGrp="1"/>
          </p:cNvSpPr>
          <p:nvPr>
            <p:ph type="body" idx="1"/>
          </p:nvPr>
        </p:nvSpPr>
        <p:spPr>
          <a:xfrm>
            <a:off x="640212" y="1826193"/>
            <a:ext cx="10834863" cy="2153379"/>
          </a:xfrm>
          <a:prstGeom prst="rect">
            <a:avLst/>
          </a:prstGeom>
          <a:noFill/>
          <a:ln>
            <a:noFill/>
          </a:ln>
        </p:spPr>
        <p:txBody>
          <a:bodyPr spcFirstLastPara="1" wrap="square" lIns="91425" tIns="45700" rIns="91425" bIns="45700" anchor="t" anchorCtr="0">
            <a:normAutofit/>
          </a:bodyPr>
          <a:lstStyle/>
          <a:p>
            <a:pPr marL="0" indent="0">
              <a:buClrTx/>
              <a:buSzPct val="100000"/>
              <a:buNone/>
            </a:pPr>
            <a:r>
              <a:rPr lang="fr-FR" sz="3200" dirty="0"/>
              <a:t>D’après Christopher Wylie, lanceur d’alerte dans l’affaire Cambridge </a:t>
            </a:r>
            <a:r>
              <a:rPr lang="fr-FR" sz="3200" dirty="0" err="1"/>
              <a:t>Analytica</a:t>
            </a:r>
            <a:r>
              <a:rPr lang="fr-FR" sz="3200" dirty="0"/>
              <a:t>, rien n’a changé trois ans après… </a:t>
            </a:r>
            <a:r>
              <a:rPr lang="fr-FR" sz="3200" dirty="0">
                <a:solidFill>
                  <a:srgbClr val="0070C0"/>
                </a:solidFill>
              </a:rPr>
              <a:t>« Tout est en germe, dit-il, pour une nouvelle affaire Cambridge </a:t>
            </a:r>
            <a:r>
              <a:rPr lang="fr-FR" sz="3200" dirty="0" err="1">
                <a:solidFill>
                  <a:srgbClr val="0070C0"/>
                </a:solidFill>
              </a:rPr>
              <a:t>Analytica</a:t>
            </a:r>
            <a:r>
              <a:rPr lang="fr-FR" sz="3200" dirty="0">
                <a:solidFill>
                  <a:srgbClr val="0070C0"/>
                </a:solidFill>
              </a:rPr>
              <a:t> ».</a:t>
            </a:r>
          </a:p>
        </p:txBody>
      </p:sp>
      <p:sp>
        <p:nvSpPr>
          <p:cNvPr id="3" name="Espace réservé de la date 2">
            <a:extLst>
              <a:ext uri="{FF2B5EF4-FFF2-40B4-BE49-F238E27FC236}">
                <a16:creationId xmlns:a16="http://schemas.microsoft.com/office/drawing/2014/main" id="{7C3DB8C6-2410-40F6-9688-C5D2CC0239A9}"/>
              </a:ext>
            </a:extLst>
          </p:cNvPr>
          <p:cNvSpPr>
            <a:spLocks noGrp="1"/>
          </p:cNvSpPr>
          <p:nvPr>
            <p:ph type="dt" sz="half" idx="10"/>
          </p:nvPr>
        </p:nvSpPr>
        <p:spPr/>
        <p:txBody>
          <a:bodyPr/>
          <a:lstStyle/>
          <a:p>
            <a:fld id="{17CEFCB5-9BEB-4F84-B701-1701C16A3317}" type="datetime1">
              <a:rPr lang="fr-FR" smtClean="0"/>
              <a:t>16/11/2023</a:t>
            </a:fld>
            <a:endParaRPr lang="fr-FR"/>
          </a:p>
        </p:txBody>
      </p:sp>
      <p:sp>
        <p:nvSpPr>
          <p:cNvPr id="4" name="Espace réservé du pied de page 3">
            <a:extLst>
              <a:ext uri="{FF2B5EF4-FFF2-40B4-BE49-F238E27FC236}">
                <a16:creationId xmlns:a16="http://schemas.microsoft.com/office/drawing/2014/main" id="{6A1B8E86-33B8-4AAA-9D6C-C3051B4EDA9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AD51633A-4A3A-415C-BCDB-9DBD7C75B581}"/>
              </a:ext>
            </a:extLst>
          </p:cNvPr>
          <p:cNvSpPr>
            <a:spLocks noGrp="1"/>
          </p:cNvSpPr>
          <p:nvPr>
            <p:ph type="sldNum" sz="quarter" idx="12"/>
          </p:nvPr>
        </p:nvSpPr>
        <p:spPr/>
        <p:txBody>
          <a:bodyPr/>
          <a:lstStyle/>
          <a:p>
            <a:fld id="{E1E82F94-2435-4CE9-9E19-C85AE8AA3B0C}" type="slidenum">
              <a:rPr lang="fr-FR" smtClean="0"/>
              <a:t>50</a:t>
            </a:fld>
            <a:endParaRPr lang="fr-FR"/>
          </a:p>
        </p:txBody>
      </p:sp>
    </p:spTree>
    <p:extLst>
      <p:ext uri="{BB962C8B-B14F-4D97-AF65-F5344CB8AC3E}">
        <p14:creationId xmlns:p14="http://schemas.microsoft.com/office/powerpoint/2010/main" val="3764185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5" name="Google Shape;1065;p123"/>
          <p:cNvSpPr txBox="1">
            <a:spLocks noGrp="1"/>
          </p:cNvSpPr>
          <p:nvPr>
            <p:ph type="body" idx="1"/>
          </p:nvPr>
        </p:nvSpPr>
        <p:spPr>
          <a:xfrm>
            <a:off x="991673" y="989066"/>
            <a:ext cx="10547797" cy="3312478"/>
          </a:xfrm>
          <a:prstGeom prst="rect">
            <a:avLst/>
          </a:prstGeom>
          <a:solidFill>
            <a:schemeClr val="accent1">
              <a:lumMod val="20000"/>
              <a:lumOff val="80000"/>
            </a:schemeClr>
          </a:solidFill>
          <a:ln>
            <a:noFill/>
          </a:ln>
        </p:spPr>
        <p:txBody>
          <a:bodyPr spcFirstLastPara="1" wrap="square" lIns="91425" tIns="45700" rIns="91425" bIns="45700" anchor="t" anchorCtr="0">
            <a:normAutofit/>
          </a:bodyPr>
          <a:lstStyle/>
          <a:p>
            <a:pPr lvl="1">
              <a:spcBef>
                <a:spcPts val="1000"/>
              </a:spcBef>
              <a:buSzPct val="100000"/>
            </a:pPr>
            <a:r>
              <a:rPr lang="fr-FR" sz="2800" dirty="0">
                <a:solidFill>
                  <a:srgbClr val="0070C0"/>
                </a:solidFill>
              </a:rPr>
              <a:t>Etes-vous surpris ? Qu’en pensez-vous ?</a:t>
            </a:r>
            <a:endParaRPr dirty="0">
              <a:solidFill>
                <a:srgbClr val="0070C0"/>
              </a:solidFill>
            </a:endParaRPr>
          </a:p>
          <a:p>
            <a:pPr lvl="1">
              <a:spcBef>
                <a:spcPts val="1000"/>
              </a:spcBef>
              <a:buSzPct val="100000"/>
            </a:pPr>
            <a:r>
              <a:rPr lang="fr-FR" sz="2800" dirty="0">
                <a:solidFill>
                  <a:srgbClr val="0070C0"/>
                </a:solidFill>
              </a:rPr>
              <a:t>A la veille de la campagne présidentielle, comment estimez-vous le risque d’une nouvelle affaire Cambridge </a:t>
            </a:r>
            <a:r>
              <a:rPr lang="fr-FR" sz="2800" dirty="0" err="1">
                <a:solidFill>
                  <a:srgbClr val="0070C0"/>
                </a:solidFill>
              </a:rPr>
              <a:t>Analytica</a:t>
            </a:r>
            <a:r>
              <a:rPr lang="fr-FR" sz="2800" dirty="0">
                <a:solidFill>
                  <a:srgbClr val="0070C0"/>
                </a:solidFill>
              </a:rPr>
              <a:t> ?</a:t>
            </a:r>
            <a:endParaRPr dirty="0">
              <a:solidFill>
                <a:srgbClr val="0070C0"/>
              </a:solidFill>
            </a:endParaRPr>
          </a:p>
          <a:p>
            <a:pPr lvl="1">
              <a:spcBef>
                <a:spcPts val="1000"/>
              </a:spcBef>
              <a:buSzPct val="100000"/>
            </a:pPr>
            <a:r>
              <a:rPr lang="fr-FR" sz="2800" dirty="0">
                <a:solidFill>
                  <a:srgbClr val="0070C0"/>
                </a:solidFill>
              </a:rPr>
              <a:t>Qu’est-ce qui est, selon vous, le plus préoccupant dans l’absence d’« effet Cambridge </a:t>
            </a:r>
            <a:r>
              <a:rPr lang="fr-FR" sz="2800" dirty="0" err="1">
                <a:solidFill>
                  <a:srgbClr val="0070C0"/>
                </a:solidFill>
              </a:rPr>
              <a:t>Analytica</a:t>
            </a:r>
            <a:r>
              <a:rPr lang="fr-FR" sz="2800" dirty="0">
                <a:solidFill>
                  <a:srgbClr val="0070C0"/>
                </a:solidFill>
              </a:rPr>
              <a:t> » ?</a:t>
            </a:r>
            <a:endParaRPr dirty="0">
              <a:solidFill>
                <a:srgbClr val="0070C0"/>
              </a:solidFill>
            </a:endParaRPr>
          </a:p>
          <a:p>
            <a:pPr lvl="1">
              <a:spcBef>
                <a:spcPts val="1000"/>
              </a:spcBef>
              <a:buSzPct val="100000"/>
            </a:pPr>
            <a:r>
              <a:rPr lang="fr-FR" sz="2800" dirty="0">
                <a:solidFill>
                  <a:srgbClr val="0070C0"/>
                </a:solidFill>
              </a:rPr>
              <a:t>Une charte éthique pour les ingénieurs, une solution ?</a:t>
            </a:r>
            <a:endParaRPr dirty="0">
              <a:solidFill>
                <a:srgbClr val="0070C0"/>
              </a:solidFill>
            </a:endParaRPr>
          </a:p>
        </p:txBody>
      </p:sp>
      <p:sp>
        <p:nvSpPr>
          <p:cNvPr id="5" name="ZoneTexte 4">
            <a:extLst>
              <a:ext uri="{FF2B5EF4-FFF2-40B4-BE49-F238E27FC236}">
                <a16:creationId xmlns:a16="http://schemas.microsoft.com/office/drawing/2014/main" id="{267DA653-C344-4762-95A2-BAFA4028ACB9}"/>
              </a:ext>
            </a:extLst>
          </p:cNvPr>
          <p:cNvSpPr txBox="1"/>
          <p:nvPr/>
        </p:nvSpPr>
        <p:spPr>
          <a:xfrm>
            <a:off x="2300489" y="4832285"/>
            <a:ext cx="7591022" cy="707886"/>
          </a:xfrm>
          <a:prstGeom prst="rect">
            <a:avLst/>
          </a:prstGeom>
          <a:solidFill>
            <a:schemeClr val="bg2">
              <a:lumMod val="90000"/>
            </a:schemeClr>
          </a:solidFill>
        </p:spPr>
        <p:txBody>
          <a:bodyPr wrap="square">
            <a:spAutoFit/>
          </a:bodyPr>
          <a:lstStyle/>
          <a:p>
            <a:pPr marL="0" indent="0" algn="ctr">
              <a:buNone/>
            </a:pPr>
            <a:r>
              <a:rPr lang="fr-FR" sz="4000" b="1" dirty="0">
                <a:solidFill>
                  <a:schemeClr val="bg1"/>
                </a:solidFill>
                <a:hlinkClick r:id="rId3" action="ppaction://hlinksldjump"/>
              </a:rPr>
              <a:t>Voir la charte</a:t>
            </a:r>
            <a:endParaRPr lang="fr-FR" sz="4000" b="1" dirty="0">
              <a:solidFill>
                <a:schemeClr val="bg1"/>
              </a:solidFill>
            </a:endParaRPr>
          </a:p>
        </p:txBody>
      </p:sp>
      <p:sp>
        <p:nvSpPr>
          <p:cNvPr id="4" name="Espace réservé de la date 3">
            <a:extLst>
              <a:ext uri="{FF2B5EF4-FFF2-40B4-BE49-F238E27FC236}">
                <a16:creationId xmlns:a16="http://schemas.microsoft.com/office/drawing/2014/main" id="{C515B469-FAB8-4DAE-8076-AC5D9FD721EA}"/>
              </a:ext>
            </a:extLst>
          </p:cNvPr>
          <p:cNvSpPr>
            <a:spLocks noGrp="1"/>
          </p:cNvSpPr>
          <p:nvPr>
            <p:ph type="dt" sz="half" idx="10"/>
          </p:nvPr>
        </p:nvSpPr>
        <p:spPr/>
        <p:txBody>
          <a:bodyPr/>
          <a:lstStyle/>
          <a:p>
            <a:fld id="{4814AA11-8BA2-4AA9-866A-49279630515F}" type="datetime1">
              <a:rPr lang="fr-FR" smtClean="0"/>
              <a:t>16/11/2023</a:t>
            </a:fld>
            <a:endParaRPr lang="fr-FR"/>
          </a:p>
        </p:txBody>
      </p:sp>
      <p:sp>
        <p:nvSpPr>
          <p:cNvPr id="6" name="Espace réservé du pied de page 5">
            <a:extLst>
              <a:ext uri="{FF2B5EF4-FFF2-40B4-BE49-F238E27FC236}">
                <a16:creationId xmlns:a16="http://schemas.microsoft.com/office/drawing/2014/main" id="{150AE368-0645-4190-A273-FF4F6F353C0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F3BB91C5-C087-4D74-9D8D-9A2F024F2C07}"/>
              </a:ext>
            </a:extLst>
          </p:cNvPr>
          <p:cNvSpPr>
            <a:spLocks noGrp="1"/>
          </p:cNvSpPr>
          <p:nvPr>
            <p:ph type="sldNum" sz="quarter" idx="12"/>
          </p:nvPr>
        </p:nvSpPr>
        <p:spPr/>
        <p:txBody>
          <a:bodyPr/>
          <a:lstStyle/>
          <a:p>
            <a:fld id="{E1E82F94-2435-4CE9-9E19-C85AE8AA3B0C}" type="slidenum">
              <a:rPr lang="fr-FR" smtClean="0"/>
              <a:t>51</a:t>
            </a:fld>
            <a:endParaRPr lang="fr-FR"/>
          </a:p>
        </p:txBody>
      </p:sp>
      <p:sp>
        <p:nvSpPr>
          <p:cNvPr id="8" name="Ellipse 7">
            <a:extLst>
              <a:ext uri="{FF2B5EF4-FFF2-40B4-BE49-F238E27FC236}">
                <a16:creationId xmlns:a16="http://schemas.microsoft.com/office/drawing/2014/main" id="{95E5A177-023C-464B-98CA-F524118F3807}"/>
              </a:ext>
            </a:extLst>
          </p:cNvPr>
          <p:cNvSpPr/>
          <p:nvPr/>
        </p:nvSpPr>
        <p:spPr>
          <a:xfrm>
            <a:off x="167423" y="2179293"/>
            <a:ext cx="1004553" cy="1514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Tree>
    <p:extLst>
      <p:ext uri="{BB962C8B-B14F-4D97-AF65-F5344CB8AC3E}">
        <p14:creationId xmlns:p14="http://schemas.microsoft.com/office/powerpoint/2010/main" val="293856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E6C48C-88E8-46FB-82BF-C54790A59EB1}"/>
              </a:ext>
            </a:extLst>
          </p:cNvPr>
          <p:cNvSpPr>
            <a:spLocks noGrp="1"/>
          </p:cNvSpPr>
          <p:nvPr>
            <p:ph type="title"/>
          </p:nvPr>
        </p:nvSpPr>
        <p:spPr/>
        <p:txBody>
          <a:bodyPr/>
          <a:lstStyle/>
          <a:p>
            <a:pPr algn="ctr"/>
            <a:r>
              <a:rPr lang="fr-FR"/>
              <a:t>Discussion en classe sur la charte éthique</a:t>
            </a:r>
          </a:p>
        </p:txBody>
      </p:sp>
      <p:sp>
        <p:nvSpPr>
          <p:cNvPr id="3" name="Espace réservé du contenu 2">
            <a:extLst>
              <a:ext uri="{FF2B5EF4-FFF2-40B4-BE49-F238E27FC236}">
                <a16:creationId xmlns:a16="http://schemas.microsoft.com/office/drawing/2014/main" id="{64762957-23DE-453B-A49E-5D819734E201}"/>
              </a:ext>
            </a:extLst>
          </p:cNvPr>
          <p:cNvSpPr>
            <a:spLocks noGrp="1"/>
          </p:cNvSpPr>
          <p:nvPr>
            <p:ph idx="1"/>
          </p:nvPr>
        </p:nvSpPr>
        <p:spPr>
          <a:xfrm>
            <a:off x="627017" y="2142114"/>
            <a:ext cx="10937966" cy="3399520"/>
          </a:xfrm>
        </p:spPr>
        <p:txBody>
          <a:bodyPr vert="horz" lIns="91440" tIns="45720" rIns="91440" bIns="45720" rtlCol="0" anchor="t">
            <a:normAutofit/>
          </a:bodyPr>
          <a:lstStyle/>
          <a:p>
            <a:r>
              <a:rPr lang="fr-FR" dirty="0">
                <a:solidFill>
                  <a:srgbClr val="0070C0"/>
                </a:solidFill>
              </a:rPr>
              <a:t>Quels sont les points que vous avez identifiés, dans cette charte éthique de l’ingénieur, qui peuvent justifier telle ou telle réaction ?</a:t>
            </a:r>
          </a:p>
          <a:p>
            <a:r>
              <a:rPr lang="fr-FR" dirty="0">
                <a:solidFill>
                  <a:srgbClr val="0070C0"/>
                </a:solidFill>
              </a:rPr>
              <a:t>Certains points peuvent-ils entrer en contradiction ? Si oui, en quoi ?</a:t>
            </a:r>
          </a:p>
          <a:p>
            <a:r>
              <a:rPr lang="fr-FR" dirty="0">
                <a:solidFill>
                  <a:srgbClr val="0070C0"/>
                </a:solidFill>
              </a:rPr>
              <a:t>Quels sont, à votre avis, les principes éthiques sous-jacents à chacun de ces points ?</a:t>
            </a:r>
          </a:p>
          <a:p>
            <a:r>
              <a:rPr lang="fr-FR" dirty="0">
                <a:solidFill>
                  <a:srgbClr val="0070C0"/>
                </a:solidFill>
              </a:rPr>
              <a:t>Lequel, à votre avis, doit l’emporter, s’il y en a un ? Pour quelles raisons ?</a:t>
            </a:r>
          </a:p>
        </p:txBody>
      </p:sp>
      <p:sp>
        <p:nvSpPr>
          <p:cNvPr id="4" name="Espace réservé du contenu 2">
            <a:extLst>
              <a:ext uri="{FF2B5EF4-FFF2-40B4-BE49-F238E27FC236}">
                <a16:creationId xmlns:a16="http://schemas.microsoft.com/office/drawing/2014/main" id="{C5290B9A-2EA4-4EBA-82B4-5687F0CAE8DE}"/>
              </a:ext>
            </a:extLst>
          </p:cNvPr>
          <p:cNvSpPr txBox="1">
            <a:spLocks/>
          </p:cNvSpPr>
          <p:nvPr/>
        </p:nvSpPr>
        <p:spPr>
          <a:xfrm>
            <a:off x="952500" y="1635352"/>
            <a:ext cx="10515600" cy="778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sz="3200" i="1" dirty="0">
              <a:solidFill>
                <a:srgbClr val="0070C0"/>
              </a:solidFill>
            </a:endParaRPr>
          </a:p>
        </p:txBody>
      </p:sp>
      <p:sp>
        <p:nvSpPr>
          <p:cNvPr id="5" name="Espace réservé de la date 4">
            <a:extLst>
              <a:ext uri="{FF2B5EF4-FFF2-40B4-BE49-F238E27FC236}">
                <a16:creationId xmlns:a16="http://schemas.microsoft.com/office/drawing/2014/main" id="{34CC5F3B-635E-4CF8-99E9-46C68F0B6F59}"/>
              </a:ext>
            </a:extLst>
          </p:cNvPr>
          <p:cNvSpPr>
            <a:spLocks noGrp="1"/>
          </p:cNvSpPr>
          <p:nvPr>
            <p:ph type="dt" sz="half" idx="10"/>
          </p:nvPr>
        </p:nvSpPr>
        <p:spPr/>
        <p:txBody>
          <a:bodyPr/>
          <a:lstStyle/>
          <a:p>
            <a:fld id="{40DF75DB-4EAE-4BC5-A514-C8274168D248}" type="datetime1">
              <a:rPr lang="fr-FR" smtClean="0"/>
              <a:t>16/11/2023</a:t>
            </a:fld>
            <a:endParaRPr lang="fr-FR"/>
          </a:p>
        </p:txBody>
      </p:sp>
      <p:sp>
        <p:nvSpPr>
          <p:cNvPr id="6" name="Espace réservé du pied de page 5">
            <a:extLst>
              <a:ext uri="{FF2B5EF4-FFF2-40B4-BE49-F238E27FC236}">
                <a16:creationId xmlns:a16="http://schemas.microsoft.com/office/drawing/2014/main" id="{7E3E8D19-F5F3-4A7A-A701-1CB333C85B4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E8061555-D280-456A-99F0-5AE8EF3BEE0C}"/>
              </a:ext>
            </a:extLst>
          </p:cNvPr>
          <p:cNvSpPr>
            <a:spLocks noGrp="1"/>
          </p:cNvSpPr>
          <p:nvPr>
            <p:ph type="sldNum" sz="quarter" idx="12"/>
          </p:nvPr>
        </p:nvSpPr>
        <p:spPr/>
        <p:txBody>
          <a:bodyPr/>
          <a:lstStyle/>
          <a:p>
            <a:fld id="{E1E82F94-2435-4CE9-9E19-C85AE8AA3B0C}" type="slidenum">
              <a:rPr lang="fr-FR" smtClean="0"/>
              <a:t>52</a:t>
            </a:fld>
            <a:endParaRPr lang="fr-FR"/>
          </a:p>
        </p:txBody>
      </p:sp>
    </p:spTree>
    <p:extLst>
      <p:ext uri="{BB962C8B-B14F-4D97-AF65-F5344CB8AC3E}">
        <p14:creationId xmlns:p14="http://schemas.microsoft.com/office/powerpoint/2010/main" val="2157293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1065229" y="961537"/>
            <a:ext cx="10378911" cy="3355940"/>
          </a:xfrm>
          <a:prstGeom prst="rect">
            <a:avLst/>
          </a:prstGeom>
          <a:noFill/>
          <a:ln>
            <a:noFill/>
          </a:ln>
        </p:spPr>
        <p:txBody>
          <a:bodyPr spcFirstLastPara="1" wrap="square" lIns="91425" tIns="45700" rIns="91425" bIns="45700" anchor="t" anchorCtr="0">
            <a:noAutofit/>
          </a:bodyPr>
          <a:lstStyle/>
          <a:p>
            <a:pPr marL="685800" lvl="1" indent="-228600">
              <a:lnSpc>
                <a:spcPct val="80000"/>
              </a:lnSpc>
              <a:spcBef>
                <a:spcPts val="600"/>
              </a:spcBef>
              <a:buSzPts val="2400"/>
            </a:pPr>
            <a:endParaRPr lang="fr-FR" dirty="0"/>
          </a:p>
          <a:p>
            <a:pPr marL="228600" lvl="0" indent="-228600" algn="l" rtl="0">
              <a:lnSpc>
                <a:spcPct val="80000"/>
              </a:lnSpc>
              <a:spcBef>
                <a:spcPts val="600"/>
              </a:spcBef>
              <a:buClr>
                <a:schemeClr val="dk1"/>
              </a:buClr>
              <a:buSzPts val="2400"/>
              <a:buChar char="•"/>
            </a:pPr>
            <a:endParaRPr lang="fr-FR" sz="2400"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53</a:t>
            </a:fld>
            <a:endParaRPr/>
          </a:p>
        </p:txBody>
      </p:sp>
      <p:pic>
        <p:nvPicPr>
          <p:cNvPr id="3" name="Frances Haugen explique comment l'algorithme de Facebook favorise les contenus haineux">
            <a:hlinkClick r:id="" action="ppaction://media"/>
            <a:extLst>
              <a:ext uri="{FF2B5EF4-FFF2-40B4-BE49-F238E27FC236}">
                <a16:creationId xmlns:a16="http://schemas.microsoft.com/office/drawing/2014/main" id="{BC04F20D-096D-422C-90A5-744AF2D9F9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7189" y="226242"/>
            <a:ext cx="10775884" cy="6061435"/>
          </a:xfrm>
          <a:prstGeom prst="rect">
            <a:avLst/>
          </a:prstGeom>
        </p:spPr>
      </p:pic>
      <p:sp>
        <p:nvSpPr>
          <p:cNvPr id="2" name="Espace réservé de la date 1">
            <a:extLst>
              <a:ext uri="{FF2B5EF4-FFF2-40B4-BE49-F238E27FC236}">
                <a16:creationId xmlns:a16="http://schemas.microsoft.com/office/drawing/2014/main" id="{68B70F07-8A0A-4B5A-9C74-529295CD6FDC}"/>
              </a:ext>
            </a:extLst>
          </p:cNvPr>
          <p:cNvSpPr>
            <a:spLocks noGrp="1"/>
          </p:cNvSpPr>
          <p:nvPr>
            <p:ph type="dt" sz="half" idx="10"/>
          </p:nvPr>
        </p:nvSpPr>
        <p:spPr/>
        <p:txBody>
          <a:bodyPr/>
          <a:lstStyle/>
          <a:p>
            <a:fld id="{007F4083-9011-4385-9DD3-B2D91333CE42}" type="datetime1">
              <a:rPr lang="fr-FR" smtClean="0"/>
              <a:t>16/11/2023</a:t>
            </a:fld>
            <a:endParaRPr lang="fr-FR"/>
          </a:p>
        </p:txBody>
      </p:sp>
    </p:spTree>
    <p:extLst>
      <p:ext uri="{BB962C8B-B14F-4D97-AF65-F5344CB8AC3E}">
        <p14:creationId xmlns:p14="http://schemas.microsoft.com/office/powerpoint/2010/main" val="281841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4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24"/>
          <p:cNvSpPr txBox="1">
            <a:spLocks noGrp="1"/>
          </p:cNvSpPr>
          <p:nvPr>
            <p:ph type="title"/>
          </p:nvPr>
        </p:nvSpPr>
        <p:spPr>
          <a:xfrm>
            <a:off x="351690" y="85481"/>
            <a:ext cx="11488617" cy="7817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00000"/>
              <a:buFont typeface="Calibri"/>
              <a:buNone/>
            </a:pPr>
            <a:r>
              <a:rPr lang="fr-FR" dirty="0"/>
              <a:t>Les « </a:t>
            </a:r>
            <a:r>
              <a:rPr lang="fr-FR" dirty="0" err="1"/>
              <a:t>facebook</a:t>
            </a:r>
            <a:r>
              <a:rPr lang="fr-FR" dirty="0"/>
              <a:t> </a:t>
            </a:r>
            <a:r>
              <a:rPr lang="fr-FR" dirty="0" err="1"/>
              <a:t>papers</a:t>
            </a:r>
            <a:r>
              <a:rPr lang="fr-FR" dirty="0"/>
              <a:t> »</a:t>
            </a:r>
            <a:endParaRPr dirty="0"/>
          </a:p>
        </p:txBody>
      </p:sp>
      <p:sp>
        <p:nvSpPr>
          <p:cNvPr id="1072" name="Google Shape;1072;p124"/>
          <p:cNvSpPr txBox="1">
            <a:spLocks noGrp="1"/>
          </p:cNvSpPr>
          <p:nvPr>
            <p:ph type="body" idx="1"/>
          </p:nvPr>
        </p:nvSpPr>
        <p:spPr>
          <a:xfrm>
            <a:off x="480809" y="1524089"/>
            <a:ext cx="11230377" cy="335594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600"/>
              </a:spcBef>
              <a:spcAft>
                <a:spcPts val="600"/>
              </a:spcAft>
              <a:buClr>
                <a:schemeClr val="dk1"/>
              </a:buClr>
              <a:buSzPts val="2400"/>
              <a:buChar char="•"/>
            </a:pPr>
            <a:r>
              <a:rPr lang="fr-FR" b="1" dirty="0"/>
              <a:t>Lanceuse d’alerte Frances </a:t>
            </a:r>
            <a:r>
              <a:rPr lang="fr-FR" b="1" dirty="0" err="1"/>
              <a:t>Haugen</a:t>
            </a:r>
            <a:r>
              <a:rPr lang="fr-FR" b="1" dirty="0"/>
              <a:t> </a:t>
            </a:r>
            <a:r>
              <a:rPr lang="fr-FR" dirty="0"/>
              <a:t>: on parle en ce moment des « Facebook </a:t>
            </a:r>
            <a:r>
              <a:rPr lang="fr-FR" dirty="0" err="1"/>
              <a:t>papers</a:t>
            </a:r>
            <a:r>
              <a:rPr lang="fr-FR" dirty="0"/>
              <a:t> », une enquête journalistique de grande ampleur suite aux révélations de la lanceuse d’alerte Frances </a:t>
            </a:r>
            <a:r>
              <a:rPr lang="fr-FR" dirty="0" err="1"/>
              <a:t>Haugen</a:t>
            </a:r>
            <a:r>
              <a:rPr lang="fr-FR" dirty="0"/>
              <a:t>, ancienne employée de Facebook.</a:t>
            </a:r>
          </a:p>
          <a:p>
            <a:pPr marL="228600" lvl="0" indent="-228600" algn="l" rtl="0">
              <a:lnSpc>
                <a:spcPct val="80000"/>
              </a:lnSpc>
              <a:spcBef>
                <a:spcPts val="600"/>
              </a:spcBef>
              <a:spcAft>
                <a:spcPts val="600"/>
              </a:spcAft>
              <a:buClr>
                <a:schemeClr val="dk1"/>
              </a:buClr>
              <a:buSzPts val="2400"/>
              <a:buChar char="•"/>
            </a:pPr>
            <a:r>
              <a:rPr lang="fr-FR" dirty="0"/>
              <a:t>Différents problèmes soulevés par Frances </a:t>
            </a:r>
            <a:r>
              <a:rPr lang="fr-FR" dirty="0" err="1"/>
              <a:t>Haugen</a:t>
            </a:r>
            <a:r>
              <a:rPr lang="fr-FR" dirty="0"/>
              <a:t>, portant sur la </a:t>
            </a:r>
            <a:r>
              <a:rPr lang="fr-FR" b="1" dirty="0"/>
              <a:t>réaction insuffisante de Facebook pour modérer contenus haineux et « infox » sur le réseau.</a:t>
            </a:r>
          </a:p>
          <a:p>
            <a:pPr marL="685800" lvl="1" indent="-228600">
              <a:lnSpc>
                <a:spcPct val="80000"/>
              </a:lnSpc>
              <a:spcBef>
                <a:spcPts val="600"/>
              </a:spcBef>
              <a:buSzPts val="2400"/>
            </a:pPr>
            <a:endParaRPr lang="fr-FR" sz="2800" dirty="0"/>
          </a:p>
          <a:p>
            <a:pPr marL="228600" lvl="0" indent="-228600" algn="l" rtl="0">
              <a:lnSpc>
                <a:spcPct val="80000"/>
              </a:lnSpc>
              <a:spcBef>
                <a:spcPts val="600"/>
              </a:spcBef>
              <a:buClr>
                <a:schemeClr val="dk1"/>
              </a:buClr>
              <a:buSzPts val="2400"/>
              <a:buChar char="•"/>
            </a:pPr>
            <a:endParaRPr lang="fr-FR"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54</a:t>
            </a:fld>
            <a:endParaRPr/>
          </a:p>
        </p:txBody>
      </p:sp>
      <p:sp>
        <p:nvSpPr>
          <p:cNvPr id="2" name="Espace réservé de la date 1">
            <a:extLst>
              <a:ext uri="{FF2B5EF4-FFF2-40B4-BE49-F238E27FC236}">
                <a16:creationId xmlns:a16="http://schemas.microsoft.com/office/drawing/2014/main" id="{B6854959-442C-42A8-A2D3-6B2A5209ACBC}"/>
              </a:ext>
            </a:extLst>
          </p:cNvPr>
          <p:cNvSpPr>
            <a:spLocks noGrp="1"/>
          </p:cNvSpPr>
          <p:nvPr>
            <p:ph type="dt" sz="half" idx="10"/>
          </p:nvPr>
        </p:nvSpPr>
        <p:spPr/>
        <p:txBody>
          <a:bodyPr/>
          <a:lstStyle/>
          <a:p>
            <a:fld id="{D5C6CDAE-D4E1-47A5-8A9F-82A1C6D9318B}" type="datetime1">
              <a:rPr lang="fr-FR" smtClean="0"/>
              <a:t>16/11/2023</a:t>
            </a:fld>
            <a:endParaRPr lang="fr-FR"/>
          </a:p>
        </p:txBody>
      </p:sp>
    </p:spTree>
    <p:extLst>
      <p:ext uri="{BB962C8B-B14F-4D97-AF65-F5344CB8AC3E}">
        <p14:creationId xmlns:p14="http://schemas.microsoft.com/office/powerpoint/2010/main" val="3651161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8" name="Rectangle 7">
            <a:extLst>
              <a:ext uri="{FF2B5EF4-FFF2-40B4-BE49-F238E27FC236}">
                <a16:creationId xmlns:a16="http://schemas.microsoft.com/office/drawing/2014/main" id="{4FD98D07-28A9-485B-B817-6D4CAC305D06}"/>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2" name="Google Shape;1072;p124"/>
          <p:cNvSpPr txBox="1">
            <a:spLocks noGrp="1"/>
          </p:cNvSpPr>
          <p:nvPr>
            <p:ph type="body" idx="1"/>
          </p:nvPr>
        </p:nvSpPr>
        <p:spPr>
          <a:xfrm>
            <a:off x="166229" y="545293"/>
            <a:ext cx="11643698" cy="4400193"/>
          </a:xfrm>
          <a:prstGeom prst="rect">
            <a:avLst/>
          </a:prstGeom>
          <a:noFill/>
          <a:ln>
            <a:noFill/>
          </a:ln>
        </p:spPr>
        <p:txBody>
          <a:bodyPr spcFirstLastPara="1" wrap="square" lIns="91425" tIns="45700" rIns="91425" bIns="45700" anchor="t" anchorCtr="0">
            <a:noAutofit/>
          </a:bodyPr>
          <a:lstStyle/>
          <a:p>
            <a:pPr marL="685800" lvl="1" indent="-228600">
              <a:lnSpc>
                <a:spcPct val="80000"/>
              </a:lnSpc>
              <a:spcBef>
                <a:spcPts val="600"/>
              </a:spcBef>
              <a:buSzPts val="2400"/>
            </a:pPr>
            <a:r>
              <a:rPr lang="fr-FR" sz="2800" dirty="0"/>
              <a:t>« Les dirigeants de Facebook n'ont pas tenu compte des recherches internes montrant que le média social amplifie « le contenu haineux, polarisant [et] source de division » »</a:t>
            </a:r>
          </a:p>
          <a:p>
            <a:pPr marL="685800" lvl="1" indent="-228600">
              <a:lnSpc>
                <a:spcPct val="80000"/>
              </a:lnSpc>
              <a:spcBef>
                <a:spcPts val="600"/>
              </a:spcBef>
              <a:buSzPts val="2400"/>
            </a:pPr>
            <a:r>
              <a:rPr lang="fr-FR" sz="2800" dirty="0"/>
              <a:t>« La direction de Facebook savait, via une étude interne, qu'Instagram était source de dégâts psychologiques sur les jeunes femmes et adolescentes »</a:t>
            </a:r>
          </a:p>
          <a:p>
            <a:pPr marL="685800" lvl="1" indent="-228600">
              <a:lnSpc>
                <a:spcPct val="80000"/>
              </a:lnSpc>
              <a:spcBef>
                <a:spcPts val="600"/>
              </a:spcBef>
              <a:spcAft>
                <a:spcPts val="600"/>
              </a:spcAft>
              <a:buSzPts val="2400"/>
            </a:pPr>
            <a:r>
              <a:rPr lang="fr-FR" sz="2800" dirty="0"/>
              <a:t>« Des mémos internes montrent que le changement d'algorithme de Facebook en 2018 pour assainir ses contenus haineux et favoriser les contenus émanant de proches plutôt que de médias a empiré la situation » </a:t>
            </a:r>
          </a:p>
          <a:p>
            <a:pPr marL="685800" lvl="1" indent="-228600">
              <a:lnSpc>
                <a:spcPct val="80000"/>
              </a:lnSpc>
              <a:spcBef>
                <a:spcPts val="600"/>
              </a:spcBef>
              <a:spcAft>
                <a:spcPts val="600"/>
              </a:spcAft>
              <a:buSzPts val="2400"/>
            </a:pPr>
            <a:r>
              <a:rPr lang="fr-FR" sz="2800" dirty="0"/>
              <a:t>« L'enquête journalistique conclut que Facebook fait preuve d'un certain laxisme dans le contrôle de contenus en lien avec le trafic de drogue, le trafic d'êtres humains ou d'autres formes d'esclavagisme moderne […] ou de mafias » </a:t>
            </a:r>
          </a:p>
          <a:p>
            <a:pPr marL="685800" lvl="1" indent="-228600">
              <a:lnSpc>
                <a:spcPct val="80000"/>
              </a:lnSpc>
              <a:spcBef>
                <a:spcPts val="600"/>
              </a:spcBef>
              <a:buSzPts val="2400"/>
            </a:pPr>
            <a:endParaRPr lang="fr-FR" sz="2800" dirty="0"/>
          </a:p>
          <a:p>
            <a:pPr marL="228600" lvl="0" indent="-228600" algn="l" rtl="0">
              <a:lnSpc>
                <a:spcPct val="80000"/>
              </a:lnSpc>
              <a:spcBef>
                <a:spcPts val="600"/>
              </a:spcBef>
              <a:buClr>
                <a:schemeClr val="dk1"/>
              </a:buClr>
              <a:buSzPts val="2400"/>
              <a:buChar char="•"/>
            </a:pPr>
            <a:endParaRPr lang="fr-FR"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55</a:t>
            </a:fld>
            <a:endParaRPr/>
          </a:p>
        </p:txBody>
      </p:sp>
      <p:sp>
        <p:nvSpPr>
          <p:cNvPr id="4" name="Espace réservé de la date 3">
            <a:extLst>
              <a:ext uri="{FF2B5EF4-FFF2-40B4-BE49-F238E27FC236}">
                <a16:creationId xmlns:a16="http://schemas.microsoft.com/office/drawing/2014/main" id="{62FC3B75-A380-409E-B5F9-77667CE08C18}"/>
              </a:ext>
            </a:extLst>
          </p:cNvPr>
          <p:cNvSpPr>
            <a:spLocks noGrp="1"/>
          </p:cNvSpPr>
          <p:nvPr>
            <p:ph type="dt" sz="half" idx="10"/>
          </p:nvPr>
        </p:nvSpPr>
        <p:spPr/>
        <p:txBody>
          <a:bodyPr/>
          <a:lstStyle/>
          <a:p>
            <a:fld id="{7E93A6F0-651B-4F2F-A9D5-094B8ACDBCEA}" type="datetime1">
              <a:rPr lang="fr-FR" smtClean="0"/>
              <a:t>16/11/2023</a:t>
            </a:fld>
            <a:endParaRPr lang="fr-FR"/>
          </a:p>
        </p:txBody>
      </p:sp>
    </p:spTree>
    <p:extLst>
      <p:ext uri="{BB962C8B-B14F-4D97-AF65-F5344CB8AC3E}">
        <p14:creationId xmlns:p14="http://schemas.microsoft.com/office/powerpoint/2010/main" val="29473798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56</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4126523"/>
            <a:ext cx="4378816" cy="1100559"/>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5" y="5328309"/>
            <a:ext cx="4973391"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E1D2A983-585B-40C1-9E6C-FDFB097F8A80}"/>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17CB7A81-6C13-44E6-9FEC-44D2DE93BFBB}"/>
              </a:ext>
            </a:extLst>
          </p:cNvPr>
          <p:cNvSpPr>
            <a:spLocks noGrp="1"/>
          </p:cNvSpPr>
          <p:nvPr>
            <p:ph type="dt" sz="half" idx="10"/>
          </p:nvPr>
        </p:nvSpPr>
        <p:spPr/>
        <p:txBody>
          <a:bodyPr/>
          <a:lstStyle/>
          <a:p>
            <a:fld id="{F913398B-5583-4DD0-B046-B2D6E2C574BF}" type="datetime1">
              <a:rPr lang="fr-FR" smtClean="0"/>
              <a:t>16/11/2023</a:t>
            </a:fld>
            <a:endParaRPr lang="fr-FR"/>
          </a:p>
        </p:txBody>
      </p:sp>
    </p:spTree>
    <p:extLst>
      <p:ext uri="{BB962C8B-B14F-4D97-AF65-F5344CB8AC3E}">
        <p14:creationId xmlns:p14="http://schemas.microsoft.com/office/powerpoint/2010/main" val="13265288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57</a:t>
            </a:fld>
            <a:endParaRPr lang="fr-F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873617" y="752495"/>
            <a:ext cx="1044476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privatisation des connaissances vs. l’utopie des communs</a:t>
            </a:r>
          </a:p>
        </p:txBody>
      </p:sp>
      <p:sp>
        <p:nvSpPr>
          <p:cNvPr id="9" name="Titre 1">
            <a:extLst>
              <a:ext uri="{FF2B5EF4-FFF2-40B4-BE49-F238E27FC236}">
                <a16:creationId xmlns:a16="http://schemas.microsoft.com/office/drawing/2014/main" id="{912024A8-FD0A-4792-9024-73C2114BB5CD}"/>
              </a:ext>
            </a:extLst>
          </p:cNvPr>
          <p:cNvSpPr txBox="1">
            <a:spLocks/>
          </p:cNvSpPr>
          <p:nvPr/>
        </p:nvSpPr>
        <p:spPr>
          <a:xfrm>
            <a:off x="873617" y="2234362"/>
            <a:ext cx="10480183" cy="7922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L’utopie originaire du numérique : </a:t>
            </a:r>
            <a:r>
              <a:rPr lang="fr-FR" sz="3200" b="0" i="0" u="none" strike="noStrike" cap="none" dirty="0">
                <a:solidFill>
                  <a:srgbClr val="0070C0"/>
                </a:solidFill>
                <a:latin typeface="+mn-lt"/>
                <a:ea typeface="Calibri"/>
                <a:cs typeface="Calibri"/>
                <a:sym typeface="Calibri"/>
              </a:rPr>
              <a:t>culture hippie et Silicon Valley</a:t>
            </a:r>
            <a:r>
              <a:rPr lang="fr-FR" sz="3200" spc="-240" dirty="0">
                <a:solidFill>
                  <a:schemeClr val="accent5">
                    <a:lumMod val="75000"/>
                  </a:schemeClr>
                </a:solidFill>
                <a:latin typeface="+mn-lt"/>
                <a:cs typeface="Gotham Medium" pitchFamily="50" charset="0"/>
              </a:rPr>
              <a:t> </a:t>
            </a:r>
            <a:endParaRPr lang="fr-FR" sz="3200" dirty="0">
              <a:latin typeface="+mn-lt"/>
            </a:endParaRPr>
          </a:p>
        </p:txBody>
      </p:sp>
      <p:sp>
        <p:nvSpPr>
          <p:cNvPr id="10" name="Google Shape;331;p36">
            <a:extLst>
              <a:ext uri="{FF2B5EF4-FFF2-40B4-BE49-F238E27FC236}">
                <a16:creationId xmlns:a16="http://schemas.microsoft.com/office/drawing/2014/main" id="{2EB29230-6C35-41C6-B423-E1461B16BCD0}"/>
              </a:ext>
            </a:extLst>
          </p:cNvPr>
          <p:cNvSpPr txBox="1"/>
          <p:nvPr/>
        </p:nvSpPr>
        <p:spPr>
          <a:xfrm>
            <a:off x="873618" y="3029747"/>
            <a:ext cx="10444766"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rgbClr val="0070C0"/>
                </a:solidFill>
                <a:latin typeface="Calibri"/>
                <a:ea typeface="Calibri"/>
                <a:cs typeface="Calibri"/>
                <a:sym typeface="Calibri"/>
              </a:rPr>
              <a:t>Côté européen : le point de vue de Tim Berners-Lee</a:t>
            </a:r>
            <a:endParaRPr sz="3200" dirty="0">
              <a:solidFill>
                <a:schemeClr val="dk1"/>
              </a:solidFill>
              <a:latin typeface="Calibri"/>
              <a:ea typeface="Calibri"/>
              <a:cs typeface="Calibri"/>
              <a:sym typeface="Calibri"/>
            </a:endParaRPr>
          </a:p>
        </p:txBody>
      </p:sp>
      <p:sp>
        <p:nvSpPr>
          <p:cNvPr id="11" name="Google Shape;356;p39">
            <a:extLst>
              <a:ext uri="{FF2B5EF4-FFF2-40B4-BE49-F238E27FC236}">
                <a16:creationId xmlns:a16="http://schemas.microsoft.com/office/drawing/2014/main" id="{14F2695D-0E51-4AC4-92E8-2B28DF64F141}"/>
              </a:ext>
            </a:extLst>
          </p:cNvPr>
          <p:cNvSpPr txBox="1"/>
          <p:nvPr/>
        </p:nvSpPr>
        <p:spPr>
          <a:xfrm>
            <a:off x="1343696" y="3830440"/>
            <a:ext cx="950460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rgbClr val="0070C0"/>
                </a:solidFill>
                <a:latin typeface="Calibri"/>
                <a:ea typeface="Calibri"/>
                <a:cs typeface="Calibri"/>
                <a:sym typeface="Calibri"/>
              </a:rPr>
              <a:t>Quelques textes fondateurs</a:t>
            </a:r>
            <a:endParaRPr sz="3200" dirty="0">
              <a:solidFill>
                <a:schemeClr val="dk1"/>
              </a:solidFill>
              <a:latin typeface="Calibri"/>
              <a:ea typeface="Calibri"/>
              <a:cs typeface="Calibri"/>
              <a:sym typeface="Calibri"/>
            </a:endParaRPr>
          </a:p>
        </p:txBody>
      </p:sp>
      <p:sp>
        <p:nvSpPr>
          <p:cNvPr id="12" name="Google Shape;356;p39">
            <a:extLst>
              <a:ext uri="{FF2B5EF4-FFF2-40B4-BE49-F238E27FC236}">
                <a16:creationId xmlns:a16="http://schemas.microsoft.com/office/drawing/2014/main" id="{B7A511DD-2732-4775-A843-DA449B8344F7}"/>
              </a:ext>
            </a:extLst>
          </p:cNvPr>
          <p:cNvSpPr txBox="1"/>
          <p:nvPr/>
        </p:nvSpPr>
        <p:spPr>
          <a:xfrm>
            <a:off x="669701" y="4631173"/>
            <a:ext cx="11088710" cy="1077178"/>
          </a:xfrm>
          <a:prstGeom prst="rect">
            <a:avLst/>
          </a:prstGeom>
          <a:noFill/>
          <a:ln>
            <a:noFill/>
          </a:ln>
        </p:spPr>
        <p:txBody>
          <a:bodyPr spcFirstLastPara="1" wrap="square" lIns="91425" tIns="45700" rIns="91425" bIns="45700" anchor="t" anchorCtr="0">
            <a:spAutoFit/>
          </a:bodyPr>
          <a:lstStyle/>
          <a:p>
            <a:pPr lvl="0" algn="ctr"/>
            <a:r>
              <a:rPr lang="fr-FR" sz="3200" dirty="0">
                <a:solidFill>
                  <a:srgbClr val="0070C0"/>
                </a:solidFill>
                <a:latin typeface="Calibri"/>
                <a:ea typeface="Calibri"/>
                <a:cs typeface="Calibri"/>
                <a:sym typeface="Calibri"/>
              </a:rPr>
              <a:t>Wikipédia : un exemple </a:t>
            </a:r>
            <a:r>
              <a:rPr lang="fr-FR" sz="3200" dirty="0">
                <a:solidFill>
                  <a:srgbClr val="0070C0"/>
                </a:solidFill>
                <a:ea typeface="Calibri"/>
                <a:cs typeface="Calibri"/>
                <a:sym typeface="Calibri"/>
              </a:rPr>
              <a:t>d’intelligence collective conçue comme « commun »</a:t>
            </a:r>
            <a:endParaRPr sz="3200" dirty="0">
              <a:solidFill>
                <a:schemeClr val="dk1"/>
              </a:solidFill>
              <a:latin typeface="Calibri"/>
              <a:ea typeface="Calibri"/>
              <a:cs typeface="Calibri"/>
              <a:sym typeface="Calibri"/>
            </a:endParaRPr>
          </a:p>
        </p:txBody>
      </p:sp>
      <p:sp>
        <p:nvSpPr>
          <p:cNvPr id="2" name="Espace réservé de la date 1">
            <a:extLst>
              <a:ext uri="{FF2B5EF4-FFF2-40B4-BE49-F238E27FC236}">
                <a16:creationId xmlns:a16="http://schemas.microsoft.com/office/drawing/2014/main" id="{463A890C-7D48-428B-AE69-4B2BA909CB6F}"/>
              </a:ext>
            </a:extLst>
          </p:cNvPr>
          <p:cNvSpPr>
            <a:spLocks noGrp="1"/>
          </p:cNvSpPr>
          <p:nvPr>
            <p:ph type="dt" sz="half" idx="10"/>
          </p:nvPr>
        </p:nvSpPr>
        <p:spPr/>
        <p:txBody>
          <a:bodyPr/>
          <a:lstStyle/>
          <a:p>
            <a:fld id="{2B8443A5-8A10-4AEE-8C86-7398890182B7}" type="datetime1">
              <a:rPr lang="fr-FR" smtClean="0"/>
              <a:t>16/11/2023</a:t>
            </a:fld>
            <a:endParaRPr lang="fr-FR"/>
          </a:p>
        </p:txBody>
      </p:sp>
    </p:spTree>
    <p:extLst>
      <p:ext uri="{BB962C8B-B14F-4D97-AF65-F5344CB8AC3E}">
        <p14:creationId xmlns:p14="http://schemas.microsoft.com/office/powerpoint/2010/main" val="2188103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58</a:t>
            </a:fld>
            <a:endParaRPr lang="fr-F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873617" y="752495"/>
            <a:ext cx="1044476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privatisation des connaissances vs. l’utopie des communs</a:t>
            </a:r>
          </a:p>
        </p:txBody>
      </p:sp>
      <p:sp>
        <p:nvSpPr>
          <p:cNvPr id="9" name="Titre 1">
            <a:extLst>
              <a:ext uri="{FF2B5EF4-FFF2-40B4-BE49-F238E27FC236}">
                <a16:creationId xmlns:a16="http://schemas.microsoft.com/office/drawing/2014/main" id="{912024A8-FD0A-4792-9024-73C2114BB5CD}"/>
              </a:ext>
            </a:extLst>
          </p:cNvPr>
          <p:cNvSpPr txBox="1">
            <a:spLocks/>
          </p:cNvSpPr>
          <p:nvPr/>
        </p:nvSpPr>
        <p:spPr>
          <a:xfrm>
            <a:off x="1030310" y="2234362"/>
            <a:ext cx="10323490" cy="7922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L’utopie originaire du numérique : </a:t>
            </a:r>
            <a:r>
              <a:rPr lang="fr-FR" sz="3200" b="0" i="0" u="none" strike="noStrike" cap="none" dirty="0">
                <a:solidFill>
                  <a:srgbClr val="0070C0"/>
                </a:solidFill>
                <a:latin typeface="+mn-lt"/>
                <a:ea typeface="Calibri"/>
                <a:cs typeface="Calibri"/>
                <a:sym typeface="Calibri"/>
              </a:rPr>
              <a:t>culture hippie et Silicon Valley</a:t>
            </a:r>
            <a:r>
              <a:rPr lang="fr-FR" sz="3200" spc="-240" dirty="0">
                <a:solidFill>
                  <a:schemeClr val="accent5">
                    <a:lumMod val="75000"/>
                  </a:schemeClr>
                </a:solidFill>
                <a:latin typeface="+mn-lt"/>
                <a:cs typeface="Gotham Medium" pitchFamily="50" charset="0"/>
              </a:rPr>
              <a:t> </a:t>
            </a:r>
            <a:endParaRPr lang="fr-FR" sz="3200" dirty="0">
              <a:latin typeface="+mn-lt"/>
            </a:endParaRPr>
          </a:p>
        </p:txBody>
      </p:sp>
      <p:sp>
        <p:nvSpPr>
          <p:cNvPr id="10" name="Google Shape;331;p36">
            <a:extLst>
              <a:ext uri="{FF2B5EF4-FFF2-40B4-BE49-F238E27FC236}">
                <a16:creationId xmlns:a16="http://schemas.microsoft.com/office/drawing/2014/main" id="{2EB29230-6C35-41C6-B423-E1461B16BCD0}"/>
              </a:ext>
            </a:extLst>
          </p:cNvPr>
          <p:cNvSpPr txBox="1"/>
          <p:nvPr/>
        </p:nvSpPr>
        <p:spPr>
          <a:xfrm>
            <a:off x="873618" y="3029747"/>
            <a:ext cx="10444766"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chemeClr val="accent1">
                    <a:lumMod val="20000"/>
                    <a:lumOff val="80000"/>
                  </a:schemeClr>
                </a:solidFill>
                <a:latin typeface="Calibri"/>
                <a:ea typeface="Calibri"/>
                <a:cs typeface="Calibri"/>
                <a:sym typeface="Calibri"/>
              </a:rPr>
              <a:t>Côté européen : le point de vue de Tim Berners-Lee</a:t>
            </a:r>
            <a:endParaRPr sz="3200" dirty="0">
              <a:solidFill>
                <a:schemeClr val="accent1">
                  <a:lumMod val="20000"/>
                  <a:lumOff val="80000"/>
                </a:schemeClr>
              </a:solidFill>
              <a:latin typeface="Calibri"/>
              <a:ea typeface="Calibri"/>
              <a:cs typeface="Calibri"/>
              <a:sym typeface="Calibri"/>
            </a:endParaRPr>
          </a:p>
        </p:txBody>
      </p:sp>
      <p:sp>
        <p:nvSpPr>
          <p:cNvPr id="11" name="Google Shape;356;p39">
            <a:extLst>
              <a:ext uri="{FF2B5EF4-FFF2-40B4-BE49-F238E27FC236}">
                <a16:creationId xmlns:a16="http://schemas.microsoft.com/office/drawing/2014/main" id="{14F2695D-0E51-4AC4-92E8-2B28DF64F141}"/>
              </a:ext>
            </a:extLst>
          </p:cNvPr>
          <p:cNvSpPr txBox="1"/>
          <p:nvPr/>
        </p:nvSpPr>
        <p:spPr>
          <a:xfrm>
            <a:off x="1343696" y="3830440"/>
            <a:ext cx="950460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chemeClr val="accent1">
                    <a:lumMod val="20000"/>
                    <a:lumOff val="80000"/>
                  </a:schemeClr>
                </a:solidFill>
                <a:latin typeface="Calibri"/>
                <a:ea typeface="Calibri"/>
                <a:cs typeface="Calibri"/>
                <a:sym typeface="Calibri"/>
              </a:rPr>
              <a:t>Quelques textes fondateurs</a:t>
            </a:r>
            <a:endParaRPr sz="3200" dirty="0">
              <a:solidFill>
                <a:schemeClr val="accent1">
                  <a:lumMod val="20000"/>
                  <a:lumOff val="80000"/>
                </a:schemeClr>
              </a:solidFill>
              <a:latin typeface="Calibri"/>
              <a:ea typeface="Calibri"/>
              <a:cs typeface="Calibri"/>
              <a:sym typeface="Calibri"/>
            </a:endParaRPr>
          </a:p>
        </p:txBody>
      </p:sp>
      <p:sp>
        <p:nvSpPr>
          <p:cNvPr id="12" name="Google Shape;356;p39">
            <a:extLst>
              <a:ext uri="{FF2B5EF4-FFF2-40B4-BE49-F238E27FC236}">
                <a16:creationId xmlns:a16="http://schemas.microsoft.com/office/drawing/2014/main" id="{B7A511DD-2732-4775-A843-DA449B8344F7}"/>
              </a:ext>
            </a:extLst>
          </p:cNvPr>
          <p:cNvSpPr txBox="1"/>
          <p:nvPr/>
        </p:nvSpPr>
        <p:spPr>
          <a:xfrm>
            <a:off x="669701" y="4631173"/>
            <a:ext cx="11088710" cy="1077178"/>
          </a:xfrm>
          <a:prstGeom prst="rect">
            <a:avLst/>
          </a:prstGeom>
          <a:noFill/>
          <a:ln>
            <a:noFill/>
          </a:ln>
        </p:spPr>
        <p:txBody>
          <a:bodyPr spcFirstLastPara="1" wrap="square" lIns="91425" tIns="45700" rIns="91425" bIns="45700" anchor="t" anchorCtr="0">
            <a:spAutoFit/>
          </a:bodyPr>
          <a:lstStyle/>
          <a:p>
            <a:pPr lvl="0" algn="ctr"/>
            <a:r>
              <a:rPr lang="fr-FR" sz="3200" dirty="0">
                <a:solidFill>
                  <a:schemeClr val="accent1">
                    <a:lumMod val="20000"/>
                    <a:lumOff val="80000"/>
                  </a:schemeClr>
                </a:solidFill>
                <a:latin typeface="Calibri"/>
                <a:ea typeface="Calibri"/>
                <a:cs typeface="Calibri"/>
                <a:sym typeface="Calibri"/>
              </a:rPr>
              <a:t>Wikipédia : un exemple </a:t>
            </a:r>
            <a:r>
              <a:rPr lang="fr-FR" sz="3200" dirty="0">
                <a:solidFill>
                  <a:schemeClr val="accent1">
                    <a:lumMod val="20000"/>
                    <a:lumOff val="80000"/>
                  </a:schemeClr>
                </a:solidFill>
                <a:ea typeface="Calibri"/>
                <a:cs typeface="Calibri"/>
                <a:sym typeface="Calibri"/>
              </a:rPr>
              <a:t>d’intelligence collective conçue comme « commun »</a:t>
            </a:r>
            <a:endParaRPr sz="3200" dirty="0">
              <a:solidFill>
                <a:schemeClr val="accent1">
                  <a:lumMod val="20000"/>
                  <a:lumOff val="80000"/>
                </a:schemeClr>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996C1FB-8FB6-41C3-88B4-443728FDC468}"/>
              </a:ext>
            </a:extLst>
          </p:cNvPr>
          <p:cNvSpPr/>
          <p:nvPr/>
        </p:nvSpPr>
        <p:spPr>
          <a:xfrm>
            <a:off x="1249251" y="2226827"/>
            <a:ext cx="10069132" cy="73950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F7A5FD63-890F-4C84-9E70-2F2DF4CB440C}"/>
              </a:ext>
            </a:extLst>
          </p:cNvPr>
          <p:cNvSpPr/>
          <p:nvPr/>
        </p:nvSpPr>
        <p:spPr>
          <a:xfrm>
            <a:off x="838199" y="2287157"/>
            <a:ext cx="411051" cy="67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e la date 5">
            <a:extLst>
              <a:ext uri="{FF2B5EF4-FFF2-40B4-BE49-F238E27FC236}">
                <a16:creationId xmlns:a16="http://schemas.microsoft.com/office/drawing/2014/main" id="{BFBFBE9F-F99F-45D8-AB85-F5385996A102}"/>
              </a:ext>
            </a:extLst>
          </p:cNvPr>
          <p:cNvSpPr>
            <a:spLocks noGrp="1"/>
          </p:cNvSpPr>
          <p:nvPr>
            <p:ph type="dt" sz="half" idx="10"/>
          </p:nvPr>
        </p:nvSpPr>
        <p:spPr/>
        <p:txBody>
          <a:bodyPr/>
          <a:lstStyle/>
          <a:p>
            <a:fld id="{618D416D-F0C0-4DAC-9D9A-C7096D473E85}" type="datetime1">
              <a:rPr lang="fr-FR" smtClean="0"/>
              <a:t>16/11/2023</a:t>
            </a:fld>
            <a:endParaRPr lang="fr-FR"/>
          </a:p>
        </p:txBody>
      </p:sp>
    </p:spTree>
    <p:extLst>
      <p:ext uri="{BB962C8B-B14F-4D97-AF65-F5344CB8AC3E}">
        <p14:creationId xmlns:p14="http://schemas.microsoft.com/office/powerpoint/2010/main" val="3903691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102F17-5E72-454C-9EB6-95FF62F7DFCA}"/>
              </a:ext>
            </a:extLst>
          </p:cNvPr>
          <p:cNvSpPr>
            <a:spLocks noGrp="1"/>
          </p:cNvSpPr>
          <p:nvPr>
            <p:ph type="title"/>
          </p:nvPr>
        </p:nvSpPr>
        <p:spPr>
          <a:xfrm>
            <a:off x="838200" y="278628"/>
            <a:ext cx="10515600" cy="1325563"/>
          </a:xfrm>
        </p:spPr>
        <p:txBody>
          <a:bodyPr/>
          <a:lstStyle/>
          <a:p>
            <a:pPr algn="ctr"/>
            <a:r>
              <a:rPr lang="fr-FR" dirty="0"/>
              <a:t>Le numérique : révolution industrielle et mutation anthropologique</a:t>
            </a:r>
          </a:p>
        </p:txBody>
      </p:sp>
      <p:sp>
        <p:nvSpPr>
          <p:cNvPr id="3" name="Espace réservé du contenu 2">
            <a:extLst>
              <a:ext uri="{FF2B5EF4-FFF2-40B4-BE49-F238E27FC236}">
                <a16:creationId xmlns:a16="http://schemas.microsoft.com/office/drawing/2014/main" id="{030263F5-4F54-44DF-9F99-8C04EEF47EA0}"/>
              </a:ext>
            </a:extLst>
          </p:cNvPr>
          <p:cNvSpPr>
            <a:spLocks noGrp="1"/>
          </p:cNvSpPr>
          <p:nvPr>
            <p:ph idx="1"/>
          </p:nvPr>
        </p:nvSpPr>
        <p:spPr>
          <a:xfrm>
            <a:off x="545206" y="1918853"/>
            <a:ext cx="11101588" cy="3747851"/>
          </a:xfrm>
        </p:spPr>
        <p:txBody>
          <a:bodyPr>
            <a:normAutofit/>
          </a:bodyPr>
          <a:lstStyle/>
          <a:p>
            <a:r>
              <a:rPr lang="fr-FR" dirty="0"/>
              <a:t>Pour les « </a:t>
            </a:r>
            <a:r>
              <a:rPr lang="fr-FR" b="1" i="1" dirty="0"/>
              <a:t>digital natives </a:t>
            </a:r>
            <a:r>
              <a:rPr lang="fr-FR" dirty="0"/>
              <a:t>», la présence des nouvelles technologies de l’information et de la communication (NTIC), en particulier numériques, est une évidence.</a:t>
            </a:r>
          </a:p>
          <a:p>
            <a:r>
              <a:rPr lang="fr-FR" dirty="0"/>
              <a:t>Pour les générations antérieures, l’avènement de ces technologies a bouleversé en profondeur leurs repères.</a:t>
            </a:r>
          </a:p>
          <a:p>
            <a:r>
              <a:rPr lang="fr-FR" dirty="0"/>
              <a:t>Qu’on soit </a:t>
            </a:r>
            <a:r>
              <a:rPr lang="fr-FR" i="1" dirty="0"/>
              <a:t>digital native </a:t>
            </a:r>
            <a:r>
              <a:rPr lang="fr-FR" dirty="0"/>
              <a:t>ou bien que le numérique soit arrivé à un stade avancé de sa propre formation affective et intellectuelle, c’est une réalité dont la complexité ne peut être abordée sans un outillage conceptuel. </a:t>
            </a:r>
          </a:p>
          <a:p>
            <a:endParaRPr lang="fr-FR" dirty="0"/>
          </a:p>
        </p:txBody>
      </p:sp>
      <p:sp>
        <p:nvSpPr>
          <p:cNvPr id="4" name="Espace réservé du pied de page 3">
            <a:extLst>
              <a:ext uri="{FF2B5EF4-FFF2-40B4-BE49-F238E27FC236}">
                <a16:creationId xmlns:a16="http://schemas.microsoft.com/office/drawing/2014/main" id="{2E403CDA-5A15-4215-8FCA-CC003AB7F6E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39A99734-4489-4033-8FFE-B0DFA6117024}"/>
              </a:ext>
            </a:extLst>
          </p:cNvPr>
          <p:cNvSpPr>
            <a:spLocks noGrp="1"/>
          </p:cNvSpPr>
          <p:nvPr>
            <p:ph type="sldNum" sz="quarter" idx="12"/>
          </p:nvPr>
        </p:nvSpPr>
        <p:spPr/>
        <p:txBody>
          <a:bodyPr/>
          <a:lstStyle/>
          <a:p>
            <a:fld id="{E1E82F94-2435-4CE9-9E19-C85AE8AA3B0C}" type="slidenum">
              <a:rPr lang="fr-FR" smtClean="0"/>
              <a:t>59</a:t>
            </a:fld>
            <a:endParaRPr lang="fr-FR"/>
          </a:p>
        </p:txBody>
      </p:sp>
      <p:sp>
        <p:nvSpPr>
          <p:cNvPr id="6" name="Espace réservé de la date 5">
            <a:extLst>
              <a:ext uri="{FF2B5EF4-FFF2-40B4-BE49-F238E27FC236}">
                <a16:creationId xmlns:a16="http://schemas.microsoft.com/office/drawing/2014/main" id="{D5091AFD-97FB-47DC-83B9-A50B92B6D73F}"/>
              </a:ext>
            </a:extLst>
          </p:cNvPr>
          <p:cNvSpPr>
            <a:spLocks noGrp="1"/>
          </p:cNvSpPr>
          <p:nvPr>
            <p:ph type="dt" sz="half" idx="10"/>
          </p:nvPr>
        </p:nvSpPr>
        <p:spPr/>
        <p:txBody>
          <a:bodyPr/>
          <a:lstStyle/>
          <a:p>
            <a:fld id="{2F9A9E64-A0EC-4F30-8A38-17DCEC51EBDC}" type="datetime1">
              <a:rPr lang="fr-FR" smtClean="0"/>
              <a:t>16/11/2023</a:t>
            </a:fld>
            <a:endParaRPr lang="fr-FR"/>
          </a:p>
        </p:txBody>
      </p:sp>
    </p:spTree>
    <p:extLst>
      <p:ext uri="{BB962C8B-B14F-4D97-AF65-F5344CB8AC3E}">
        <p14:creationId xmlns:p14="http://schemas.microsoft.com/office/powerpoint/2010/main" val="32972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27FC916-3C8F-4B8A-BD52-B5400435D4D4}"/>
              </a:ext>
            </a:extLst>
          </p:cNvPr>
          <p:cNvSpPr>
            <a:spLocks noGrp="1"/>
          </p:cNvSpPr>
          <p:nvPr>
            <p:ph idx="1"/>
          </p:nvPr>
        </p:nvSpPr>
        <p:spPr>
          <a:xfrm>
            <a:off x="2073499" y="2537338"/>
            <a:ext cx="9280301" cy="1114336"/>
          </a:xfrm>
          <a:solidFill>
            <a:schemeClr val="accent1">
              <a:lumMod val="20000"/>
              <a:lumOff val="80000"/>
            </a:schemeClr>
          </a:solidFill>
        </p:spPr>
        <p:txBody>
          <a:bodyPr>
            <a:normAutofit/>
          </a:bodyPr>
          <a:lstStyle/>
          <a:p>
            <a:pPr marL="0" indent="0" algn="ctr">
              <a:buNone/>
            </a:pPr>
            <a:r>
              <a:rPr lang="fr-FR" sz="3200" dirty="0">
                <a:solidFill>
                  <a:srgbClr val="0070C0"/>
                </a:solidFill>
              </a:rPr>
              <a:t>Que dit Jonathan Bourguignon de l’évolution de la perception du numérique ?</a:t>
            </a:r>
          </a:p>
        </p:txBody>
      </p:sp>
      <p:sp>
        <p:nvSpPr>
          <p:cNvPr id="4" name="Espace réservé du pied de page 3">
            <a:extLst>
              <a:ext uri="{FF2B5EF4-FFF2-40B4-BE49-F238E27FC236}">
                <a16:creationId xmlns:a16="http://schemas.microsoft.com/office/drawing/2014/main" id="{D864DE52-013E-4BD7-9EE2-36D0A49E832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F2B14E1A-7620-47DD-92BE-145F04C71C74}"/>
              </a:ext>
            </a:extLst>
          </p:cNvPr>
          <p:cNvSpPr>
            <a:spLocks noGrp="1"/>
          </p:cNvSpPr>
          <p:nvPr>
            <p:ph type="sldNum" sz="quarter" idx="12"/>
          </p:nvPr>
        </p:nvSpPr>
        <p:spPr/>
        <p:txBody>
          <a:bodyPr/>
          <a:lstStyle/>
          <a:p>
            <a:fld id="{E1E82F94-2435-4CE9-9E19-C85AE8AA3B0C}" type="slidenum">
              <a:rPr lang="fr-FR" smtClean="0"/>
              <a:t>6</a:t>
            </a:fld>
            <a:endParaRPr lang="fr-FR"/>
          </a:p>
        </p:txBody>
      </p:sp>
      <p:sp>
        <p:nvSpPr>
          <p:cNvPr id="6" name="Ellipse 5">
            <a:extLst>
              <a:ext uri="{FF2B5EF4-FFF2-40B4-BE49-F238E27FC236}">
                <a16:creationId xmlns:a16="http://schemas.microsoft.com/office/drawing/2014/main" id="{4A1D1C06-9985-4BE4-A9EB-9BAA2EC2A3FE}"/>
              </a:ext>
            </a:extLst>
          </p:cNvPr>
          <p:cNvSpPr/>
          <p:nvPr/>
        </p:nvSpPr>
        <p:spPr>
          <a:xfrm>
            <a:off x="1127760" y="2384579"/>
            <a:ext cx="945739" cy="1325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
        <p:nvSpPr>
          <p:cNvPr id="2" name="Espace réservé de la date 1">
            <a:extLst>
              <a:ext uri="{FF2B5EF4-FFF2-40B4-BE49-F238E27FC236}">
                <a16:creationId xmlns:a16="http://schemas.microsoft.com/office/drawing/2014/main" id="{56E9B2D8-7712-4600-8ACE-B4A7E4131D08}"/>
              </a:ext>
            </a:extLst>
          </p:cNvPr>
          <p:cNvSpPr>
            <a:spLocks noGrp="1"/>
          </p:cNvSpPr>
          <p:nvPr>
            <p:ph type="dt" sz="half" idx="10"/>
          </p:nvPr>
        </p:nvSpPr>
        <p:spPr/>
        <p:txBody>
          <a:bodyPr/>
          <a:lstStyle/>
          <a:p>
            <a:fld id="{75855BFE-8317-4567-8CF9-CEEF5D000DBC}" type="datetime1">
              <a:rPr lang="fr-FR" smtClean="0"/>
              <a:t>16/11/2023</a:t>
            </a:fld>
            <a:endParaRPr lang="fr-FR"/>
          </a:p>
        </p:txBody>
      </p:sp>
    </p:spTree>
    <p:extLst>
      <p:ext uri="{BB962C8B-B14F-4D97-AF65-F5344CB8AC3E}">
        <p14:creationId xmlns:p14="http://schemas.microsoft.com/office/powerpoint/2010/main" val="31579519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0263F5-4F54-44DF-9F99-8C04EEF47EA0}"/>
              </a:ext>
            </a:extLst>
          </p:cNvPr>
          <p:cNvSpPr>
            <a:spLocks noGrp="1"/>
          </p:cNvSpPr>
          <p:nvPr>
            <p:ph idx="1"/>
          </p:nvPr>
        </p:nvSpPr>
        <p:spPr>
          <a:xfrm>
            <a:off x="374230" y="1027906"/>
            <a:ext cx="11443539" cy="4802187"/>
          </a:xfrm>
        </p:spPr>
        <p:txBody>
          <a:bodyPr>
            <a:normAutofit/>
          </a:bodyPr>
          <a:lstStyle/>
          <a:p>
            <a:r>
              <a:rPr lang="fr-FR" dirty="0">
                <a:effectLst/>
                <a:ea typeface="Calibri" panose="020F0502020204030204" pitchFamily="34" charset="0"/>
                <a:cs typeface="Times New Roman" panose="02020603050405020304" pitchFamily="18" charset="0"/>
              </a:rPr>
              <a:t>L’actualité ne cesse de faire l’écho de questions autour du numérique : quelles sont les conséquences sociales et politiques des </a:t>
            </a:r>
            <a:r>
              <a:rPr lang="fr-FR" i="1" dirty="0">
                <a:effectLst/>
                <a:ea typeface="Calibri" panose="020F0502020204030204" pitchFamily="34" charset="0"/>
                <a:cs typeface="Times New Roman" panose="02020603050405020304" pitchFamily="18" charset="0"/>
              </a:rPr>
              <a:t>big data</a:t>
            </a:r>
            <a:r>
              <a:rPr lang="fr-FR" dirty="0">
                <a:effectLst/>
                <a:ea typeface="Calibri" panose="020F0502020204030204" pitchFamily="34" charset="0"/>
                <a:cs typeface="Times New Roman" panose="02020603050405020304" pitchFamily="18" charset="0"/>
              </a:rPr>
              <a:t>, à l’ère des GAFA ?</a:t>
            </a:r>
          </a:p>
          <a:p>
            <a:r>
              <a:rPr lang="fr-FR" dirty="0">
                <a:effectLst/>
                <a:ea typeface="Calibri" panose="020F0502020204030204" pitchFamily="34" charset="0"/>
                <a:cs typeface="Times New Roman" panose="02020603050405020304" pitchFamily="18" charset="0"/>
              </a:rPr>
              <a:t>Quel </a:t>
            </a:r>
            <a:r>
              <a:rPr lang="fr-FR" b="1" dirty="0">
                <a:effectLst/>
                <a:ea typeface="Calibri" panose="020F0502020204030204" pitchFamily="34" charset="0"/>
                <a:cs typeface="Times New Roman" panose="02020603050405020304" pitchFamily="18" charset="0"/>
              </a:rPr>
              <a:t>usage démocratique </a:t>
            </a:r>
            <a:r>
              <a:rPr lang="fr-FR" dirty="0">
                <a:effectLst/>
                <a:ea typeface="Calibri" panose="020F0502020204030204" pitchFamily="34" charset="0"/>
                <a:cs typeface="Times New Roman" panose="02020603050405020304" pitchFamily="18" charset="0"/>
              </a:rPr>
              <a:t>est-il possible d’en faire pour le bien commun et la prospérité du plus grand nombre ? Dans quelle mesure Internet a-t-il trahi l’ambition de ceux qui l’ont inventé (voir les déclarations de </a:t>
            </a:r>
            <a:r>
              <a:rPr lang="fr-FR" dirty="0">
                <a:effectLst/>
                <a:ea typeface="Calibri" panose="020F0502020204030204" pitchFamily="34" charset="0"/>
                <a:cs typeface="Times New Roman" panose="02020603050405020304" pitchFamily="18" charset="0"/>
                <a:hlinkClick r:id="rId2" action="ppaction://hlinksldjump"/>
              </a:rPr>
              <a:t>Tim Berners-Lee</a:t>
            </a:r>
            <a:r>
              <a:rPr lang="fr-FR" dirty="0">
                <a:effectLst/>
                <a:ea typeface="Calibri" panose="020F0502020204030204" pitchFamily="34" charset="0"/>
                <a:cs typeface="Times New Roman" panose="02020603050405020304" pitchFamily="18" charset="0"/>
              </a:rPr>
              <a:t>).</a:t>
            </a:r>
          </a:p>
          <a:p>
            <a:r>
              <a:rPr lang="fr-FR" dirty="0">
                <a:ea typeface="Calibri" panose="020F0502020204030204" pitchFamily="34" charset="0"/>
                <a:cs typeface="Times New Roman" panose="02020603050405020304" pitchFamily="18" charset="0"/>
              </a:rPr>
              <a:t>Questions d’autant plus prégnantes, dans le </a:t>
            </a:r>
            <a:r>
              <a:rPr lang="fr-FR" b="1" dirty="0">
                <a:ea typeface="Calibri" panose="020F0502020204030204" pitchFamily="34" charset="0"/>
                <a:cs typeface="Times New Roman" panose="02020603050405020304" pitchFamily="18" charset="0"/>
              </a:rPr>
              <a:t>contexte de la pandémie</a:t>
            </a:r>
            <a:r>
              <a:rPr lang="fr-FR" dirty="0">
                <a:ea typeface="Calibri" panose="020F0502020204030204" pitchFamily="34" charset="0"/>
                <a:cs typeface="Times New Roman" panose="02020603050405020304" pitchFamily="18" charset="0"/>
              </a:rPr>
              <a:t>, où les technologies numériques ont été omniprésentes et au cœur des débats.</a:t>
            </a:r>
            <a:endParaRPr lang="en-US" dirty="0">
              <a:effectLst/>
              <a:ea typeface="Calibri" panose="020F0502020204030204" pitchFamily="34" charset="0"/>
              <a:cs typeface="Times New Roman" panose="02020603050405020304" pitchFamily="18" charset="0"/>
            </a:endParaRPr>
          </a:p>
          <a:p>
            <a:endParaRPr lang="fr-FR" dirty="0"/>
          </a:p>
        </p:txBody>
      </p:sp>
      <p:sp>
        <p:nvSpPr>
          <p:cNvPr id="4" name="Espace réservé du pied de page 3">
            <a:extLst>
              <a:ext uri="{FF2B5EF4-FFF2-40B4-BE49-F238E27FC236}">
                <a16:creationId xmlns:a16="http://schemas.microsoft.com/office/drawing/2014/main" id="{2E403CDA-5A15-4215-8FCA-CC003AB7F6E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39A99734-4489-4033-8FFE-B0DFA6117024}"/>
              </a:ext>
            </a:extLst>
          </p:cNvPr>
          <p:cNvSpPr>
            <a:spLocks noGrp="1"/>
          </p:cNvSpPr>
          <p:nvPr>
            <p:ph type="sldNum" sz="quarter" idx="12"/>
          </p:nvPr>
        </p:nvSpPr>
        <p:spPr/>
        <p:txBody>
          <a:bodyPr/>
          <a:lstStyle/>
          <a:p>
            <a:fld id="{E1E82F94-2435-4CE9-9E19-C85AE8AA3B0C}" type="slidenum">
              <a:rPr lang="fr-FR" smtClean="0"/>
              <a:t>60</a:t>
            </a:fld>
            <a:endParaRPr lang="fr-FR"/>
          </a:p>
        </p:txBody>
      </p:sp>
      <p:sp>
        <p:nvSpPr>
          <p:cNvPr id="8" name="Espace réservé de la date 7">
            <a:extLst>
              <a:ext uri="{FF2B5EF4-FFF2-40B4-BE49-F238E27FC236}">
                <a16:creationId xmlns:a16="http://schemas.microsoft.com/office/drawing/2014/main" id="{BF4CC445-7A96-4033-AC70-FE2A805CABD8}"/>
              </a:ext>
            </a:extLst>
          </p:cNvPr>
          <p:cNvSpPr>
            <a:spLocks noGrp="1"/>
          </p:cNvSpPr>
          <p:nvPr>
            <p:ph type="dt" sz="half" idx="10"/>
          </p:nvPr>
        </p:nvSpPr>
        <p:spPr/>
        <p:txBody>
          <a:bodyPr/>
          <a:lstStyle/>
          <a:p>
            <a:fld id="{66BDB626-C57C-41A6-A697-78F0621B69A5}" type="datetime1">
              <a:rPr lang="fr-FR" smtClean="0"/>
              <a:t>16/11/2023</a:t>
            </a:fld>
            <a:endParaRPr lang="fr-FR"/>
          </a:p>
        </p:txBody>
      </p:sp>
    </p:spTree>
    <p:extLst>
      <p:ext uri="{BB962C8B-B14F-4D97-AF65-F5344CB8AC3E}">
        <p14:creationId xmlns:p14="http://schemas.microsoft.com/office/powerpoint/2010/main" val="481869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EF5540-C482-428C-9A4B-10F9AD071CB2}"/>
              </a:ext>
            </a:extLst>
          </p:cNvPr>
          <p:cNvSpPr>
            <a:spLocks noGrp="1"/>
          </p:cNvSpPr>
          <p:nvPr>
            <p:ph type="title"/>
          </p:nvPr>
        </p:nvSpPr>
        <p:spPr>
          <a:xfrm>
            <a:off x="623944" y="149973"/>
            <a:ext cx="10944112" cy="1011852"/>
          </a:xfrm>
        </p:spPr>
        <p:txBody>
          <a:bodyPr/>
          <a:lstStyle/>
          <a:p>
            <a:pPr algn="ctr"/>
            <a:r>
              <a:rPr lang="fr-FR" dirty="0"/>
              <a:t>Modèle communautaire </a:t>
            </a:r>
            <a:r>
              <a:rPr lang="fr-FR" i="1" dirty="0"/>
              <a:t>vs</a:t>
            </a:r>
            <a:r>
              <a:rPr lang="fr-FR" dirty="0"/>
              <a:t> modèle commercial</a:t>
            </a:r>
          </a:p>
        </p:txBody>
      </p:sp>
      <p:sp>
        <p:nvSpPr>
          <p:cNvPr id="3" name="Espace réservé du contenu 2">
            <a:extLst>
              <a:ext uri="{FF2B5EF4-FFF2-40B4-BE49-F238E27FC236}">
                <a16:creationId xmlns:a16="http://schemas.microsoft.com/office/drawing/2014/main" id="{CC18057C-5358-48D3-A7D5-8AC9CDF6C467}"/>
              </a:ext>
            </a:extLst>
          </p:cNvPr>
          <p:cNvSpPr>
            <a:spLocks noGrp="1"/>
          </p:cNvSpPr>
          <p:nvPr>
            <p:ph idx="1"/>
          </p:nvPr>
        </p:nvSpPr>
        <p:spPr>
          <a:xfrm>
            <a:off x="424030" y="2160497"/>
            <a:ext cx="11343939" cy="2727595"/>
          </a:xfrm>
        </p:spPr>
        <p:txBody>
          <a:bodyPr>
            <a:noAutofit/>
          </a:bodyPr>
          <a:lstStyle/>
          <a:p>
            <a:pPr>
              <a:lnSpc>
                <a:spcPct val="80000"/>
              </a:lnSpc>
            </a:pPr>
            <a:r>
              <a:rPr lang="fr-FR" dirty="0">
                <a:solidFill>
                  <a:srgbClr val="0070C0"/>
                </a:solidFill>
              </a:rPr>
              <a:t>« Le web est une infrastructure d’échanges décentralisés rendant possibles toutes sortes d’agencements collectifs qui peuvent aussi bien prendre la forme de </a:t>
            </a:r>
            <a:r>
              <a:rPr lang="fr-FR" i="1" dirty="0">
                <a:solidFill>
                  <a:srgbClr val="0070C0"/>
                </a:solidFill>
              </a:rPr>
              <a:t>marchés</a:t>
            </a:r>
            <a:r>
              <a:rPr lang="fr-FR" dirty="0">
                <a:solidFill>
                  <a:srgbClr val="0070C0"/>
                </a:solidFill>
              </a:rPr>
              <a:t> que de </a:t>
            </a:r>
            <a:r>
              <a:rPr lang="fr-FR" i="1" dirty="0">
                <a:solidFill>
                  <a:srgbClr val="0070C0"/>
                </a:solidFill>
              </a:rPr>
              <a:t>communautés</a:t>
            </a:r>
            <a:r>
              <a:rPr lang="fr-FR" dirty="0">
                <a:solidFill>
                  <a:srgbClr val="0070C0"/>
                </a:solidFill>
              </a:rPr>
              <a:t>. » (Cardon, 2019, 133).</a:t>
            </a:r>
          </a:p>
          <a:p>
            <a:pPr>
              <a:lnSpc>
                <a:spcPct val="80000"/>
              </a:lnSpc>
            </a:pPr>
            <a:r>
              <a:rPr lang="fr-FR" dirty="0"/>
              <a:t>La structure du web rend possible l’</a:t>
            </a:r>
            <a:r>
              <a:rPr lang="fr-FR" b="1" dirty="0"/>
              <a:t>intelligence collective : n</a:t>
            </a:r>
            <a:r>
              <a:rPr lang="fr-FR" dirty="0"/>
              <a:t>otion de « </a:t>
            </a:r>
            <a:r>
              <a:rPr lang="fr-FR" b="1" dirty="0"/>
              <a:t>bien non rival </a:t>
            </a:r>
            <a:r>
              <a:rPr lang="fr-FR" dirty="0"/>
              <a:t>», du fait du caractère dématérialisé.</a:t>
            </a:r>
          </a:p>
          <a:p>
            <a:pPr>
              <a:lnSpc>
                <a:spcPct val="80000"/>
              </a:lnSpc>
            </a:pPr>
            <a:r>
              <a:rPr lang="fr-FR" dirty="0"/>
              <a:t>C’est une « </a:t>
            </a:r>
            <a:r>
              <a:rPr lang="fr-FR" b="1" dirty="0"/>
              <a:t>externalité positive </a:t>
            </a:r>
            <a:r>
              <a:rPr lang="fr-FR" dirty="0"/>
              <a:t>».</a:t>
            </a:r>
          </a:p>
          <a:p>
            <a:pPr>
              <a:lnSpc>
                <a:spcPct val="80000"/>
              </a:lnSpc>
            </a:pPr>
            <a:endParaRPr lang="fr-FR" dirty="0"/>
          </a:p>
        </p:txBody>
      </p:sp>
      <p:sp>
        <p:nvSpPr>
          <p:cNvPr id="4" name="Espace réservé du pied de page 3">
            <a:extLst>
              <a:ext uri="{FF2B5EF4-FFF2-40B4-BE49-F238E27FC236}">
                <a16:creationId xmlns:a16="http://schemas.microsoft.com/office/drawing/2014/main" id="{8E574086-60E1-4C02-8385-6F66C5B8A99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1A876004-91A4-41BA-AE4C-DCE3F624357A}"/>
              </a:ext>
            </a:extLst>
          </p:cNvPr>
          <p:cNvSpPr>
            <a:spLocks noGrp="1"/>
          </p:cNvSpPr>
          <p:nvPr>
            <p:ph type="sldNum" sz="quarter" idx="12"/>
          </p:nvPr>
        </p:nvSpPr>
        <p:spPr/>
        <p:txBody>
          <a:bodyPr/>
          <a:lstStyle/>
          <a:p>
            <a:fld id="{E1E82F94-2435-4CE9-9E19-C85AE8AA3B0C}" type="slidenum">
              <a:rPr lang="fr-FR" smtClean="0"/>
              <a:t>61</a:t>
            </a:fld>
            <a:endParaRPr lang="fr-FR"/>
          </a:p>
        </p:txBody>
      </p:sp>
      <p:sp>
        <p:nvSpPr>
          <p:cNvPr id="6" name="Espace réservé de la date 5">
            <a:extLst>
              <a:ext uri="{FF2B5EF4-FFF2-40B4-BE49-F238E27FC236}">
                <a16:creationId xmlns:a16="http://schemas.microsoft.com/office/drawing/2014/main" id="{D76BEF7E-8986-406A-BBE1-5C0C1307D187}"/>
              </a:ext>
            </a:extLst>
          </p:cNvPr>
          <p:cNvSpPr>
            <a:spLocks noGrp="1"/>
          </p:cNvSpPr>
          <p:nvPr>
            <p:ph type="dt" sz="half" idx="10"/>
          </p:nvPr>
        </p:nvSpPr>
        <p:spPr/>
        <p:txBody>
          <a:bodyPr/>
          <a:lstStyle/>
          <a:p>
            <a:fld id="{1C53D8CB-4A90-4A63-8F42-4DF19F6F17D1}" type="datetime1">
              <a:rPr lang="fr-FR" smtClean="0"/>
              <a:t>16/11/2023</a:t>
            </a:fld>
            <a:endParaRPr lang="fr-FR"/>
          </a:p>
        </p:txBody>
      </p:sp>
    </p:spTree>
    <p:extLst>
      <p:ext uri="{BB962C8B-B14F-4D97-AF65-F5344CB8AC3E}">
        <p14:creationId xmlns:p14="http://schemas.microsoft.com/office/powerpoint/2010/main" val="969839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18057C-5358-48D3-A7D5-8AC9CDF6C467}"/>
              </a:ext>
            </a:extLst>
          </p:cNvPr>
          <p:cNvSpPr>
            <a:spLocks noGrp="1"/>
          </p:cNvSpPr>
          <p:nvPr>
            <p:ph idx="1"/>
          </p:nvPr>
        </p:nvSpPr>
        <p:spPr>
          <a:xfrm>
            <a:off x="390863" y="643943"/>
            <a:ext cx="4728488" cy="5318975"/>
          </a:xfrm>
          <a:ln>
            <a:solidFill>
              <a:srgbClr val="002060"/>
            </a:solidFill>
          </a:ln>
          <a:effectLst>
            <a:outerShdw blurRad="63500" sx="102000" sy="102000" algn="ctr" rotWithShape="0">
              <a:prstClr val="black">
                <a:alpha val="40000"/>
              </a:prstClr>
            </a:outerShdw>
          </a:effectLst>
        </p:spPr>
        <p:txBody>
          <a:bodyPr>
            <a:noAutofit/>
          </a:bodyPr>
          <a:lstStyle/>
          <a:p>
            <a:pPr marL="0" indent="0" algn="ctr">
              <a:lnSpc>
                <a:spcPct val="80000"/>
              </a:lnSpc>
              <a:buNone/>
            </a:pPr>
            <a:r>
              <a:rPr lang="fr-FR" b="1" dirty="0">
                <a:sym typeface="Wingdings" panose="05000000000000000000" pitchFamily="2" charset="2"/>
              </a:rPr>
              <a:t>modèle de coopération communautaire</a:t>
            </a:r>
          </a:p>
          <a:p>
            <a:pPr>
              <a:lnSpc>
                <a:spcPct val="80000"/>
              </a:lnSpc>
            </a:pPr>
            <a:endParaRPr lang="fr-FR" dirty="0"/>
          </a:p>
          <a:p>
            <a:pPr>
              <a:lnSpc>
                <a:spcPct val="80000"/>
              </a:lnSpc>
            </a:pPr>
            <a:endParaRPr lang="fr-FR" dirty="0"/>
          </a:p>
          <a:p>
            <a:pPr>
              <a:lnSpc>
                <a:spcPct val="80000"/>
              </a:lnSpc>
            </a:pPr>
            <a:r>
              <a:rPr lang="fr-FR" dirty="0"/>
              <a:t>Si la valeur est rendue aux internautes, le dispositif d’intelligence collective est « </a:t>
            </a:r>
            <a:r>
              <a:rPr lang="fr-FR" b="1" i="1" dirty="0"/>
              <a:t>génératif </a:t>
            </a:r>
            <a:r>
              <a:rPr lang="fr-FR" dirty="0"/>
              <a:t>»</a:t>
            </a:r>
            <a:r>
              <a:rPr lang="fr-FR" b="1" i="1" dirty="0"/>
              <a:t> </a:t>
            </a:r>
            <a:r>
              <a:rPr lang="fr-FR" dirty="0"/>
              <a:t>(logiciel libre ou Wikipédia),</a:t>
            </a:r>
          </a:p>
          <a:p>
            <a:pPr marL="0" indent="0">
              <a:lnSpc>
                <a:spcPct val="80000"/>
              </a:lnSpc>
              <a:buNone/>
            </a:pPr>
            <a:r>
              <a:rPr lang="fr-FR" dirty="0">
                <a:solidFill>
                  <a:srgbClr val="0070C0"/>
                </a:solidFill>
              </a:rPr>
              <a:t>« au sens où le bien commun est produit et géré par la communauté »</a:t>
            </a:r>
          </a:p>
          <a:p>
            <a:pPr>
              <a:lnSpc>
                <a:spcPct val="80000"/>
              </a:lnSpc>
            </a:pPr>
            <a:endParaRPr lang="fr-FR" dirty="0">
              <a:solidFill>
                <a:srgbClr val="0070C0"/>
              </a:solidFill>
              <a:sym typeface="Wingdings" panose="05000000000000000000" pitchFamily="2" charset="2"/>
            </a:endParaRPr>
          </a:p>
          <a:p>
            <a:pPr>
              <a:lnSpc>
                <a:spcPct val="80000"/>
              </a:lnSpc>
            </a:pPr>
            <a:endParaRPr lang="fr-FR" b="1" dirty="0">
              <a:sym typeface="Wingdings" panose="05000000000000000000" pitchFamily="2" charset="2"/>
            </a:endParaRPr>
          </a:p>
          <a:p>
            <a:pPr marL="0" indent="0">
              <a:lnSpc>
                <a:spcPct val="80000"/>
              </a:lnSpc>
              <a:buNone/>
            </a:pPr>
            <a:endParaRPr lang="fr-FR" b="1" dirty="0"/>
          </a:p>
          <a:p>
            <a:pPr>
              <a:lnSpc>
                <a:spcPct val="80000"/>
              </a:lnSpc>
            </a:pPr>
            <a:endParaRPr lang="fr-FR" dirty="0"/>
          </a:p>
        </p:txBody>
      </p:sp>
      <p:sp>
        <p:nvSpPr>
          <p:cNvPr id="4" name="Espace réservé du pied de page 3">
            <a:extLst>
              <a:ext uri="{FF2B5EF4-FFF2-40B4-BE49-F238E27FC236}">
                <a16:creationId xmlns:a16="http://schemas.microsoft.com/office/drawing/2014/main" id="{8E574086-60E1-4C02-8385-6F66C5B8A99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1A876004-91A4-41BA-AE4C-DCE3F624357A}"/>
              </a:ext>
            </a:extLst>
          </p:cNvPr>
          <p:cNvSpPr>
            <a:spLocks noGrp="1"/>
          </p:cNvSpPr>
          <p:nvPr>
            <p:ph type="sldNum" sz="quarter" idx="12"/>
          </p:nvPr>
        </p:nvSpPr>
        <p:spPr/>
        <p:txBody>
          <a:bodyPr/>
          <a:lstStyle/>
          <a:p>
            <a:fld id="{E1E82F94-2435-4CE9-9E19-C85AE8AA3B0C}" type="slidenum">
              <a:rPr lang="fr-FR" smtClean="0"/>
              <a:t>62</a:t>
            </a:fld>
            <a:endParaRPr lang="fr-FR"/>
          </a:p>
        </p:txBody>
      </p:sp>
      <p:sp>
        <p:nvSpPr>
          <p:cNvPr id="8" name="Non égal 7">
            <a:extLst>
              <a:ext uri="{FF2B5EF4-FFF2-40B4-BE49-F238E27FC236}">
                <a16:creationId xmlns:a16="http://schemas.microsoft.com/office/drawing/2014/main" id="{0703AB4B-20A8-4CF9-93CD-B6B4A224EA47}"/>
              </a:ext>
            </a:extLst>
          </p:cNvPr>
          <p:cNvSpPr/>
          <p:nvPr/>
        </p:nvSpPr>
        <p:spPr>
          <a:xfrm>
            <a:off x="5084522" y="2728710"/>
            <a:ext cx="1299592" cy="737315"/>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Espace réservé du contenu 2">
            <a:extLst>
              <a:ext uri="{FF2B5EF4-FFF2-40B4-BE49-F238E27FC236}">
                <a16:creationId xmlns:a16="http://schemas.microsoft.com/office/drawing/2014/main" id="{0432FBFA-E3B4-433E-9DCD-B14567627933}"/>
              </a:ext>
            </a:extLst>
          </p:cNvPr>
          <p:cNvSpPr txBox="1">
            <a:spLocks/>
          </p:cNvSpPr>
          <p:nvPr/>
        </p:nvSpPr>
        <p:spPr>
          <a:xfrm>
            <a:off x="6349285" y="643943"/>
            <a:ext cx="5451852" cy="5318975"/>
          </a:xfrm>
          <a:prstGeom prst="rect">
            <a:avLst/>
          </a:prstGeom>
          <a:ln>
            <a:solidFill>
              <a:srgbClr val="002060"/>
            </a:solidFill>
          </a:ln>
          <a:effectLst>
            <a:outerShdw blurRad="63500" sx="102000" sy="102000" algn="ctr"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0000"/>
              </a:lnSpc>
              <a:buNone/>
            </a:pPr>
            <a:r>
              <a:rPr lang="fr-FR" b="1" dirty="0">
                <a:sym typeface="Wingdings" panose="05000000000000000000" pitchFamily="2" charset="2"/>
              </a:rPr>
              <a:t>modèle commercial des GAFAM </a:t>
            </a:r>
          </a:p>
          <a:p>
            <a:pPr>
              <a:lnSpc>
                <a:spcPct val="80000"/>
              </a:lnSpc>
            </a:pPr>
            <a:endParaRPr lang="fr-FR" dirty="0"/>
          </a:p>
          <a:p>
            <a:pPr>
              <a:lnSpc>
                <a:spcPct val="80000"/>
              </a:lnSpc>
            </a:pPr>
            <a:r>
              <a:rPr lang="fr-FR" dirty="0"/>
              <a:t>A l’inverse, si cette valeur est capturée par la plateforme, le modèle est dit « </a:t>
            </a:r>
            <a:r>
              <a:rPr lang="fr-FR" b="1" i="1" dirty="0"/>
              <a:t>extractif</a:t>
            </a:r>
            <a:r>
              <a:rPr lang="fr-FR" dirty="0"/>
              <a:t> »:</a:t>
            </a:r>
          </a:p>
          <a:p>
            <a:pPr marL="0" indent="0">
              <a:lnSpc>
                <a:spcPct val="80000"/>
              </a:lnSpc>
              <a:buNone/>
            </a:pPr>
            <a:r>
              <a:rPr lang="fr-FR" dirty="0">
                <a:solidFill>
                  <a:srgbClr val="0070C0"/>
                </a:solidFill>
              </a:rPr>
              <a:t>« en produisant des liens hypertexte, c’est-à-dire un bien informationnel non rival – accessible par tous -, les internautes produisent une externalité positive que Google transforme en intelligence collective » </a:t>
            </a:r>
            <a:r>
              <a:rPr lang="fr-FR" dirty="0"/>
              <a:t>(Cardon, 2019, 136), et qu’il exploite commercialement ensuite.</a:t>
            </a:r>
          </a:p>
          <a:p>
            <a:pPr>
              <a:lnSpc>
                <a:spcPct val="80000"/>
              </a:lnSpc>
            </a:pPr>
            <a:endParaRPr lang="fr-FR" dirty="0"/>
          </a:p>
        </p:txBody>
      </p:sp>
      <p:sp>
        <p:nvSpPr>
          <p:cNvPr id="10" name="Espace réservé de la date 9">
            <a:extLst>
              <a:ext uri="{FF2B5EF4-FFF2-40B4-BE49-F238E27FC236}">
                <a16:creationId xmlns:a16="http://schemas.microsoft.com/office/drawing/2014/main" id="{1173F339-3FA1-4155-A7FB-8132D1AD0A29}"/>
              </a:ext>
            </a:extLst>
          </p:cNvPr>
          <p:cNvSpPr>
            <a:spLocks noGrp="1"/>
          </p:cNvSpPr>
          <p:nvPr>
            <p:ph type="dt" sz="half" idx="10"/>
          </p:nvPr>
        </p:nvSpPr>
        <p:spPr/>
        <p:txBody>
          <a:bodyPr/>
          <a:lstStyle/>
          <a:p>
            <a:fld id="{01448BBC-D955-42EC-83D1-DF0DB6660FF0}" type="datetime1">
              <a:rPr lang="fr-FR" smtClean="0"/>
              <a:t>16/11/2023</a:t>
            </a:fld>
            <a:endParaRPr lang="fr-FR"/>
          </a:p>
        </p:txBody>
      </p:sp>
    </p:spTree>
    <p:extLst>
      <p:ext uri="{BB962C8B-B14F-4D97-AF65-F5344CB8AC3E}">
        <p14:creationId xmlns:p14="http://schemas.microsoft.com/office/powerpoint/2010/main" val="4144908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102237-25F4-41C7-B9EC-A573844DC3DF}"/>
              </a:ext>
            </a:extLst>
          </p:cNvPr>
          <p:cNvSpPr>
            <a:spLocks noGrp="1"/>
          </p:cNvSpPr>
          <p:nvPr>
            <p:ph type="title"/>
          </p:nvPr>
        </p:nvSpPr>
        <p:spPr>
          <a:xfrm>
            <a:off x="838200" y="186279"/>
            <a:ext cx="10515600" cy="850489"/>
          </a:xfrm>
        </p:spPr>
        <p:txBody>
          <a:bodyPr/>
          <a:lstStyle/>
          <a:p>
            <a:pPr algn="ctr"/>
            <a:r>
              <a:rPr lang="fr-FR" dirty="0"/>
              <a:t>L’utopie originaire des « communs »</a:t>
            </a:r>
          </a:p>
        </p:txBody>
      </p:sp>
      <p:sp>
        <p:nvSpPr>
          <p:cNvPr id="3" name="Espace réservé du contenu 2">
            <a:extLst>
              <a:ext uri="{FF2B5EF4-FFF2-40B4-BE49-F238E27FC236}">
                <a16:creationId xmlns:a16="http://schemas.microsoft.com/office/drawing/2014/main" id="{4DF6C987-8AE0-4189-8879-FB7773A6DDD3}"/>
              </a:ext>
            </a:extLst>
          </p:cNvPr>
          <p:cNvSpPr>
            <a:spLocks noGrp="1"/>
          </p:cNvSpPr>
          <p:nvPr>
            <p:ph idx="1"/>
          </p:nvPr>
        </p:nvSpPr>
        <p:spPr>
          <a:xfrm>
            <a:off x="389292" y="1197423"/>
            <a:ext cx="11322544" cy="5474298"/>
          </a:xfrm>
        </p:spPr>
        <p:txBody>
          <a:bodyPr>
            <a:normAutofit/>
          </a:bodyPr>
          <a:lstStyle/>
          <a:p>
            <a:pPr>
              <a:lnSpc>
                <a:spcPct val="80000"/>
              </a:lnSpc>
            </a:pPr>
            <a:r>
              <a:rPr lang="fr-FR" dirty="0"/>
              <a:t>Usage du terme « </a:t>
            </a:r>
            <a:r>
              <a:rPr lang="fr-FR" b="1" dirty="0"/>
              <a:t>communauté</a:t>
            </a:r>
            <a:r>
              <a:rPr lang="fr-FR" dirty="0"/>
              <a:t> », pour désigner « une activité </a:t>
            </a:r>
            <a:r>
              <a:rPr lang="fr-FR" dirty="0" err="1"/>
              <a:t>auto-organisée</a:t>
            </a:r>
            <a:r>
              <a:rPr lang="fr-FR" dirty="0"/>
              <a:t> de discussion et de coopération en ligne » (Cardon, 2019, 62). </a:t>
            </a:r>
          </a:p>
          <a:p>
            <a:pPr>
              <a:lnSpc>
                <a:spcPct val="80000"/>
              </a:lnSpc>
            </a:pPr>
            <a:endParaRPr lang="fr-FR" b="1" dirty="0"/>
          </a:p>
          <a:p>
            <a:pPr>
              <a:lnSpc>
                <a:spcPct val="80000"/>
              </a:lnSpc>
            </a:pPr>
            <a:r>
              <a:rPr lang="fr-FR" b="1" dirty="0"/>
              <a:t>Voir le « logiciel libre » : </a:t>
            </a:r>
            <a:r>
              <a:rPr lang="fr-FR" dirty="0"/>
              <a:t>culture « hacker » qui a germé au MIT dans les années 1970, dont une figure importante est </a:t>
            </a:r>
            <a:r>
              <a:rPr lang="fr-FR" b="1" dirty="0">
                <a:hlinkClick r:id="rId3" action="ppaction://hlinksldjump"/>
              </a:rPr>
              <a:t>Richard </a:t>
            </a:r>
            <a:r>
              <a:rPr lang="fr-FR" b="1" dirty="0" err="1">
                <a:hlinkClick r:id="rId3" action="ppaction://hlinksldjump"/>
              </a:rPr>
              <a:t>Stallman</a:t>
            </a:r>
            <a:r>
              <a:rPr lang="fr-FR" dirty="0"/>
              <a:t>.</a:t>
            </a:r>
          </a:p>
          <a:p>
            <a:pPr lvl="1">
              <a:lnSpc>
                <a:spcPct val="80000"/>
              </a:lnSpc>
              <a:spcBef>
                <a:spcPts val="1000"/>
              </a:spcBef>
              <a:buFont typeface="Calibri" panose="020F0502020204030204" pitchFamily="34" charset="0"/>
              <a:buChar char="­"/>
            </a:pPr>
            <a:r>
              <a:rPr lang="fr-FR" sz="2800" dirty="0"/>
              <a:t>On doit pouvoir accéder au code source, le logiciel peut être étudié, utilisé, modifié et distribué.</a:t>
            </a:r>
          </a:p>
          <a:p>
            <a:pPr lvl="1">
              <a:lnSpc>
                <a:spcPct val="80000"/>
              </a:lnSpc>
              <a:spcBef>
                <a:spcPts val="1000"/>
              </a:spcBef>
              <a:buFont typeface="Calibri" panose="020F0502020204030204" pitchFamily="34" charset="0"/>
              <a:buChar char="­"/>
            </a:pPr>
            <a:r>
              <a:rPr lang="fr-FR" sz="2800" dirty="0"/>
              <a:t>« Utopie concrète » dont Wikipédia est une des manifestations</a:t>
            </a:r>
          </a:p>
          <a:p>
            <a:pPr lvl="1">
              <a:lnSpc>
                <a:spcPct val="80000"/>
              </a:lnSpc>
              <a:spcBef>
                <a:spcPts val="1000"/>
              </a:spcBef>
              <a:buFont typeface="Calibri" panose="020F0502020204030204" pitchFamily="34" charset="0"/>
              <a:buChar char="­"/>
            </a:pPr>
            <a:r>
              <a:rPr lang="fr-FR" sz="2800" dirty="0"/>
              <a:t>Voir le rôle </a:t>
            </a:r>
            <a:r>
              <a:rPr lang="fr-FR" sz="2800" b="1" dirty="0">
                <a:hlinkClick r:id="rId4" action="ppaction://hlinksldjump"/>
              </a:rPr>
              <a:t>Lawrence Lessing</a:t>
            </a:r>
            <a:r>
              <a:rPr lang="fr-FR" sz="2800" dirty="0"/>
              <a:t>, juriste, créateur des </a:t>
            </a:r>
            <a:r>
              <a:rPr lang="fr-FR" sz="2800" b="1" dirty="0"/>
              <a:t>licences « Creative Commons </a:t>
            </a:r>
            <a:r>
              <a:rPr lang="fr-FR" sz="2800" dirty="0"/>
              <a:t>», aidé par </a:t>
            </a:r>
            <a:r>
              <a:rPr lang="fr-FR" sz="2800" b="1" dirty="0">
                <a:hlinkClick r:id="rId5" action="ppaction://hlinksldjump"/>
              </a:rPr>
              <a:t>Aaron </a:t>
            </a:r>
            <a:r>
              <a:rPr lang="fr-FR" sz="2800" b="1" dirty="0" err="1">
                <a:hlinkClick r:id="rId5" action="ppaction://hlinksldjump"/>
              </a:rPr>
              <a:t>Swartz</a:t>
            </a:r>
            <a:r>
              <a:rPr lang="fr-FR" sz="2800" dirty="0"/>
              <a:t>, figure importante de l’activisme pour </a:t>
            </a:r>
            <a:r>
              <a:rPr lang="fr-FR" sz="2800" b="1" dirty="0"/>
              <a:t>l’Internet libre</a:t>
            </a:r>
            <a:r>
              <a:rPr lang="fr-FR" sz="2800" dirty="0"/>
              <a:t>.</a:t>
            </a:r>
          </a:p>
          <a:p>
            <a:pPr>
              <a:lnSpc>
                <a:spcPct val="80000"/>
              </a:lnSpc>
            </a:pPr>
            <a:endParaRPr lang="fr-FR" dirty="0"/>
          </a:p>
        </p:txBody>
      </p:sp>
      <p:sp>
        <p:nvSpPr>
          <p:cNvPr id="4" name="Espace réservé du pied de page 3">
            <a:extLst>
              <a:ext uri="{FF2B5EF4-FFF2-40B4-BE49-F238E27FC236}">
                <a16:creationId xmlns:a16="http://schemas.microsoft.com/office/drawing/2014/main" id="{F7292B97-262C-4638-9897-FF48AC671D2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158808A-ECF0-4804-A667-77E5C3D377C3}"/>
              </a:ext>
            </a:extLst>
          </p:cNvPr>
          <p:cNvSpPr>
            <a:spLocks noGrp="1"/>
          </p:cNvSpPr>
          <p:nvPr>
            <p:ph type="sldNum" sz="quarter" idx="12"/>
          </p:nvPr>
        </p:nvSpPr>
        <p:spPr/>
        <p:txBody>
          <a:bodyPr/>
          <a:lstStyle/>
          <a:p>
            <a:fld id="{E1E82F94-2435-4CE9-9E19-C85AE8AA3B0C}" type="slidenum">
              <a:rPr lang="fr-FR" smtClean="0"/>
              <a:t>63</a:t>
            </a:fld>
            <a:endParaRPr lang="fr-FR"/>
          </a:p>
        </p:txBody>
      </p:sp>
      <p:sp>
        <p:nvSpPr>
          <p:cNvPr id="6" name="Espace réservé de la date 5">
            <a:extLst>
              <a:ext uri="{FF2B5EF4-FFF2-40B4-BE49-F238E27FC236}">
                <a16:creationId xmlns:a16="http://schemas.microsoft.com/office/drawing/2014/main" id="{AB82A531-5CB8-4FAF-84B3-1F73C04A48C6}"/>
              </a:ext>
            </a:extLst>
          </p:cNvPr>
          <p:cNvSpPr>
            <a:spLocks noGrp="1"/>
          </p:cNvSpPr>
          <p:nvPr>
            <p:ph type="dt" sz="half" idx="10"/>
          </p:nvPr>
        </p:nvSpPr>
        <p:spPr/>
        <p:txBody>
          <a:bodyPr/>
          <a:lstStyle/>
          <a:p>
            <a:fld id="{6190CCB1-4D14-4D8E-83EE-626B1F5DB7F2}" type="datetime1">
              <a:rPr lang="fr-FR" smtClean="0"/>
              <a:t>16/11/2023</a:t>
            </a:fld>
            <a:endParaRPr lang="fr-FR"/>
          </a:p>
        </p:txBody>
      </p:sp>
    </p:spTree>
    <p:extLst>
      <p:ext uri="{BB962C8B-B14F-4D97-AF65-F5344CB8AC3E}">
        <p14:creationId xmlns:p14="http://schemas.microsoft.com/office/powerpoint/2010/main" val="2829844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DF6C987-8AE0-4189-8879-FB7773A6DDD3}"/>
              </a:ext>
            </a:extLst>
          </p:cNvPr>
          <p:cNvSpPr>
            <a:spLocks noGrp="1"/>
          </p:cNvSpPr>
          <p:nvPr>
            <p:ph idx="1"/>
          </p:nvPr>
        </p:nvSpPr>
        <p:spPr>
          <a:xfrm>
            <a:off x="389292" y="1197423"/>
            <a:ext cx="11322544" cy="5474298"/>
          </a:xfrm>
        </p:spPr>
        <p:txBody>
          <a:bodyPr>
            <a:normAutofit/>
          </a:bodyPr>
          <a:lstStyle/>
          <a:p>
            <a:pPr>
              <a:lnSpc>
                <a:spcPct val="80000"/>
              </a:lnSpc>
            </a:pPr>
            <a:r>
              <a:rPr lang="fr-FR" dirty="0"/>
              <a:t>A l’opposé, mouvement de commercialisation du logiciel, avec </a:t>
            </a:r>
            <a:r>
              <a:rPr lang="fr-FR" b="1" dirty="0"/>
              <a:t>geste inaugural de Bill Gates en 1976 et la création de Microsoft</a:t>
            </a:r>
            <a:r>
              <a:rPr lang="fr-FR" dirty="0"/>
              <a:t>.</a:t>
            </a:r>
          </a:p>
          <a:p>
            <a:pPr>
              <a:lnSpc>
                <a:spcPct val="80000"/>
              </a:lnSpc>
            </a:pPr>
            <a:endParaRPr lang="fr-FR" dirty="0"/>
          </a:p>
          <a:p>
            <a:pPr marL="0" indent="0" algn="ctr">
              <a:lnSpc>
                <a:spcPct val="80000"/>
              </a:lnSpc>
              <a:buNone/>
            </a:pPr>
            <a:r>
              <a:rPr lang="fr-FR" dirty="0">
                <a:solidFill>
                  <a:srgbClr val="0070C0"/>
                </a:solidFill>
                <a:sym typeface="Wingdings" panose="05000000000000000000" pitchFamily="2" charset="2"/>
              </a:rPr>
              <a:t></a:t>
            </a:r>
            <a:r>
              <a:rPr lang="fr-FR" dirty="0">
                <a:solidFill>
                  <a:srgbClr val="0070C0"/>
                </a:solidFill>
              </a:rPr>
              <a:t>Le terme de « </a:t>
            </a:r>
            <a:r>
              <a:rPr lang="fr-FR" b="1" dirty="0">
                <a:solidFill>
                  <a:srgbClr val="0070C0"/>
                </a:solidFill>
              </a:rPr>
              <a:t>communauté</a:t>
            </a:r>
            <a:r>
              <a:rPr lang="fr-FR" dirty="0">
                <a:solidFill>
                  <a:srgbClr val="0070C0"/>
                </a:solidFill>
              </a:rPr>
              <a:t> » est aujourd’hui souvent galvaudé, de manière peu conforme à l’esprit libertaire des débuts, mais persiste avec le logiciel libre ou Wikipédia</a:t>
            </a:r>
            <a:r>
              <a:rPr lang="fr-FR" dirty="0"/>
              <a:t>.</a:t>
            </a:r>
          </a:p>
          <a:p>
            <a:pPr>
              <a:lnSpc>
                <a:spcPct val="80000"/>
              </a:lnSpc>
            </a:pPr>
            <a:endParaRPr lang="fr-FR" sz="2400" dirty="0"/>
          </a:p>
        </p:txBody>
      </p:sp>
      <p:sp>
        <p:nvSpPr>
          <p:cNvPr id="4" name="Espace réservé du pied de page 3">
            <a:extLst>
              <a:ext uri="{FF2B5EF4-FFF2-40B4-BE49-F238E27FC236}">
                <a16:creationId xmlns:a16="http://schemas.microsoft.com/office/drawing/2014/main" id="{F7292B97-262C-4638-9897-FF48AC671D2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158808A-ECF0-4804-A667-77E5C3D377C3}"/>
              </a:ext>
            </a:extLst>
          </p:cNvPr>
          <p:cNvSpPr>
            <a:spLocks noGrp="1"/>
          </p:cNvSpPr>
          <p:nvPr>
            <p:ph type="sldNum" sz="quarter" idx="12"/>
          </p:nvPr>
        </p:nvSpPr>
        <p:spPr/>
        <p:txBody>
          <a:bodyPr/>
          <a:lstStyle/>
          <a:p>
            <a:fld id="{E1E82F94-2435-4CE9-9E19-C85AE8AA3B0C}" type="slidenum">
              <a:rPr lang="fr-FR" smtClean="0"/>
              <a:t>64</a:t>
            </a:fld>
            <a:endParaRPr lang="fr-FR"/>
          </a:p>
        </p:txBody>
      </p:sp>
      <p:sp>
        <p:nvSpPr>
          <p:cNvPr id="8" name="Espace réservé de la date 7">
            <a:extLst>
              <a:ext uri="{FF2B5EF4-FFF2-40B4-BE49-F238E27FC236}">
                <a16:creationId xmlns:a16="http://schemas.microsoft.com/office/drawing/2014/main" id="{151B269F-549E-4280-80FC-083C19063657}"/>
              </a:ext>
            </a:extLst>
          </p:cNvPr>
          <p:cNvSpPr>
            <a:spLocks noGrp="1"/>
          </p:cNvSpPr>
          <p:nvPr>
            <p:ph type="dt" sz="half" idx="10"/>
          </p:nvPr>
        </p:nvSpPr>
        <p:spPr/>
        <p:txBody>
          <a:bodyPr/>
          <a:lstStyle/>
          <a:p>
            <a:fld id="{6363D2CD-75F2-4DC7-90ED-7BFC31722679}" type="datetime1">
              <a:rPr lang="fr-FR" smtClean="0"/>
              <a:t>16/11/2023</a:t>
            </a:fld>
            <a:endParaRPr lang="fr-FR"/>
          </a:p>
        </p:txBody>
      </p:sp>
    </p:spTree>
    <p:extLst>
      <p:ext uri="{BB962C8B-B14F-4D97-AF65-F5344CB8AC3E}">
        <p14:creationId xmlns:p14="http://schemas.microsoft.com/office/powerpoint/2010/main" val="34224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a Silicon Valley : un espace productif intégré de l&amp;#39;échelle locale à  l&amp;#39;échelle mondiale | Lelivrescolaire.fr">
            <a:extLst>
              <a:ext uri="{FF2B5EF4-FFF2-40B4-BE49-F238E27FC236}">
                <a16:creationId xmlns:a16="http://schemas.microsoft.com/office/drawing/2014/main" id="{873BF0F0-549D-4736-9ACD-91593761A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40" y="81230"/>
            <a:ext cx="4114800" cy="664024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BF85CF8-5EB0-4EF5-9601-39CFA2C4988E}"/>
              </a:ext>
            </a:extLst>
          </p:cNvPr>
          <p:cNvSpPr txBox="1"/>
          <p:nvPr/>
        </p:nvSpPr>
        <p:spPr>
          <a:xfrm>
            <a:off x="7327552" y="6079351"/>
            <a:ext cx="3571101" cy="276999"/>
          </a:xfrm>
          <a:prstGeom prst="rect">
            <a:avLst/>
          </a:prstGeom>
          <a:noFill/>
        </p:spPr>
        <p:txBody>
          <a:bodyPr wrap="square" rtlCol="0">
            <a:spAutoFit/>
          </a:bodyPr>
          <a:lstStyle/>
          <a:p>
            <a:r>
              <a:rPr lang="fr-FR" sz="1200" dirty="0"/>
              <a:t>Source : </a:t>
            </a:r>
            <a:r>
              <a:rPr lang="fr-FR" sz="1200" dirty="0">
                <a:hlinkClick r:id="rId4"/>
              </a:rPr>
              <a:t>https://www.lelivrescolaire.fr/page/6660286</a:t>
            </a:r>
            <a:r>
              <a:rPr lang="fr-FR" sz="1200" dirty="0"/>
              <a:t>  </a:t>
            </a:r>
          </a:p>
        </p:txBody>
      </p:sp>
      <p:sp>
        <p:nvSpPr>
          <p:cNvPr id="6" name="Espace réservé du pied de page 5">
            <a:extLst>
              <a:ext uri="{FF2B5EF4-FFF2-40B4-BE49-F238E27FC236}">
                <a16:creationId xmlns:a16="http://schemas.microsoft.com/office/drawing/2014/main" id="{6214AB64-C78F-4531-A20D-041B5506D28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170BDC3E-429F-468E-946D-341B8F086C78}"/>
              </a:ext>
            </a:extLst>
          </p:cNvPr>
          <p:cNvSpPr>
            <a:spLocks noGrp="1"/>
          </p:cNvSpPr>
          <p:nvPr>
            <p:ph type="sldNum" sz="quarter" idx="12"/>
          </p:nvPr>
        </p:nvSpPr>
        <p:spPr/>
        <p:txBody>
          <a:bodyPr/>
          <a:lstStyle/>
          <a:p>
            <a:fld id="{E1E82F94-2435-4CE9-9E19-C85AE8AA3B0C}" type="slidenum">
              <a:rPr lang="fr-FR" smtClean="0"/>
              <a:t>65</a:t>
            </a:fld>
            <a:endParaRPr lang="fr-FR"/>
          </a:p>
        </p:txBody>
      </p:sp>
      <p:sp>
        <p:nvSpPr>
          <p:cNvPr id="12" name="Espace réservé de la date 11">
            <a:extLst>
              <a:ext uri="{FF2B5EF4-FFF2-40B4-BE49-F238E27FC236}">
                <a16:creationId xmlns:a16="http://schemas.microsoft.com/office/drawing/2014/main" id="{5782F59B-708B-42DD-8D0E-17BA6AC94453}"/>
              </a:ext>
            </a:extLst>
          </p:cNvPr>
          <p:cNvSpPr>
            <a:spLocks noGrp="1"/>
          </p:cNvSpPr>
          <p:nvPr>
            <p:ph type="dt" sz="half" idx="10"/>
          </p:nvPr>
        </p:nvSpPr>
        <p:spPr/>
        <p:txBody>
          <a:bodyPr/>
          <a:lstStyle/>
          <a:p>
            <a:fld id="{E48B8851-85E8-4F87-AEC9-6DDBAF6C1AE0}" type="datetime1">
              <a:rPr lang="fr-FR" smtClean="0"/>
              <a:t>16/11/2023</a:t>
            </a:fld>
            <a:endParaRPr lang="fr-FR"/>
          </a:p>
        </p:txBody>
      </p:sp>
      <p:pic>
        <p:nvPicPr>
          <p:cNvPr id="2" name="Image 1">
            <a:extLst>
              <a:ext uri="{FF2B5EF4-FFF2-40B4-BE49-F238E27FC236}">
                <a16:creationId xmlns:a16="http://schemas.microsoft.com/office/drawing/2014/main" id="{C0DF8F1B-B8DB-430C-9409-922B7DE773EE}"/>
              </a:ext>
            </a:extLst>
          </p:cNvPr>
          <p:cNvPicPr>
            <a:picLocks noChangeAspect="1"/>
          </p:cNvPicPr>
          <p:nvPr/>
        </p:nvPicPr>
        <p:blipFill rotWithShape="1">
          <a:blip r:embed="rId5"/>
          <a:srcRect l="12330" t="32509" b="17101"/>
          <a:stretch/>
        </p:blipFill>
        <p:spPr>
          <a:xfrm>
            <a:off x="5191301" y="433544"/>
            <a:ext cx="6381398" cy="59228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60671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AA92CF-6BED-4606-8650-DFFD6CB63D54}"/>
              </a:ext>
            </a:extLst>
          </p:cNvPr>
          <p:cNvSpPr>
            <a:spLocks noGrp="1"/>
          </p:cNvSpPr>
          <p:nvPr>
            <p:ph type="title"/>
          </p:nvPr>
        </p:nvSpPr>
        <p:spPr>
          <a:xfrm>
            <a:off x="247135" y="207383"/>
            <a:ext cx="11300096" cy="947308"/>
          </a:xfrm>
        </p:spPr>
        <p:txBody>
          <a:bodyPr>
            <a:noAutofit/>
          </a:bodyPr>
          <a:lstStyle/>
          <a:p>
            <a:pPr algn="ctr"/>
            <a:r>
              <a:rPr lang="fr-FR" sz="4000" dirty="0"/>
              <a:t>Le numérique, une histoire traversée de contradictions</a:t>
            </a:r>
          </a:p>
        </p:txBody>
      </p:sp>
      <p:sp>
        <p:nvSpPr>
          <p:cNvPr id="3" name="Espace réservé du contenu 2">
            <a:extLst>
              <a:ext uri="{FF2B5EF4-FFF2-40B4-BE49-F238E27FC236}">
                <a16:creationId xmlns:a16="http://schemas.microsoft.com/office/drawing/2014/main" id="{1C7F23C7-3820-49CC-89B3-C620B05839C5}"/>
              </a:ext>
            </a:extLst>
          </p:cNvPr>
          <p:cNvSpPr>
            <a:spLocks noGrp="1"/>
          </p:cNvSpPr>
          <p:nvPr>
            <p:ph idx="1"/>
          </p:nvPr>
        </p:nvSpPr>
        <p:spPr>
          <a:xfrm>
            <a:off x="592428" y="1339472"/>
            <a:ext cx="11070653" cy="5088367"/>
          </a:xfrm>
        </p:spPr>
        <p:txBody>
          <a:bodyPr>
            <a:noAutofit/>
          </a:bodyPr>
          <a:lstStyle/>
          <a:p>
            <a:pPr algn="just"/>
            <a:r>
              <a:rPr lang="fr-FR" dirty="0"/>
              <a:t>La culture numérique est traversée par une </a:t>
            </a:r>
            <a:r>
              <a:rPr lang="fr-FR" b="1" dirty="0"/>
              <a:t>tension originaire entre contrôle et liberté</a:t>
            </a:r>
            <a:r>
              <a:rPr lang="fr-FR" dirty="0"/>
              <a:t>, financement par l’Etat et l’armée (agence ARPA) et idéal libertaire, Internet ayant été créé au départ en logiciel libre, dans une culture du </a:t>
            </a:r>
            <a:r>
              <a:rPr lang="fr-FR" b="1" dirty="0"/>
              <a:t>hacking</a:t>
            </a:r>
            <a:r>
              <a:rPr lang="fr-FR" dirty="0"/>
              <a:t>, un esprit de liberté et de curiosité intellectuelle.</a:t>
            </a:r>
          </a:p>
          <a:p>
            <a:pPr algn="just"/>
            <a:r>
              <a:rPr lang="fr-FR" dirty="0"/>
              <a:t>La </a:t>
            </a:r>
            <a:r>
              <a:rPr lang="fr-FR" b="1" dirty="0"/>
              <a:t>Silicon Valley</a:t>
            </a:r>
            <a:r>
              <a:rPr lang="fr-FR" dirty="0"/>
              <a:t>, originellement, est un bouillon de </a:t>
            </a:r>
            <a:r>
              <a:rPr lang="fr-FR" b="1" dirty="0"/>
              <a:t>contre-culture</a:t>
            </a:r>
            <a:r>
              <a:rPr lang="fr-FR" dirty="0"/>
              <a:t>.</a:t>
            </a:r>
          </a:p>
          <a:p>
            <a:pPr algn="just"/>
            <a:r>
              <a:rPr lang="fr-FR" dirty="0"/>
              <a:t>Voir le parcours emblématique de </a:t>
            </a:r>
            <a:r>
              <a:rPr lang="fr-FR" b="1" dirty="0"/>
              <a:t>Steward Brand </a:t>
            </a:r>
            <a:r>
              <a:rPr lang="fr-FR" dirty="0"/>
              <a:t>: </a:t>
            </a:r>
            <a:r>
              <a:rPr lang="fr-FR" dirty="0" err="1"/>
              <a:t>Whole</a:t>
            </a:r>
            <a:r>
              <a:rPr lang="fr-FR" dirty="0"/>
              <a:t> </a:t>
            </a:r>
            <a:r>
              <a:rPr lang="fr-FR" dirty="0" err="1"/>
              <a:t>Earth</a:t>
            </a:r>
            <a:r>
              <a:rPr lang="fr-FR" dirty="0"/>
              <a:t> </a:t>
            </a:r>
            <a:r>
              <a:rPr lang="fr-FR" dirty="0" err="1"/>
              <a:t>Catalog</a:t>
            </a:r>
            <a:r>
              <a:rPr lang="fr-FR" dirty="0"/>
              <a:t>, the WELL, etc.</a:t>
            </a:r>
          </a:p>
          <a:p>
            <a:pPr marL="0" indent="0" algn="ctr">
              <a:buNone/>
            </a:pPr>
            <a:r>
              <a:rPr lang="fr-FR" dirty="0">
                <a:solidFill>
                  <a:srgbClr val="0070C0"/>
                </a:solidFill>
                <a:sym typeface="Wingdings" panose="05000000000000000000" pitchFamily="2" charset="2"/>
              </a:rPr>
              <a:t> </a:t>
            </a:r>
            <a:r>
              <a:rPr lang="fr-FR" dirty="0">
                <a:solidFill>
                  <a:srgbClr val="0070C0"/>
                </a:solidFill>
              </a:rPr>
              <a:t>Hypothèse de </a:t>
            </a:r>
            <a:r>
              <a:rPr lang="fr-FR" b="1" dirty="0">
                <a:solidFill>
                  <a:srgbClr val="0070C0"/>
                </a:solidFill>
              </a:rPr>
              <a:t>Fred Turner </a:t>
            </a:r>
            <a:r>
              <a:rPr lang="fr-FR" dirty="0">
                <a:solidFill>
                  <a:srgbClr val="0070C0"/>
                </a:solidFill>
              </a:rPr>
              <a:t>: la </a:t>
            </a:r>
            <a:r>
              <a:rPr lang="fr-FR" b="1" dirty="0">
                <a:solidFill>
                  <a:srgbClr val="0070C0"/>
                </a:solidFill>
              </a:rPr>
              <a:t>communauté électronique des années 1980 est devenue le refuge des espérances déçues du mouvement hippie et de la contre-culture californienne</a:t>
            </a:r>
            <a:r>
              <a:rPr lang="fr-FR" dirty="0">
                <a:solidFill>
                  <a:srgbClr val="0070C0"/>
                </a:solidFill>
              </a:rPr>
              <a:t>, avec un rêve de refondation du lien social, grâce à la liberté et la richesse du monde en ligne.</a:t>
            </a:r>
          </a:p>
          <a:p>
            <a:pPr algn="just"/>
            <a:endParaRPr lang="fr-FR" dirty="0"/>
          </a:p>
        </p:txBody>
      </p:sp>
      <p:sp>
        <p:nvSpPr>
          <p:cNvPr id="6" name="Espace réservé du pied de page 5">
            <a:extLst>
              <a:ext uri="{FF2B5EF4-FFF2-40B4-BE49-F238E27FC236}">
                <a16:creationId xmlns:a16="http://schemas.microsoft.com/office/drawing/2014/main" id="{6214AB64-C78F-4531-A20D-041B5506D28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170BDC3E-429F-468E-946D-341B8F086C78}"/>
              </a:ext>
            </a:extLst>
          </p:cNvPr>
          <p:cNvSpPr>
            <a:spLocks noGrp="1"/>
          </p:cNvSpPr>
          <p:nvPr>
            <p:ph type="sldNum" sz="quarter" idx="12"/>
          </p:nvPr>
        </p:nvSpPr>
        <p:spPr/>
        <p:txBody>
          <a:bodyPr/>
          <a:lstStyle/>
          <a:p>
            <a:fld id="{E1E82F94-2435-4CE9-9E19-C85AE8AA3B0C}" type="slidenum">
              <a:rPr lang="fr-FR" smtClean="0"/>
              <a:t>66</a:t>
            </a:fld>
            <a:endParaRPr lang="fr-FR"/>
          </a:p>
        </p:txBody>
      </p:sp>
      <p:sp>
        <p:nvSpPr>
          <p:cNvPr id="10" name="Espace réservé de la date 9">
            <a:extLst>
              <a:ext uri="{FF2B5EF4-FFF2-40B4-BE49-F238E27FC236}">
                <a16:creationId xmlns:a16="http://schemas.microsoft.com/office/drawing/2014/main" id="{869FFED7-664A-4A1A-9863-CAF00500BE4B}"/>
              </a:ext>
            </a:extLst>
          </p:cNvPr>
          <p:cNvSpPr>
            <a:spLocks noGrp="1"/>
          </p:cNvSpPr>
          <p:nvPr>
            <p:ph type="dt" sz="half" idx="10"/>
          </p:nvPr>
        </p:nvSpPr>
        <p:spPr/>
        <p:txBody>
          <a:bodyPr/>
          <a:lstStyle/>
          <a:p>
            <a:fld id="{3C9A9798-FA5A-4852-8E63-4CC8EBD59B1E}" type="datetime1">
              <a:rPr lang="fr-FR" smtClean="0"/>
              <a:t>16/11/2023</a:t>
            </a:fld>
            <a:endParaRPr lang="fr-FR"/>
          </a:p>
        </p:txBody>
      </p:sp>
    </p:spTree>
    <p:extLst>
      <p:ext uri="{BB962C8B-B14F-4D97-AF65-F5344CB8AC3E}">
        <p14:creationId xmlns:p14="http://schemas.microsoft.com/office/powerpoint/2010/main" val="1518299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5"/>
          <p:cNvPicPr preferRelativeResize="0">
            <a:picLocks noGrp="1"/>
          </p:cNvPicPr>
          <p:nvPr>
            <p:ph type="body" idx="1"/>
          </p:nvPr>
        </p:nvPicPr>
        <p:blipFill rotWithShape="1">
          <a:blip r:embed="rId3">
            <a:alphaModFix/>
          </a:blip>
          <a:srcRect/>
          <a:stretch/>
        </p:blipFill>
        <p:spPr>
          <a:xfrm>
            <a:off x="1176338" y="639763"/>
            <a:ext cx="9844087" cy="5537200"/>
          </a:xfrm>
          <a:prstGeom prst="rect">
            <a:avLst/>
          </a:prstGeom>
          <a:noFill/>
          <a:ln>
            <a:noFill/>
          </a:ln>
        </p:spPr>
      </p:pic>
      <p:sp>
        <p:nvSpPr>
          <p:cNvPr id="200" name="Google Shape;2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201" name="Google Shape;2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67</a:t>
            </a:fld>
            <a:endParaRPr/>
          </a:p>
        </p:txBody>
      </p:sp>
      <p:sp>
        <p:nvSpPr>
          <p:cNvPr id="2" name="Espace réservé de la date 1">
            <a:extLst>
              <a:ext uri="{FF2B5EF4-FFF2-40B4-BE49-F238E27FC236}">
                <a16:creationId xmlns:a16="http://schemas.microsoft.com/office/drawing/2014/main" id="{D4B5847E-4E09-433F-AF10-EE640AEFFC7F}"/>
              </a:ext>
            </a:extLst>
          </p:cNvPr>
          <p:cNvSpPr>
            <a:spLocks noGrp="1"/>
          </p:cNvSpPr>
          <p:nvPr>
            <p:ph type="dt" sz="half" idx="10"/>
          </p:nvPr>
        </p:nvSpPr>
        <p:spPr/>
        <p:txBody>
          <a:bodyPr/>
          <a:lstStyle/>
          <a:p>
            <a:fld id="{83ECAAF7-2EEF-48C5-80A7-BDC2307E4CC3}" type="datetime1">
              <a:rPr lang="fr-FR" smtClean="0"/>
              <a:t>16/11/2023</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207" name="Google Shape;20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68</a:t>
            </a:fld>
            <a:endParaRPr/>
          </a:p>
        </p:txBody>
      </p:sp>
      <p:sp>
        <p:nvSpPr>
          <p:cNvPr id="208" name="Google Shape;208;p26"/>
          <p:cNvSpPr txBox="1"/>
          <p:nvPr/>
        </p:nvSpPr>
        <p:spPr>
          <a:xfrm>
            <a:off x="602428" y="1013902"/>
            <a:ext cx="11166438" cy="5122621"/>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fr-FR" sz="2400" dirty="0">
                <a:solidFill>
                  <a:srgbClr val="2F5496"/>
                </a:solidFill>
                <a:latin typeface="Calibri"/>
                <a:ea typeface="Calibri"/>
                <a:cs typeface="Calibri"/>
                <a:sym typeface="Calibri"/>
              </a:rPr>
              <a:t>« La Silicon Valley, c’est plusieurs lieux en un seul. D’un côté, depuis 100 ans, c’est un centre de recherche. Ça a commencé avec la radio dans le premier quart du XXe siècle, puis l’électronique pendant la Seconde Guerre mondiale, la recherche militaire et l’informatique pendant la guerre froide, et essentiellement l’informatique depuis. Du point de vue culturel, c’est </a:t>
            </a:r>
            <a:r>
              <a:rPr lang="fr-FR" sz="2400" b="1" dirty="0">
                <a:solidFill>
                  <a:srgbClr val="2F5496"/>
                </a:solidFill>
                <a:latin typeface="Calibri"/>
                <a:ea typeface="Calibri"/>
                <a:cs typeface="Calibri"/>
                <a:sym typeface="Calibri"/>
              </a:rPr>
              <a:t>un mélange amusant entre l’idéologie traditionnelle du capitalisme américain, provenant du protestantisme, et la contre-culture des années 60, qui elle, est une histoire très locale, très liée à San Francisco</a:t>
            </a:r>
            <a:r>
              <a:rPr lang="fr-FR" sz="2400" dirty="0">
                <a:solidFill>
                  <a:srgbClr val="2F5496"/>
                </a:solidFill>
                <a:latin typeface="Calibri"/>
                <a:ea typeface="Calibri"/>
                <a:cs typeface="Calibri"/>
                <a:sym typeface="Calibri"/>
              </a:rPr>
              <a:t>, qui est juste au-dessus. Et ces deux traditions fonctionnent très bien ensemble […] Mais c’est aussi un lieu qui a énormément changé. Il y a 60 ans, c’était encore une région agricole. Or, les fermes ont complètement disparu aujourd’hui. Ensuite, c’est devenu un “hub” technologique important, mais c’est très récemment, depuis Google, depuis 2007 environ, que c’est devenu vraiment dingue. C’est à nouveau l’explosion. Se loger est devenu impossible. Les routes sont encombrées de voitures. Google a fait doubler la population de </a:t>
            </a:r>
            <a:r>
              <a:rPr lang="fr-FR" sz="2400" dirty="0" err="1">
                <a:solidFill>
                  <a:srgbClr val="2F5496"/>
                </a:solidFill>
                <a:latin typeface="Calibri"/>
                <a:ea typeface="Calibri"/>
                <a:cs typeface="Calibri"/>
                <a:sym typeface="Calibri"/>
              </a:rPr>
              <a:t>Moutain</a:t>
            </a:r>
            <a:r>
              <a:rPr lang="fr-FR" sz="2400" dirty="0">
                <a:solidFill>
                  <a:srgbClr val="2F5496"/>
                </a:solidFill>
                <a:latin typeface="Calibri"/>
                <a:ea typeface="Calibri"/>
                <a:cs typeface="Calibri"/>
                <a:sym typeface="Calibri"/>
              </a:rPr>
              <a:t> </a:t>
            </a:r>
            <a:r>
              <a:rPr lang="fr-FR" sz="2400" dirty="0" err="1">
                <a:solidFill>
                  <a:srgbClr val="2F5496"/>
                </a:solidFill>
                <a:latin typeface="Calibri"/>
                <a:ea typeface="Calibri"/>
                <a:cs typeface="Calibri"/>
                <a:sym typeface="Calibri"/>
              </a:rPr>
              <a:t>View</a:t>
            </a:r>
            <a:r>
              <a:rPr lang="fr-FR" sz="2400" dirty="0">
                <a:solidFill>
                  <a:srgbClr val="2F5496"/>
                </a:solidFill>
                <a:latin typeface="Calibri"/>
                <a:ea typeface="Calibri"/>
                <a:cs typeface="Calibri"/>
                <a:sym typeface="Calibri"/>
              </a:rPr>
              <a:t>, la ville où se trouve son siège. 70 000 personnes sont arrivées avec Google, c’est énorme. </a:t>
            </a:r>
            <a:r>
              <a:rPr lang="fr-FR" sz="2400" b="1" dirty="0">
                <a:solidFill>
                  <a:srgbClr val="2F5496"/>
                </a:solidFill>
                <a:latin typeface="Calibri"/>
                <a:ea typeface="Calibri"/>
                <a:cs typeface="Calibri"/>
                <a:sym typeface="Calibri"/>
              </a:rPr>
              <a:t>Chez les vieux développeurs de la région, il y a encore la croyance que l’informatique va changer le monde</a:t>
            </a:r>
            <a:r>
              <a:rPr lang="fr-FR" sz="2400" dirty="0">
                <a:solidFill>
                  <a:srgbClr val="2F5496"/>
                </a:solidFill>
                <a:latin typeface="Calibri"/>
                <a:ea typeface="Calibri"/>
                <a:cs typeface="Calibri"/>
                <a:sym typeface="Calibri"/>
              </a:rPr>
              <a:t>. </a:t>
            </a:r>
            <a:r>
              <a:rPr lang="fr-FR" sz="2400" b="1" dirty="0">
                <a:solidFill>
                  <a:srgbClr val="2F5496"/>
                </a:solidFill>
                <a:latin typeface="Calibri"/>
                <a:ea typeface="Calibri"/>
                <a:cs typeface="Calibri"/>
                <a:sym typeface="Calibri"/>
              </a:rPr>
              <a:t>Chez les plus jeunes, cette vieille croyance a muté. C’est devenu une croyance dans les start-ups</a:t>
            </a:r>
            <a:r>
              <a:rPr lang="fr-FR" sz="2400" dirty="0">
                <a:solidFill>
                  <a:srgbClr val="2F5496"/>
                </a:solidFill>
                <a:latin typeface="Calibri"/>
                <a:ea typeface="Calibri"/>
                <a:cs typeface="Calibri"/>
                <a:sym typeface="Calibri"/>
              </a:rPr>
              <a:t>. </a:t>
            </a:r>
            <a:endParaRPr dirty="0"/>
          </a:p>
        </p:txBody>
      </p:sp>
      <p:sp>
        <p:nvSpPr>
          <p:cNvPr id="209" name="Google Shape;209;p26"/>
          <p:cNvSpPr txBox="1"/>
          <p:nvPr/>
        </p:nvSpPr>
        <p:spPr>
          <a:xfrm>
            <a:off x="753035" y="158041"/>
            <a:ext cx="1073613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4000">
                <a:solidFill>
                  <a:srgbClr val="2F5496"/>
                </a:solidFill>
                <a:latin typeface="Calibri"/>
                <a:ea typeface="Calibri"/>
                <a:cs typeface="Calibri"/>
                <a:sym typeface="Calibri"/>
              </a:rPr>
              <a:t>Le point de vue de Fred Turner en 2016</a:t>
            </a:r>
            <a:endParaRPr/>
          </a:p>
        </p:txBody>
      </p:sp>
      <p:sp>
        <p:nvSpPr>
          <p:cNvPr id="2" name="Espace réservé de la date 1">
            <a:extLst>
              <a:ext uri="{FF2B5EF4-FFF2-40B4-BE49-F238E27FC236}">
                <a16:creationId xmlns:a16="http://schemas.microsoft.com/office/drawing/2014/main" id="{4498426B-83B1-4A51-BAAC-0FA91290D247}"/>
              </a:ext>
            </a:extLst>
          </p:cNvPr>
          <p:cNvSpPr>
            <a:spLocks noGrp="1"/>
          </p:cNvSpPr>
          <p:nvPr>
            <p:ph type="dt" sz="half" idx="10"/>
          </p:nvPr>
        </p:nvSpPr>
        <p:spPr/>
        <p:txBody>
          <a:bodyPr/>
          <a:lstStyle/>
          <a:p>
            <a:fld id="{94628D82-2DAC-41E2-9C9D-2DEE8FDA683D}" type="datetime1">
              <a:rPr lang="fr-FR" smtClean="0"/>
              <a:t>16/11/2023</a:t>
            </a:fld>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215" name="Google Shape;21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69</a:t>
            </a:fld>
            <a:endParaRPr/>
          </a:p>
        </p:txBody>
      </p:sp>
      <p:sp>
        <p:nvSpPr>
          <p:cNvPr id="216" name="Google Shape;216;p27"/>
          <p:cNvSpPr txBox="1"/>
          <p:nvPr/>
        </p:nvSpPr>
        <p:spPr>
          <a:xfrm>
            <a:off x="351416" y="1089205"/>
            <a:ext cx="11489167" cy="423622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fr-FR" sz="2400">
                <a:solidFill>
                  <a:srgbClr val="2F5496"/>
                </a:solidFill>
                <a:latin typeface="Calibri"/>
                <a:ea typeface="Calibri"/>
                <a:cs typeface="Calibri"/>
                <a:sym typeface="Calibri"/>
              </a:rPr>
              <a:t>« La croyance d’être les nouveaux chercheurs d’or. Ils vont dans les collines pour y trouver L’application, LE projet, LA manière de gagner beaucoup d’argent. L’idée de changer le monde a un peu disparu, elle est devenue plus souterraine. </a:t>
            </a:r>
            <a:r>
              <a:rPr lang="fr-FR" sz="2400" b="1">
                <a:solidFill>
                  <a:srgbClr val="2F5496"/>
                </a:solidFill>
                <a:latin typeface="Calibri"/>
                <a:ea typeface="Calibri"/>
                <a:cs typeface="Calibri"/>
                <a:sym typeface="Calibri"/>
              </a:rPr>
              <a:t>Dans la série “ Silicon Valley ”, il y a une blague qui résume cet esprit : chaque pitch de toute start-up devant ses potentiels financeurs doit finir sur : “ Et ça va changer le monde ”. C’est vraiment comme ça que ça se passe. Il faut déclarer que ce qu’on va faire va sauver le monde. C’est un écho un peu vide de la contre-culture. </a:t>
            </a:r>
            <a:r>
              <a:rPr lang="fr-FR" sz="2400">
                <a:solidFill>
                  <a:srgbClr val="2F5496"/>
                </a:solidFill>
                <a:latin typeface="Calibri"/>
                <a:ea typeface="Calibri"/>
                <a:cs typeface="Calibri"/>
                <a:sym typeface="Calibri"/>
              </a:rPr>
              <a:t>Comme Burning Man. La Silicon Valley va en masse à Burning Man. Or, Burning Man est une réminiscence directe de la contre-culture californienne. Un lieu perdu dans le désert où on se réalise, mais où on réalise aussi des projets high-tech. C’est comme l’inconscient de la Silicon Valley, le rêve de la Silicon Valley. Que fait-on dans la Silicon Valley  ? On se réalise, on est créatif... en lançant des projets technos. » (https://www.nouvelobs.com/rue89/rue89-le-grand-entretien/20141221.RUE7123/fred-turner-google-uber-et-l-ideologie-de-la-silicon-valley-en-treize-mots.html)</a:t>
            </a:r>
            <a:endParaRPr/>
          </a:p>
        </p:txBody>
      </p:sp>
      <p:sp>
        <p:nvSpPr>
          <p:cNvPr id="2" name="Espace réservé de la date 1">
            <a:extLst>
              <a:ext uri="{FF2B5EF4-FFF2-40B4-BE49-F238E27FC236}">
                <a16:creationId xmlns:a16="http://schemas.microsoft.com/office/drawing/2014/main" id="{971E1C8A-B43B-4ADF-AF1C-5D7533814170}"/>
              </a:ext>
            </a:extLst>
          </p:cNvPr>
          <p:cNvSpPr>
            <a:spLocks noGrp="1"/>
          </p:cNvSpPr>
          <p:nvPr>
            <p:ph type="dt" sz="half" idx="10"/>
          </p:nvPr>
        </p:nvSpPr>
        <p:spPr/>
        <p:txBody>
          <a:bodyPr/>
          <a:lstStyle/>
          <a:p>
            <a:fld id="{8F3C7BB1-8CC9-4B52-AFB5-0B480606334E}" type="datetime1">
              <a:rPr lang="fr-FR" smtClean="0"/>
              <a:t>16/11/2023</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7924D4-2013-4661-84B5-0B45844549B0}"/>
              </a:ext>
            </a:extLst>
          </p:cNvPr>
          <p:cNvSpPr/>
          <p:nvPr/>
        </p:nvSpPr>
        <p:spPr>
          <a:xfrm>
            <a:off x="-11802"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702432" y="1364794"/>
            <a:ext cx="4724941" cy="1150819"/>
          </a:xfrm>
          <a:solidFill>
            <a:schemeClr val="accent1">
              <a:lumMod val="20000"/>
              <a:lumOff val="80000"/>
            </a:schemeClr>
          </a:solidFill>
          <a:ln w="38100">
            <a:solidFill>
              <a:schemeClr val="accent1"/>
            </a:solidFill>
          </a:ln>
        </p:spPr>
        <p:txBody>
          <a:bodyPr>
            <a:normAutofit fontScale="85000" lnSpcReduction="20000"/>
          </a:bodyPr>
          <a:lstStyle/>
          <a:p>
            <a:pPr marL="0" indent="0" algn="ctr">
              <a:buNone/>
            </a:pPr>
            <a:r>
              <a:rPr lang="fr-FR" dirty="0">
                <a:hlinkClick r:id="rId2" action="ppaction://hlinksldjump"/>
              </a:rPr>
              <a:t>Les menaces pesant sur le travail, du fait de l’automatisation et l’exploitation des « travailleurs du clic »</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7</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129857" y="4136527"/>
            <a:ext cx="4570931" cy="1100559"/>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3" action="ppaction://hlinksldjump"/>
              </a:rPr>
              <a:t>Les biais algorithmiques, reproducteurs des biais sociaux</a:t>
            </a:r>
            <a:r>
              <a:rPr lang="fr-FR" dirty="0"/>
              <a:t> et le « </a:t>
            </a:r>
            <a:r>
              <a:rPr lang="fr-FR" dirty="0" err="1"/>
              <a:t>nudge</a:t>
            </a:r>
            <a:r>
              <a:rPr lang="fr-FR" dirty="0"/>
              <a:t> » des IA génératives</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275014" y="2688121"/>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4" action="ppaction://hlinksldjump"/>
              </a:rPr>
              <a:t>L’écologie de l’attention : addictions et perte de la capacité d’attention </a:t>
            </a:r>
            <a:endParaRPr lang="fr-FR" dirty="0"/>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684726" y="5389020"/>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5" action="ppaction://hlinksldjump"/>
              </a:rPr>
              <a:t>Les problèmes environnementaux induits par le numérique</a:t>
            </a:r>
            <a:endParaRPr lang="fr-FR" dirty="0"/>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390362" y="273548"/>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6" action="ppaction://hlinksldjump"/>
              </a:rPr>
              <a:t>La surveillance numérique, dans les démocraties et les autres régimes</a:t>
            </a:r>
            <a:endParaRPr lang="fr-FR" dirty="0"/>
          </a:p>
        </p:txBody>
      </p:sp>
      <p:sp>
        <p:nvSpPr>
          <p:cNvPr id="10" name="Espace réservé du contenu 2">
            <a:hlinkClick r:id="rId7" action="ppaction://hlinksldjump"/>
            <a:extLst>
              <a:ext uri="{FF2B5EF4-FFF2-40B4-BE49-F238E27FC236}">
                <a16:creationId xmlns:a16="http://schemas.microsoft.com/office/drawing/2014/main" id="{F8C6B8F3-B7C0-4C67-B794-1296054A5A4D}"/>
              </a:ext>
            </a:extLst>
          </p:cNvPr>
          <p:cNvSpPr txBox="1">
            <a:spLocks/>
          </p:cNvSpPr>
          <p:nvPr/>
        </p:nvSpPr>
        <p:spPr>
          <a:xfrm>
            <a:off x="7088746" y="4158086"/>
            <a:ext cx="4855336"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7" action="ppaction://hlinksldjump"/>
              </a:rPr>
              <a:t>Les fake news et la désinformation </a:t>
            </a:r>
            <a:r>
              <a:rPr lang="fr-FR" i="1" dirty="0">
                <a:hlinkClick r:id="rId7" action="ppaction://hlinksldjump"/>
              </a:rPr>
              <a:t>vs. </a:t>
            </a:r>
            <a:r>
              <a:rPr lang="fr-FR" dirty="0">
                <a:hlinkClick r:id="rId7" action="ppaction://hlinksldjump"/>
              </a:rPr>
              <a:t>l’approfondissement de l’espace public </a:t>
            </a:r>
            <a:endParaRPr lang="fr-FR" dirty="0"/>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6634232" y="1397726"/>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8" action="ppaction://hlinksldjump"/>
              </a:rPr>
              <a:t>Les enjeux éthiques liés au développement d’artefacts autonomes</a:t>
            </a:r>
            <a:endParaRPr lang="fr-FR" dirty="0"/>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726209" y="2867901"/>
            <a:ext cx="4341255" cy="948068"/>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9" action="ppaction://hlinksldjump"/>
              </a:rPr>
              <a:t>Le droit à l’oubli et le statut des </a:t>
            </a:r>
            <a:r>
              <a:rPr lang="fr-FR" dirty="0">
                <a:hlinkClick r:id="rId9" action="ppaction://hlinksldjump">
                  <a:extLst>
                    <a:ext uri="{A12FA001-AC4F-418D-AE19-62706E023703}">
                      <ahyp:hlinkClr xmlns:ahyp="http://schemas.microsoft.com/office/drawing/2018/hyperlinkcolor" val="tx"/>
                    </a:ext>
                  </a:extLst>
                </a:hlinkClick>
              </a:rPr>
              <a:t>avatars</a:t>
            </a:r>
            <a:r>
              <a:rPr lang="fr-FR" dirty="0"/>
              <a:t> dopés à l’IA</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8399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7" name="Espace réservé du contenu 2">
            <a:extLst>
              <a:ext uri="{FF2B5EF4-FFF2-40B4-BE49-F238E27FC236}">
                <a16:creationId xmlns:a16="http://schemas.microsoft.com/office/drawing/2014/main" id="{57A06376-ADA4-4DB8-9277-056B0360BF51}"/>
              </a:ext>
            </a:extLst>
          </p:cNvPr>
          <p:cNvSpPr txBox="1">
            <a:spLocks/>
          </p:cNvSpPr>
          <p:nvPr/>
        </p:nvSpPr>
        <p:spPr>
          <a:xfrm>
            <a:off x="6387920" y="5371959"/>
            <a:ext cx="4114801"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10" action="ppaction://hlinksldjump"/>
              </a:rPr>
              <a:t>La privatisation des connaissances </a:t>
            </a:r>
            <a:r>
              <a:rPr lang="fr-FR" i="1" dirty="0">
                <a:hlinkClick r:id="rId10" action="ppaction://hlinksldjump"/>
              </a:rPr>
              <a:t>vs. </a:t>
            </a:r>
            <a:r>
              <a:rPr lang="fr-FR" dirty="0">
                <a:hlinkClick r:id="rId10" action="ppaction://hlinksldjump"/>
              </a:rPr>
              <a:t>l’utopie des communs</a:t>
            </a:r>
            <a:endParaRPr lang="fr-FR" dirty="0"/>
          </a:p>
        </p:txBody>
      </p:sp>
      <p:sp>
        <p:nvSpPr>
          <p:cNvPr id="13" name="Espace réservé de la date 12">
            <a:extLst>
              <a:ext uri="{FF2B5EF4-FFF2-40B4-BE49-F238E27FC236}">
                <a16:creationId xmlns:a16="http://schemas.microsoft.com/office/drawing/2014/main" id="{E32C4645-AF75-4B0F-ABFD-70B558767672}"/>
              </a:ext>
            </a:extLst>
          </p:cNvPr>
          <p:cNvSpPr>
            <a:spLocks noGrp="1"/>
          </p:cNvSpPr>
          <p:nvPr>
            <p:ph type="dt" sz="half" idx="10"/>
          </p:nvPr>
        </p:nvSpPr>
        <p:spPr/>
        <p:txBody>
          <a:bodyPr/>
          <a:lstStyle/>
          <a:p>
            <a:fld id="{F19CC2A1-AE8A-4A83-B543-4CE89DEEBFD6}" type="datetime1">
              <a:rPr lang="fr-FR" smtClean="0"/>
              <a:t>16/11/2023</a:t>
            </a:fld>
            <a:endParaRPr lang="fr-FR"/>
          </a:p>
        </p:txBody>
      </p:sp>
    </p:spTree>
    <p:extLst>
      <p:ext uri="{BB962C8B-B14F-4D97-AF65-F5344CB8AC3E}">
        <p14:creationId xmlns:p14="http://schemas.microsoft.com/office/powerpoint/2010/main" val="26607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animBg="1"/>
      <p:bldP spid="7" grpId="0" animBg="1"/>
      <p:bldP spid="8" grpId="0" animBg="1"/>
      <p:bldP spid="9" grpId="0" animBg="1"/>
      <p:bldP spid="10" grpId="0" animBg="1"/>
      <p:bldP spid="11" grpId="0" animBg="1"/>
      <p:bldP spid="12" grpId="0" animBg="1"/>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2" name="Rectangle 1">
            <a:extLst>
              <a:ext uri="{FF2B5EF4-FFF2-40B4-BE49-F238E27FC236}">
                <a16:creationId xmlns:a16="http://schemas.microsoft.com/office/drawing/2014/main" id="{AD086517-7BAF-4352-959A-95582C9C7E80}"/>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1" name="Google Shape;361;p40"/>
          <p:cNvSpPr txBox="1">
            <a:spLocks noGrp="1"/>
          </p:cNvSpPr>
          <p:nvPr>
            <p:ph type="title"/>
          </p:nvPr>
        </p:nvSpPr>
        <p:spPr>
          <a:xfrm>
            <a:off x="838200" y="136525"/>
            <a:ext cx="10515600" cy="119182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Une évolution à mettre en perspective avec le « nouvel esprit du capitalisme »</a:t>
            </a:r>
            <a:endParaRPr/>
          </a:p>
        </p:txBody>
      </p:sp>
      <p:sp>
        <p:nvSpPr>
          <p:cNvPr id="362" name="Google Shape;362;p40"/>
          <p:cNvSpPr txBox="1">
            <a:spLocks noGrp="1"/>
          </p:cNvSpPr>
          <p:nvPr>
            <p:ph type="body" idx="1"/>
          </p:nvPr>
        </p:nvSpPr>
        <p:spPr>
          <a:xfrm>
            <a:off x="411480" y="1556952"/>
            <a:ext cx="11624310" cy="4669996"/>
          </a:xfrm>
          <a:prstGeom prst="rect">
            <a:avLst/>
          </a:prstGeom>
          <a:noFill/>
          <a:ln>
            <a:noFill/>
          </a:ln>
        </p:spPr>
        <p:txBody>
          <a:bodyPr spcFirstLastPara="1" wrap="square" lIns="91425" tIns="45700" rIns="91425" bIns="45700" anchor="t" anchorCtr="0">
            <a:spAutoFit/>
          </a:bodyPr>
          <a:lstStyle/>
          <a:p>
            <a:pPr marL="228600" lvl="0" indent="-228600" algn="l" rtl="0">
              <a:lnSpc>
                <a:spcPct val="90000"/>
              </a:lnSpc>
              <a:spcBef>
                <a:spcPts val="0"/>
              </a:spcBef>
              <a:spcAft>
                <a:spcPts val="0"/>
              </a:spcAft>
              <a:buClr>
                <a:schemeClr val="dk1"/>
              </a:buClr>
              <a:buSzPts val="2600"/>
              <a:buChar char="•"/>
            </a:pPr>
            <a:r>
              <a:rPr lang="fr-FR" sz="2600" b="1"/>
              <a:t>Critique sociale </a:t>
            </a:r>
            <a:r>
              <a:rPr lang="fr-FR" sz="2600" i="1"/>
              <a:t>vs</a:t>
            </a:r>
            <a:r>
              <a:rPr lang="fr-FR" sz="2600"/>
              <a:t> </a:t>
            </a:r>
            <a:r>
              <a:rPr lang="fr-FR" sz="2600" b="1"/>
              <a:t>critique artiste </a:t>
            </a:r>
            <a:r>
              <a:rPr lang="fr-FR" sz="2600"/>
              <a:t>(voir Luc Boltanski, Eve Chiapello, </a:t>
            </a:r>
            <a:r>
              <a:rPr lang="fr-FR" sz="2600" i="1"/>
              <a:t>Le Nouvel Esprit du capitalisme</a:t>
            </a:r>
            <a:r>
              <a:rPr lang="fr-FR" sz="2600"/>
              <a:t>) : le capitalisme ne peut pas répondre à la première demande, portant sur les inégalités sociales, mais essaie de répondre à la deuxième, en incorporant la demande de créativité dans le management des entreprises.</a:t>
            </a:r>
            <a:endParaRPr/>
          </a:p>
          <a:p>
            <a:pPr marL="228600" lvl="0" indent="-228600" algn="l" rtl="0">
              <a:lnSpc>
                <a:spcPct val="90000"/>
              </a:lnSpc>
              <a:spcBef>
                <a:spcPts val="1000"/>
              </a:spcBef>
              <a:spcAft>
                <a:spcPts val="0"/>
              </a:spcAft>
              <a:buClr>
                <a:schemeClr val="dk1"/>
              </a:buClr>
              <a:buSzPts val="2600"/>
              <a:buChar char="•"/>
            </a:pPr>
            <a:r>
              <a:rPr lang="fr-FR" sz="2600"/>
              <a:t>C’est le devenir de la contre-culture de la Silicon Valley. Il y a donc une congruence profonde entre la culture Internet et les évolutions sociologiques des sociétés occidentales.</a:t>
            </a:r>
            <a:endParaRPr/>
          </a:p>
          <a:p>
            <a:pPr marL="228600" lvl="0" indent="-228600" algn="l" rtl="0">
              <a:lnSpc>
                <a:spcPct val="90000"/>
              </a:lnSpc>
              <a:spcBef>
                <a:spcPts val="1000"/>
              </a:spcBef>
              <a:spcAft>
                <a:spcPts val="0"/>
              </a:spcAft>
              <a:buClr>
                <a:schemeClr val="dk1"/>
              </a:buClr>
              <a:buSzPts val="2600"/>
              <a:buChar char="•"/>
            </a:pPr>
            <a:r>
              <a:rPr lang="fr-FR" sz="2600"/>
              <a:t>Le symbole de cette rencontre entre contre-culture hippie et innovation numérique est le festival dans le Nevada « Burning man », que fréquentent de nombreux cadres de la Silicon Valley, ainsi que Larry Page et Sergey Brin. Incarnation de l’ambivalence de la culture numérique (Cardon, 2019, 73) : « créative mais marchande, communautaire mais globalisée […] ouverte mais inégalitaire ».</a:t>
            </a:r>
            <a:endParaRPr/>
          </a:p>
        </p:txBody>
      </p:sp>
      <p:sp>
        <p:nvSpPr>
          <p:cNvPr id="363" name="Google Shape;36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364" name="Google Shape;36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70</a:t>
            </a:fld>
            <a:endParaRPr/>
          </a:p>
        </p:txBody>
      </p:sp>
      <p:sp>
        <p:nvSpPr>
          <p:cNvPr id="3" name="Espace réservé de la date 2">
            <a:extLst>
              <a:ext uri="{FF2B5EF4-FFF2-40B4-BE49-F238E27FC236}">
                <a16:creationId xmlns:a16="http://schemas.microsoft.com/office/drawing/2014/main" id="{914C44B8-429A-4AC5-8442-258AA16AA15F}"/>
              </a:ext>
            </a:extLst>
          </p:cNvPr>
          <p:cNvSpPr>
            <a:spLocks noGrp="1"/>
          </p:cNvSpPr>
          <p:nvPr>
            <p:ph type="dt" sz="half" idx="10"/>
          </p:nvPr>
        </p:nvSpPr>
        <p:spPr/>
        <p:txBody>
          <a:bodyPr/>
          <a:lstStyle/>
          <a:p>
            <a:fld id="{A761320F-FD97-4CAE-9E29-6BC2E1696555}" type="datetime1">
              <a:rPr lang="fr-FR" smtClean="0"/>
              <a:t>16/11/2023</a:t>
            </a:fld>
            <a:endParaRPr lang="fr-FR"/>
          </a:p>
        </p:txBody>
      </p:sp>
    </p:spTree>
    <p:extLst>
      <p:ext uri="{BB962C8B-B14F-4D97-AF65-F5344CB8AC3E}">
        <p14:creationId xmlns:p14="http://schemas.microsoft.com/office/powerpoint/2010/main" val="21257696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27F067E2-8EAD-4037-8FF4-F8E9FA376C5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7C80F4D-65CA-4EB0-B840-2D08C428108E}"/>
              </a:ext>
            </a:extLst>
          </p:cNvPr>
          <p:cNvSpPr>
            <a:spLocks noGrp="1"/>
          </p:cNvSpPr>
          <p:nvPr>
            <p:ph type="sldNum" sz="quarter" idx="12"/>
          </p:nvPr>
        </p:nvSpPr>
        <p:spPr/>
        <p:txBody>
          <a:bodyPr/>
          <a:lstStyle/>
          <a:p>
            <a:fld id="{E1E82F94-2435-4CE9-9E19-C85AE8AA3B0C}" type="slidenum">
              <a:rPr lang="fr-FR" smtClean="0"/>
              <a:t>71</a:t>
            </a:fld>
            <a:endParaRPr lang="fr-FR"/>
          </a:p>
        </p:txBody>
      </p:sp>
      <p:sp>
        <p:nvSpPr>
          <p:cNvPr id="6" name="Rectangle : coins arrondis 5">
            <a:extLst>
              <a:ext uri="{FF2B5EF4-FFF2-40B4-BE49-F238E27FC236}">
                <a16:creationId xmlns:a16="http://schemas.microsoft.com/office/drawing/2014/main" id="{E937FF68-6997-4958-BFF0-B3CF5FCB4D4D}"/>
              </a:ext>
            </a:extLst>
          </p:cNvPr>
          <p:cNvSpPr/>
          <p:nvPr/>
        </p:nvSpPr>
        <p:spPr>
          <a:xfrm>
            <a:off x="509958" y="2185154"/>
            <a:ext cx="2608380" cy="1833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lnSpc>
                <a:spcPct val="80000"/>
              </a:lnSpc>
              <a:buFont typeface="Arial" panose="020B0604020202020204" pitchFamily="34" charset="0"/>
              <a:buChar char="•"/>
            </a:pPr>
            <a:r>
              <a:rPr lang="fr-FR" sz="2000" dirty="0"/>
              <a:t>Rad </a:t>
            </a:r>
            <a:r>
              <a:rPr lang="fr-FR" sz="2000" dirty="0" err="1"/>
              <a:t>Lab</a:t>
            </a:r>
            <a:endParaRPr lang="fr-FR" sz="2000" dirty="0"/>
          </a:p>
          <a:p>
            <a:pPr marL="176213" indent="-176213">
              <a:lnSpc>
                <a:spcPct val="80000"/>
              </a:lnSpc>
              <a:buFont typeface="Arial" panose="020B0604020202020204" pitchFamily="34" charset="0"/>
              <a:buChar char="•"/>
            </a:pPr>
            <a:r>
              <a:rPr lang="fr-FR" sz="2000" dirty="0"/>
              <a:t>Conférences Macy</a:t>
            </a:r>
          </a:p>
          <a:p>
            <a:pPr marL="176213" indent="-176213">
              <a:lnSpc>
                <a:spcPct val="80000"/>
              </a:lnSpc>
              <a:buFont typeface="Arial" panose="020B0604020202020204" pitchFamily="34" charset="0"/>
              <a:buChar char="•"/>
            </a:pPr>
            <a:r>
              <a:rPr lang="fr-FR" sz="2000" dirty="0"/>
              <a:t>Norbert Wiener : naissance de la cybernétique</a:t>
            </a:r>
          </a:p>
        </p:txBody>
      </p:sp>
      <p:sp>
        <p:nvSpPr>
          <p:cNvPr id="7" name="Rectangle : coins arrondis 6">
            <a:extLst>
              <a:ext uri="{FF2B5EF4-FFF2-40B4-BE49-F238E27FC236}">
                <a16:creationId xmlns:a16="http://schemas.microsoft.com/office/drawing/2014/main" id="{519BAB0B-71EE-4767-8EDF-B7D6E881F249}"/>
              </a:ext>
            </a:extLst>
          </p:cNvPr>
          <p:cNvSpPr/>
          <p:nvPr/>
        </p:nvSpPr>
        <p:spPr>
          <a:xfrm>
            <a:off x="509958" y="4169860"/>
            <a:ext cx="2608380" cy="1085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r-FR" sz="2000" dirty="0"/>
              <a:t>Alan Turing : théorie de la calculabilité</a:t>
            </a:r>
          </a:p>
        </p:txBody>
      </p:sp>
      <p:sp>
        <p:nvSpPr>
          <p:cNvPr id="9" name="Rectangle : coins arrondis 8">
            <a:extLst>
              <a:ext uri="{FF2B5EF4-FFF2-40B4-BE49-F238E27FC236}">
                <a16:creationId xmlns:a16="http://schemas.microsoft.com/office/drawing/2014/main" id="{C2590504-FBBF-45E1-B34A-86B07DC04C0A}"/>
              </a:ext>
            </a:extLst>
          </p:cNvPr>
          <p:cNvSpPr/>
          <p:nvPr/>
        </p:nvSpPr>
        <p:spPr>
          <a:xfrm>
            <a:off x="3273667" y="1094429"/>
            <a:ext cx="2927841" cy="153572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lnSpc>
                <a:spcPct val="80000"/>
              </a:lnSpc>
              <a:buFont typeface="Arial" panose="020B0604020202020204" pitchFamily="34" charset="0"/>
              <a:buChar char="•"/>
            </a:pPr>
            <a:r>
              <a:rPr lang="fr-FR" sz="2000" dirty="0"/>
              <a:t>Beat </a:t>
            </a:r>
            <a:r>
              <a:rPr lang="fr-FR" sz="2000" dirty="0" err="1"/>
              <a:t>Generation</a:t>
            </a:r>
            <a:endParaRPr lang="fr-FR" sz="2000" dirty="0"/>
          </a:p>
          <a:p>
            <a:pPr marL="176213" indent="-176213">
              <a:lnSpc>
                <a:spcPct val="80000"/>
              </a:lnSpc>
              <a:buFont typeface="Arial" panose="020B0604020202020204" pitchFamily="34" charset="0"/>
              <a:buChar char="•"/>
            </a:pPr>
            <a:r>
              <a:rPr lang="fr-FR" sz="2000" dirty="0"/>
              <a:t>Culture beatnik (baie de San Francisco), Neal Cassidy</a:t>
            </a:r>
          </a:p>
        </p:txBody>
      </p:sp>
      <p:sp>
        <p:nvSpPr>
          <p:cNvPr id="10" name="Rectangle : coins arrondis 9">
            <a:extLst>
              <a:ext uri="{FF2B5EF4-FFF2-40B4-BE49-F238E27FC236}">
                <a16:creationId xmlns:a16="http://schemas.microsoft.com/office/drawing/2014/main" id="{3E50E3CB-0D93-48AA-AF76-61D9B155D162}"/>
              </a:ext>
            </a:extLst>
          </p:cNvPr>
          <p:cNvSpPr/>
          <p:nvPr/>
        </p:nvSpPr>
        <p:spPr>
          <a:xfrm>
            <a:off x="3273667" y="3700293"/>
            <a:ext cx="2927841" cy="1064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r-FR" sz="2000" dirty="0"/>
              <a:t>1958, création de l’ARPA (et de la NASA)</a:t>
            </a:r>
          </a:p>
        </p:txBody>
      </p:sp>
      <p:sp>
        <p:nvSpPr>
          <p:cNvPr id="11" name="Flèche : droite 10">
            <a:extLst>
              <a:ext uri="{FF2B5EF4-FFF2-40B4-BE49-F238E27FC236}">
                <a16:creationId xmlns:a16="http://schemas.microsoft.com/office/drawing/2014/main" id="{8987C74F-3CC1-4D75-BE67-C8F6CDA39AB6}"/>
              </a:ext>
            </a:extLst>
          </p:cNvPr>
          <p:cNvSpPr/>
          <p:nvPr/>
        </p:nvSpPr>
        <p:spPr>
          <a:xfrm>
            <a:off x="515815" y="5590201"/>
            <a:ext cx="11160369" cy="574434"/>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EA4A732D-1A03-42D6-A176-6E9ED9EE1224}"/>
              </a:ext>
            </a:extLst>
          </p:cNvPr>
          <p:cNvSpPr/>
          <p:nvPr/>
        </p:nvSpPr>
        <p:spPr>
          <a:xfrm>
            <a:off x="6476996" y="2866136"/>
            <a:ext cx="3546232" cy="1509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r-FR" sz="2000" dirty="0"/>
              <a:t>1968, démonstration d’un système appelé NLS, « Mother of all Demos »</a:t>
            </a:r>
          </a:p>
          <a:p>
            <a:pPr algn="ctr">
              <a:lnSpc>
                <a:spcPct val="80000"/>
              </a:lnSpc>
            </a:pPr>
            <a:r>
              <a:rPr lang="fr-FR" sz="2000" dirty="0"/>
              <a:t>Doug Engelbart, Steward Brand</a:t>
            </a:r>
            <a:endParaRPr lang="fr-FR" sz="1400" dirty="0"/>
          </a:p>
        </p:txBody>
      </p:sp>
      <p:sp>
        <p:nvSpPr>
          <p:cNvPr id="15" name="Rectangle : coins arrondis 14">
            <a:extLst>
              <a:ext uri="{FF2B5EF4-FFF2-40B4-BE49-F238E27FC236}">
                <a16:creationId xmlns:a16="http://schemas.microsoft.com/office/drawing/2014/main" id="{4473966F-C426-4317-B324-3D310DC7CF3C}"/>
              </a:ext>
            </a:extLst>
          </p:cNvPr>
          <p:cNvSpPr/>
          <p:nvPr/>
        </p:nvSpPr>
        <p:spPr>
          <a:xfrm>
            <a:off x="6406661" y="912809"/>
            <a:ext cx="3546232" cy="112541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80000"/>
              </a:lnSpc>
              <a:buFont typeface="Arial" panose="020B0604020202020204" pitchFamily="34" charset="0"/>
              <a:buChar char="•"/>
            </a:pPr>
            <a:r>
              <a:rPr lang="fr-FR" sz="2000" dirty="0"/>
              <a:t>Mouvement des Hippies, Ken </a:t>
            </a:r>
            <a:r>
              <a:rPr lang="fr-FR" sz="2000" dirty="0" err="1"/>
              <a:t>Kesey</a:t>
            </a:r>
            <a:r>
              <a:rPr lang="fr-FR" sz="2000" dirty="0"/>
              <a:t>, auteur de </a:t>
            </a:r>
            <a:r>
              <a:rPr lang="fr-FR" sz="2000" i="1" dirty="0"/>
              <a:t>Vol au-dessus d’un nid de coucous</a:t>
            </a:r>
          </a:p>
        </p:txBody>
      </p:sp>
      <p:sp>
        <p:nvSpPr>
          <p:cNvPr id="16" name="Rectangle : coins arrondis 15">
            <a:extLst>
              <a:ext uri="{FF2B5EF4-FFF2-40B4-BE49-F238E27FC236}">
                <a16:creationId xmlns:a16="http://schemas.microsoft.com/office/drawing/2014/main" id="{56490CEA-D0F8-46D1-A9C2-BD3529A1C2DD}"/>
              </a:ext>
            </a:extLst>
          </p:cNvPr>
          <p:cNvSpPr/>
          <p:nvPr/>
        </p:nvSpPr>
        <p:spPr>
          <a:xfrm>
            <a:off x="6441829" y="2157219"/>
            <a:ext cx="3546232" cy="57443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80000"/>
              </a:lnSpc>
              <a:buFont typeface="Arial" panose="020B0604020202020204" pitchFamily="34" charset="0"/>
              <a:buChar char="•"/>
            </a:pPr>
            <a:r>
              <a:rPr lang="fr-FR" sz="2000" dirty="0"/>
              <a:t>1968, Steward Brand et le </a:t>
            </a:r>
            <a:r>
              <a:rPr lang="fr-FR" sz="2000" i="1" dirty="0" err="1"/>
              <a:t>Whole</a:t>
            </a:r>
            <a:r>
              <a:rPr lang="fr-FR" sz="2000" i="1" dirty="0"/>
              <a:t> </a:t>
            </a:r>
            <a:r>
              <a:rPr lang="fr-FR" sz="2000" i="1" dirty="0" err="1"/>
              <a:t>Earth</a:t>
            </a:r>
            <a:r>
              <a:rPr lang="fr-FR" sz="2000" i="1" dirty="0"/>
              <a:t> </a:t>
            </a:r>
            <a:r>
              <a:rPr lang="fr-FR" sz="2000" i="1" dirty="0" err="1"/>
              <a:t>Catalog</a:t>
            </a:r>
            <a:endParaRPr lang="fr-FR" sz="2000" i="1" dirty="0"/>
          </a:p>
        </p:txBody>
      </p:sp>
      <p:sp>
        <p:nvSpPr>
          <p:cNvPr id="17" name="Rectangle : coins arrondis 16">
            <a:extLst>
              <a:ext uri="{FF2B5EF4-FFF2-40B4-BE49-F238E27FC236}">
                <a16:creationId xmlns:a16="http://schemas.microsoft.com/office/drawing/2014/main" id="{D9338CF4-EA94-4A74-8F23-4B5316986753}"/>
              </a:ext>
            </a:extLst>
          </p:cNvPr>
          <p:cNvSpPr/>
          <p:nvPr/>
        </p:nvSpPr>
        <p:spPr>
          <a:xfrm>
            <a:off x="6476994" y="4517470"/>
            <a:ext cx="3546233" cy="1047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r-FR" sz="2000" dirty="0"/>
              <a:t>1966 lancement du projet Arpanet, réseau numérique par lignes téléphoniques</a:t>
            </a:r>
            <a:endParaRPr lang="fr-FR" sz="1400" i="1" dirty="0"/>
          </a:p>
        </p:txBody>
      </p:sp>
      <p:sp>
        <p:nvSpPr>
          <p:cNvPr id="18" name="Titre 1">
            <a:extLst>
              <a:ext uri="{FF2B5EF4-FFF2-40B4-BE49-F238E27FC236}">
                <a16:creationId xmlns:a16="http://schemas.microsoft.com/office/drawing/2014/main" id="{7264B78B-6915-43D3-BAB9-92CEAD60F05E}"/>
              </a:ext>
            </a:extLst>
          </p:cNvPr>
          <p:cNvSpPr>
            <a:spLocks noGrp="1"/>
          </p:cNvSpPr>
          <p:nvPr>
            <p:ph type="title"/>
          </p:nvPr>
        </p:nvSpPr>
        <p:spPr>
          <a:xfrm>
            <a:off x="838200" y="89783"/>
            <a:ext cx="10515600" cy="947429"/>
          </a:xfrm>
        </p:spPr>
        <p:txBody>
          <a:bodyPr/>
          <a:lstStyle/>
          <a:p>
            <a:pPr algn="ctr"/>
            <a:r>
              <a:rPr lang="fr-FR" dirty="0"/>
              <a:t>Préhistoire d’Internet</a:t>
            </a:r>
          </a:p>
        </p:txBody>
      </p:sp>
      <p:cxnSp>
        <p:nvCxnSpPr>
          <p:cNvPr id="20" name="Connecteur droit 19">
            <a:extLst>
              <a:ext uri="{FF2B5EF4-FFF2-40B4-BE49-F238E27FC236}">
                <a16:creationId xmlns:a16="http://schemas.microsoft.com/office/drawing/2014/main" id="{FDF70699-D31E-4795-BD0C-218D0E1C5964}"/>
              </a:ext>
            </a:extLst>
          </p:cNvPr>
          <p:cNvCxnSpPr/>
          <p:nvPr/>
        </p:nvCxnSpPr>
        <p:spPr>
          <a:xfrm>
            <a:off x="3176954" y="5590201"/>
            <a:ext cx="0" cy="574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B0D2C1ED-598F-4BDB-8196-B648A1781906}"/>
              </a:ext>
            </a:extLst>
          </p:cNvPr>
          <p:cNvCxnSpPr/>
          <p:nvPr/>
        </p:nvCxnSpPr>
        <p:spPr>
          <a:xfrm>
            <a:off x="6374419" y="5535520"/>
            <a:ext cx="0" cy="574434"/>
          </a:xfrm>
          <a:prstGeom prst="line">
            <a:avLst/>
          </a:prstGeom>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FC47D1E6-8179-48A9-933B-08BBFF999918}"/>
              </a:ext>
            </a:extLst>
          </p:cNvPr>
          <p:cNvSpPr txBox="1"/>
          <p:nvPr/>
        </p:nvSpPr>
        <p:spPr>
          <a:xfrm>
            <a:off x="2625969" y="5254012"/>
            <a:ext cx="1172308" cy="369332"/>
          </a:xfrm>
          <a:prstGeom prst="rect">
            <a:avLst/>
          </a:prstGeom>
          <a:noFill/>
        </p:spPr>
        <p:txBody>
          <a:bodyPr wrap="square" rtlCol="0">
            <a:spAutoFit/>
          </a:bodyPr>
          <a:lstStyle/>
          <a:p>
            <a:pPr algn="ctr"/>
            <a:r>
              <a:rPr lang="fr-FR" dirty="0"/>
              <a:t>1950</a:t>
            </a:r>
          </a:p>
        </p:txBody>
      </p:sp>
      <p:cxnSp>
        <p:nvCxnSpPr>
          <p:cNvPr id="23" name="Connecteur droit 22">
            <a:extLst>
              <a:ext uri="{FF2B5EF4-FFF2-40B4-BE49-F238E27FC236}">
                <a16:creationId xmlns:a16="http://schemas.microsoft.com/office/drawing/2014/main" id="{D87FDFF1-1188-470A-9DFC-9AB1292F8796}"/>
              </a:ext>
            </a:extLst>
          </p:cNvPr>
          <p:cNvCxnSpPr/>
          <p:nvPr/>
        </p:nvCxnSpPr>
        <p:spPr>
          <a:xfrm>
            <a:off x="659425" y="5557058"/>
            <a:ext cx="0" cy="574434"/>
          </a:xfrm>
          <a:prstGeom prst="line">
            <a:avLst/>
          </a:prstGeom>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7A39E237-6047-4AD9-AE6E-1A4A114966CA}"/>
              </a:ext>
            </a:extLst>
          </p:cNvPr>
          <p:cNvSpPr txBox="1"/>
          <p:nvPr/>
        </p:nvSpPr>
        <p:spPr>
          <a:xfrm>
            <a:off x="73271" y="5220869"/>
            <a:ext cx="1172308" cy="369332"/>
          </a:xfrm>
          <a:prstGeom prst="rect">
            <a:avLst/>
          </a:prstGeom>
          <a:noFill/>
        </p:spPr>
        <p:txBody>
          <a:bodyPr wrap="square" rtlCol="0">
            <a:spAutoFit/>
          </a:bodyPr>
          <a:lstStyle/>
          <a:p>
            <a:pPr algn="ctr"/>
            <a:r>
              <a:rPr lang="fr-FR" dirty="0"/>
              <a:t>1940</a:t>
            </a:r>
          </a:p>
        </p:txBody>
      </p:sp>
      <p:sp>
        <p:nvSpPr>
          <p:cNvPr id="25" name="ZoneTexte 24">
            <a:extLst>
              <a:ext uri="{FF2B5EF4-FFF2-40B4-BE49-F238E27FC236}">
                <a16:creationId xmlns:a16="http://schemas.microsoft.com/office/drawing/2014/main" id="{D83BE7DE-EB46-4FCE-B68A-B514E3EE14FA}"/>
              </a:ext>
            </a:extLst>
          </p:cNvPr>
          <p:cNvSpPr txBox="1"/>
          <p:nvPr/>
        </p:nvSpPr>
        <p:spPr>
          <a:xfrm>
            <a:off x="5808780" y="5166188"/>
            <a:ext cx="1172308" cy="369332"/>
          </a:xfrm>
          <a:prstGeom prst="rect">
            <a:avLst/>
          </a:prstGeom>
          <a:noFill/>
        </p:spPr>
        <p:txBody>
          <a:bodyPr wrap="square" rtlCol="0">
            <a:spAutoFit/>
          </a:bodyPr>
          <a:lstStyle/>
          <a:p>
            <a:pPr algn="ctr"/>
            <a:r>
              <a:rPr lang="fr-FR" dirty="0"/>
              <a:t>1960</a:t>
            </a:r>
          </a:p>
        </p:txBody>
      </p:sp>
      <p:sp>
        <p:nvSpPr>
          <p:cNvPr id="26" name="Triangle isocèle 25">
            <a:extLst>
              <a:ext uri="{FF2B5EF4-FFF2-40B4-BE49-F238E27FC236}">
                <a16:creationId xmlns:a16="http://schemas.microsoft.com/office/drawing/2014/main" id="{042A4FEF-0737-485F-BD05-D40E4970BD53}"/>
              </a:ext>
            </a:extLst>
          </p:cNvPr>
          <p:cNvSpPr/>
          <p:nvPr/>
        </p:nvSpPr>
        <p:spPr>
          <a:xfrm rot="5400000">
            <a:off x="9348469" y="2349096"/>
            <a:ext cx="3670692" cy="20163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80000"/>
              </a:lnSpc>
            </a:pPr>
            <a:endParaRPr lang="fr-FR" sz="2000" dirty="0"/>
          </a:p>
        </p:txBody>
      </p:sp>
      <p:sp>
        <p:nvSpPr>
          <p:cNvPr id="28" name="ZoneTexte 27">
            <a:extLst>
              <a:ext uri="{FF2B5EF4-FFF2-40B4-BE49-F238E27FC236}">
                <a16:creationId xmlns:a16="http://schemas.microsoft.com/office/drawing/2014/main" id="{8B7586E3-D090-409C-B14C-49C945F6E288}"/>
              </a:ext>
            </a:extLst>
          </p:cNvPr>
          <p:cNvSpPr txBox="1"/>
          <p:nvPr/>
        </p:nvSpPr>
        <p:spPr>
          <a:xfrm>
            <a:off x="10140463" y="2522587"/>
            <a:ext cx="1717433" cy="1083374"/>
          </a:xfrm>
          <a:prstGeom prst="rect">
            <a:avLst/>
          </a:prstGeom>
          <a:noFill/>
        </p:spPr>
        <p:txBody>
          <a:bodyPr wrap="square">
            <a:spAutoFit/>
          </a:bodyPr>
          <a:lstStyle/>
          <a:p>
            <a:pPr algn="ctr">
              <a:lnSpc>
                <a:spcPct val="80000"/>
              </a:lnSpc>
            </a:pPr>
            <a:r>
              <a:rPr lang="fr-FR" sz="2000" dirty="0">
                <a:solidFill>
                  <a:schemeClr val="bg1"/>
                </a:solidFill>
              </a:rPr>
              <a:t>Vers la naissance de la cyberculture</a:t>
            </a:r>
          </a:p>
        </p:txBody>
      </p:sp>
      <p:sp>
        <p:nvSpPr>
          <p:cNvPr id="2" name="Espace réservé de la date 1">
            <a:extLst>
              <a:ext uri="{FF2B5EF4-FFF2-40B4-BE49-F238E27FC236}">
                <a16:creationId xmlns:a16="http://schemas.microsoft.com/office/drawing/2014/main" id="{34C725AF-BD16-4701-973A-B39BD0CD4017}"/>
              </a:ext>
            </a:extLst>
          </p:cNvPr>
          <p:cNvSpPr>
            <a:spLocks noGrp="1"/>
          </p:cNvSpPr>
          <p:nvPr>
            <p:ph type="dt" sz="half" idx="10"/>
          </p:nvPr>
        </p:nvSpPr>
        <p:spPr/>
        <p:txBody>
          <a:bodyPr/>
          <a:lstStyle/>
          <a:p>
            <a:fld id="{B708D6D7-5111-4EA4-A2FE-1BD4E1852120}" type="datetime1">
              <a:rPr lang="fr-FR" smtClean="0"/>
              <a:t>16/11/2023</a:t>
            </a:fld>
            <a:endParaRPr lang="fr-FR"/>
          </a:p>
        </p:txBody>
      </p:sp>
    </p:spTree>
    <p:extLst>
      <p:ext uri="{BB962C8B-B14F-4D97-AF65-F5344CB8AC3E}">
        <p14:creationId xmlns:p14="http://schemas.microsoft.com/office/powerpoint/2010/main" val="17042071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7" name="Rectangle 6">
            <a:extLst>
              <a:ext uri="{FF2B5EF4-FFF2-40B4-BE49-F238E27FC236}">
                <a16:creationId xmlns:a16="http://schemas.microsoft.com/office/drawing/2014/main" id="{47DD0B7B-77C7-405A-AC24-A9D6F8F6E573}"/>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6" name="Google Shape;286;p31"/>
          <p:cNvSpPr txBox="1">
            <a:spLocks noGrp="1"/>
          </p:cNvSpPr>
          <p:nvPr>
            <p:ph type="title"/>
          </p:nvPr>
        </p:nvSpPr>
        <p:spPr>
          <a:xfrm>
            <a:off x="838200" y="136525"/>
            <a:ext cx="10515600" cy="7762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 The mother of all demos »</a:t>
            </a:r>
            <a:endParaRPr/>
          </a:p>
        </p:txBody>
      </p:sp>
      <p:sp>
        <p:nvSpPr>
          <p:cNvPr id="287" name="Google Shape;287;p31"/>
          <p:cNvSpPr txBox="1">
            <a:spLocks noGrp="1"/>
          </p:cNvSpPr>
          <p:nvPr>
            <p:ph type="body" idx="1"/>
          </p:nvPr>
        </p:nvSpPr>
        <p:spPr>
          <a:xfrm>
            <a:off x="181982" y="835922"/>
            <a:ext cx="6064272" cy="4351338"/>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400"/>
              <a:buNone/>
            </a:pPr>
            <a:r>
              <a:rPr lang="fr-FR" sz="2400" dirty="0"/>
              <a:t>« The Mother of All Demos ((en) littéralement « la mère de toutes les démos ») est le nom souvent donné à la démonstration de </a:t>
            </a:r>
            <a:r>
              <a:rPr lang="fr-FR" sz="2400" b="1" dirty="0"/>
              <a:t>Douglas Engelbart </a:t>
            </a:r>
            <a:r>
              <a:rPr lang="fr-FR" sz="2400" dirty="0"/>
              <a:t>qui s’est déroulée le 9 décembre 1968 au Bill Graham Civic Auditorium à San Francisco.</a:t>
            </a:r>
            <a:endParaRPr dirty="0"/>
          </a:p>
          <a:p>
            <a:pPr marL="0" lvl="0" indent="0" algn="l" rtl="0">
              <a:lnSpc>
                <a:spcPct val="80000"/>
              </a:lnSpc>
              <a:spcBef>
                <a:spcPts val="1000"/>
              </a:spcBef>
              <a:spcAft>
                <a:spcPts val="0"/>
              </a:spcAft>
              <a:buClr>
                <a:schemeClr val="dk1"/>
              </a:buClr>
              <a:buSzPts val="2400"/>
              <a:buNone/>
            </a:pPr>
            <a:r>
              <a:rPr lang="fr-FR" sz="2400" dirty="0"/>
              <a:t>Pendant la </a:t>
            </a:r>
            <a:r>
              <a:rPr lang="fr-FR" sz="2400" dirty="0" err="1"/>
              <a:t>Fall</a:t>
            </a:r>
            <a:r>
              <a:rPr lang="fr-FR" sz="2400" dirty="0"/>
              <a:t> Joint Computer </a:t>
            </a:r>
            <a:r>
              <a:rPr lang="fr-FR" sz="2400" dirty="0" err="1"/>
              <a:t>Conference</a:t>
            </a:r>
            <a:r>
              <a:rPr lang="fr-FR" sz="2400" dirty="0"/>
              <a:t>, Engelbart, avec l’aide de son équipe géographiquement dispersée, a présenté les travaux du NLS (abréviation de </a:t>
            </a:r>
            <a:r>
              <a:rPr lang="fr-FR" sz="2400" dirty="0" err="1"/>
              <a:t>oNLine</a:t>
            </a:r>
            <a:r>
              <a:rPr lang="fr-FR" sz="2400" dirty="0"/>
              <a:t> System) à un public de 1 000 informaticiens professionnels. Le projet était l’aboutissement du travail effectué à l’Augmentation </a:t>
            </a:r>
            <a:r>
              <a:rPr lang="fr-FR" sz="2400" dirty="0" err="1"/>
              <a:t>Research</a:t>
            </a:r>
            <a:r>
              <a:rPr lang="fr-FR" sz="2400" dirty="0"/>
              <a:t> Center (en) de SRI International. Cette démo a permis de présenter la </a:t>
            </a:r>
            <a:r>
              <a:rPr lang="fr-FR" sz="2400" b="1" dirty="0"/>
              <a:t>première souris informatique </a:t>
            </a:r>
            <a:r>
              <a:rPr lang="fr-FR" sz="2400" dirty="0"/>
              <a:t>que le public ait pu voir, la </a:t>
            </a:r>
            <a:r>
              <a:rPr lang="fr-FR" sz="2400" b="1" dirty="0"/>
              <a:t>visioconférence</a:t>
            </a:r>
            <a:r>
              <a:rPr lang="fr-FR" sz="2400" dirty="0"/>
              <a:t>, la </a:t>
            </a:r>
            <a:r>
              <a:rPr lang="fr-FR" sz="2400" b="1" dirty="0"/>
              <a:t>téléconférence</a:t>
            </a:r>
            <a:r>
              <a:rPr lang="fr-FR" sz="2400" dirty="0"/>
              <a:t>, le </a:t>
            </a:r>
            <a:r>
              <a:rPr lang="fr-FR" sz="2400" b="1" dirty="0"/>
              <a:t>courrier électronique </a:t>
            </a:r>
            <a:r>
              <a:rPr lang="fr-FR" sz="2400" dirty="0"/>
              <a:t>et le </a:t>
            </a:r>
            <a:r>
              <a:rPr lang="fr-FR" sz="2400" b="1" dirty="0"/>
              <a:t>système hypertexte</a:t>
            </a:r>
            <a:r>
              <a:rPr lang="fr-FR" sz="2400" dirty="0"/>
              <a:t>. (Wikipédia)</a:t>
            </a:r>
            <a:endParaRPr dirty="0"/>
          </a:p>
        </p:txBody>
      </p:sp>
      <p:sp>
        <p:nvSpPr>
          <p:cNvPr id="288" name="Google Shape;28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289" name="Google Shape;28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72</a:t>
            </a:fld>
            <a:endParaRPr/>
          </a:p>
        </p:txBody>
      </p:sp>
      <p:pic>
        <p:nvPicPr>
          <p:cNvPr id="290" name="Google Shape;290;p31"/>
          <p:cNvPicPr preferRelativeResize="0"/>
          <p:nvPr/>
        </p:nvPicPr>
        <p:blipFill rotWithShape="1">
          <a:blip r:embed="rId3">
            <a:alphaModFix/>
          </a:blip>
          <a:srcRect/>
          <a:stretch/>
        </p:blipFill>
        <p:spPr>
          <a:xfrm>
            <a:off x="6246254" y="1085181"/>
            <a:ext cx="5863308" cy="4667250"/>
          </a:xfrm>
          <a:prstGeom prst="rect">
            <a:avLst/>
          </a:prstGeom>
          <a:noFill/>
          <a:ln>
            <a:noFill/>
          </a:ln>
        </p:spPr>
      </p:pic>
      <p:sp>
        <p:nvSpPr>
          <p:cNvPr id="2" name="Espace réservé de la date 1">
            <a:extLst>
              <a:ext uri="{FF2B5EF4-FFF2-40B4-BE49-F238E27FC236}">
                <a16:creationId xmlns:a16="http://schemas.microsoft.com/office/drawing/2014/main" id="{5EAA7BBE-AB51-41BE-9CE0-1E3D4DBF3746}"/>
              </a:ext>
            </a:extLst>
          </p:cNvPr>
          <p:cNvSpPr>
            <a:spLocks noGrp="1"/>
          </p:cNvSpPr>
          <p:nvPr>
            <p:ph type="dt" sz="half" idx="10"/>
          </p:nvPr>
        </p:nvSpPr>
        <p:spPr/>
        <p:txBody>
          <a:bodyPr/>
          <a:lstStyle/>
          <a:p>
            <a:fld id="{F98B10D0-2722-4424-8E08-FFE04C94852C}" type="datetime1">
              <a:rPr lang="fr-FR" smtClean="0"/>
              <a:t>16/11/2023</a:t>
            </a:fld>
            <a:endParaRPr lang="fr-F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4E0DB8-5615-4A26-AADF-EE46F8247A16}"/>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pied de page 3">
            <a:extLst>
              <a:ext uri="{FF2B5EF4-FFF2-40B4-BE49-F238E27FC236}">
                <a16:creationId xmlns:a16="http://schemas.microsoft.com/office/drawing/2014/main" id="{2F47EBB2-7E24-4C97-8A94-5773936B36C4}"/>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B5BE06D-1A6B-4271-BCA5-F6E0FB467C7E}"/>
              </a:ext>
            </a:extLst>
          </p:cNvPr>
          <p:cNvSpPr>
            <a:spLocks noGrp="1"/>
          </p:cNvSpPr>
          <p:nvPr>
            <p:ph type="sldNum" sz="quarter" idx="12"/>
          </p:nvPr>
        </p:nvSpPr>
        <p:spPr/>
        <p:txBody>
          <a:bodyPr/>
          <a:lstStyle/>
          <a:p>
            <a:fld id="{E1E82F94-2435-4CE9-9E19-C85AE8AA3B0C}" type="slidenum">
              <a:rPr lang="fr-FR" smtClean="0"/>
              <a:t>73</a:t>
            </a:fld>
            <a:endParaRPr lang="fr-FR"/>
          </a:p>
        </p:txBody>
      </p:sp>
      <p:pic>
        <p:nvPicPr>
          <p:cNvPr id="6" name="Image 5">
            <a:extLst>
              <a:ext uri="{FF2B5EF4-FFF2-40B4-BE49-F238E27FC236}">
                <a16:creationId xmlns:a16="http://schemas.microsoft.com/office/drawing/2014/main" id="{5A80681F-D15D-459C-83DD-1FD850CB5EC9}"/>
              </a:ext>
            </a:extLst>
          </p:cNvPr>
          <p:cNvPicPr>
            <a:picLocks noChangeAspect="1"/>
          </p:cNvPicPr>
          <p:nvPr/>
        </p:nvPicPr>
        <p:blipFill>
          <a:blip r:embed="rId2"/>
          <a:stretch>
            <a:fillRect/>
          </a:stretch>
        </p:blipFill>
        <p:spPr>
          <a:xfrm>
            <a:off x="1887415" y="649045"/>
            <a:ext cx="8264770" cy="5294160"/>
          </a:xfrm>
          <a:prstGeom prst="rect">
            <a:avLst/>
          </a:prstGeom>
        </p:spPr>
      </p:pic>
      <p:sp>
        <p:nvSpPr>
          <p:cNvPr id="2" name="Espace réservé de la date 1">
            <a:extLst>
              <a:ext uri="{FF2B5EF4-FFF2-40B4-BE49-F238E27FC236}">
                <a16:creationId xmlns:a16="http://schemas.microsoft.com/office/drawing/2014/main" id="{5CDCFD91-4355-41DA-8DE4-E15C2DF61FFF}"/>
              </a:ext>
            </a:extLst>
          </p:cNvPr>
          <p:cNvSpPr>
            <a:spLocks noGrp="1"/>
          </p:cNvSpPr>
          <p:nvPr>
            <p:ph type="dt" sz="half" idx="10"/>
          </p:nvPr>
        </p:nvSpPr>
        <p:spPr/>
        <p:txBody>
          <a:bodyPr/>
          <a:lstStyle/>
          <a:p>
            <a:fld id="{DBE3C030-69F1-482E-B92B-5EAF0AB657FD}" type="datetime1">
              <a:rPr lang="fr-FR" smtClean="0"/>
              <a:t>16/11/2023</a:t>
            </a:fld>
            <a:endParaRPr lang="fr-FR"/>
          </a:p>
        </p:txBody>
      </p:sp>
    </p:spTree>
    <p:extLst>
      <p:ext uri="{BB962C8B-B14F-4D97-AF65-F5344CB8AC3E}">
        <p14:creationId xmlns:p14="http://schemas.microsoft.com/office/powerpoint/2010/main" val="1282384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A637DC-190E-4804-B9EE-D66441AB662F}"/>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pied de page 3">
            <a:extLst>
              <a:ext uri="{FF2B5EF4-FFF2-40B4-BE49-F238E27FC236}">
                <a16:creationId xmlns:a16="http://schemas.microsoft.com/office/drawing/2014/main" id="{12D64944-573E-4E49-B95F-D95A48A0DFA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C1761FA-28BB-4FC3-911D-D46D83811278}"/>
              </a:ext>
            </a:extLst>
          </p:cNvPr>
          <p:cNvSpPr>
            <a:spLocks noGrp="1"/>
          </p:cNvSpPr>
          <p:nvPr>
            <p:ph type="sldNum" sz="quarter" idx="12"/>
          </p:nvPr>
        </p:nvSpPr>
        <p:spPr/>
        <p:txBody>
          <a:bodyPr/>
          <a:lstStyle/>
          <a:p>
            <a:fld id="{E1E82F94-2435-4CE9-9E19-C85AE8AA3B0C}" type="slidenum">
              <a:rPr lang="fr-FR" smtClean="0"/>
              <a:t>74</a:t>
            </a:fld>
            <a:endParaRPr lang="fr-FR"/>
          </a:p>
        </p:txBody>
      </p:sp>
      <p:pic>
        <p:nvPicPr>
          <p:cNvPr id="6" name="Image 5">
            <a:extLst>
              <a:ext uri="{FF2B5EF4-FFF2-40B4-BE49-F238E27FC236}">
                <a16:creationId xmlns:a16="http://schemas.microsoft.com/office/drawing/2014/main" id="{F3E9B2D1-B180-4A41-98D7-1D1F7E2ED914}"/>
              </a:ext>
            </a:extLst>
          </p:cNvPr>
          <p:cNvPicPr>
            <a:picLocks noChangeAspect="1"/>
          </p:cNvPicPr>
          <p:nvPr/>
        </p:nvPicPr>
        <p:blipFill>
          <a:blip r:embed="rId3"/>
          <a:stretch>
            <a:fillRect/>
          </a:stretch>
        </p:blipFill>
        <p:spPr>
          <a:xfrm>
            <a:off x="1995854" y="443927"/>
            <a:ext cx="7986346" cy="5490614"/>
          </a:xfrm>
          <a:prstGeom prst="rect">
            <a:avLst/>
          </a:prstGeom>
        </p:spPr>
      </p:pic>
      <p:sp>
        <p:nvSpPr>
          <p:cNvPr id="8" name="ZoneTexte 7">
            <a:extLst>
              <a:ext uri="{FF2B5EF4-FFF2-40B4-BE49-F238E27FC236}">
                <a16:creationId xmlns:a16="http://schemas.microsoft.com/office/drawing/2014/main" id="{D6A012F1-A091-4ABC-AC6F-A98C9C39136A}"/>
              </a:ext>
            </a:extLst>
          </p:cNvPr>
          <p:cNvSpPr txBox="1"/>
          <p:nvPr/>
        </p:nvSpPr>
        <p:spPr>
          <a:xfrm>
            <a:off x="2020765" y="5938065"/>
            <a:ext cx="7937989" cy="369332"/>
          </a:xfrm>
          <a:prstGeom prst="rect">
            <a:avLst/>
          </a:prstGeom>
          <a:noFill/>
        </p:spPr>
        <p:txBody>
          <a:bodyPr wrap="square">
            <a:spAutoFit/>
          </a:bodyPr>
          <a:lstStyle/>
          <a:p>
            <a:pPr algn="ctr"/>
            <a:r>
              <a:rPr lang="fr-FR" dirty="0"/>
              <a:t>https://cultea.fr/le-whole-earth-catalog-la-version-papier-dinternet.html</a:t>
            </a:r>
          </a:p>
        </p:txBody>
      </p:sp>
      <p:sp>
        <p:nvSpPr>
          <p:cNvPr id="2" name="Espace réservé de la date 1">
            <a:extLst>
              <a:ext uri="{FF2B5EF4-FFF2-40B4-BE49-F238E27FC236}">
                <a16:creationId xmlns:a16="http://schemas.microsoft.com/office/drawing/2014/main" id="{56121D80-72E6-4005-9C65-A1524C9848EE}"/>
              </a:ext>
            </a:extLst>
          </p:cNvPr>
          <p:cNvSpPr>
            <a:spLocks noGrp="1"/>
          </p:cNvSpPr>
          <p:nvPr>
            <p:ph type="dt" sz="half" idx="10"/>
          </p:nvPr>
        </p:nvSpPr>
        <p:spPr/>
        <p:txBody>
          <a:bodyPr/>
          <a:lstStyle/>
          <a:p>
            <a:fld id="{EE42C5DA-3BEC-44E8-B8D3-DAE407B7326B}" type="datetime1">
              <a:rPr lang="fr-FR" smtClean="0"/>
              <a:t>16/11/2023</a:t>
            </a:fld>
            <a:endParaRPr lang="fr-FR"/>
          </a:p>
        </p:txBody>
      </p:sp>
    </p:spTree>
    <p:extLst>
      <p:ext uri="{BB962C8B-B14F-4D97-AF65-F5344CB8AC3E}">
        <p14:creationId xmlns:p14="http://schemas.microsoft.com/office/powerpoint/2010/main" val="1164668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6" name="Rectangle 5">
            <a:extLst>
              <a:ext uri="{FF2B5EF4-FFF2-40B4-BE49-F238E27FC236}">
                <a16:creationId xmlns:a16="http://schemas.microsoft.com/office/drawing/2014/main" id="{AA336CF0-776A-4113-83D7-6A45BA4FB27E}"/>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1" name="Google Shape;321;p35"/>
          <p:cNvSpPr txBox="1">
            <a:spLocks noGrp="1"/>
          </p:cNvSpPr>
          <p:nvPr>
            <p:ph type="title"/>
          </p:nvPr>
        </p:nvSpPr>
        <p:spPr>
          <a:xfrm>
            <a:off x="838200" y="136525"/>
            <a:ext cx="10515600" cy="11328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The WELL, un autre projet de </a:t>
            </a:r>
            <a:r>
              <a:rPr lang="fr-FR" dirty="0">
                <a:hlinkClick r:id="rId3" action="ppaction://hlinksldjump"/>
              </a:rPr>
              <a:t>Steward Brand</a:t>
            </a:r>
            <a:endParaRPr dirty="0"/>
          </a:p>
        </p:txBody>
      </p:sp>
      <p:sp>
        <p:nvSpPr>
          <p:cNvPr id="322" name="Google Shape;322;p35"/>
          <p:cNvSpPr txBox="1">
            <a:spLocks noGrp="1"/>
          </p:cNvSpPr>
          <p:nvPr>
            <p:ph type="body" idx="1"/>
          </p:nvPr>
        </p:nvSpPr>
        <p:spPr>
          <a:xfrm>
            <a:off x="527125" y="1269402"/>
            <a:ext cx="11327802" cy="5086947"/>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fr-FR" dirty="0"/>
              <a:t>« </a:t>
            </a:r>
            <a:r>
              <a:rPr lang="fr-FR" b="1" dirty="0"/>
              <a:t>The WELL </a:t>
            </a:r>
            <a:r>
              <a:rPr lang="fr-FR" dirty="0"/>
              <a:t>(aussi connu sous les noms de WELL et </a:t>
            </a:r>
            <a:r>
              <a:rPr lang="fr-FR" dirty="0" err="1"/>
              <a:t>Whole</a:t>
            </a:r>
            <a:r>
              <a:rPr lang="fr-FR" dirty="0"/>
              <a:t> </a:t>
            </a:r>
            <a:r>
              <a:rPr lang="fr-FR" dirty="0" err="1"/>
              <a:t>Earth</a:t>
            </a:r>
            <a:r>
              <a:rPr lang="fr-FR" dirty="0"/>
              <a:t> '</a:t>
            </a:r>
            <a:r>
              <a:rPr lang="fr-FR" dirty="0" err="1"/>
              <a:t>Lectronic</a:t>
            </a:r>
            <a:r>
              <a:rPr lang="fr-FR" dirty="0"/>
              <a:t> Link) est une communauté virtuelle qui se regroupe autour d'un fournisseur d'accès à Internet. Il s'agit de l'une des plus anciennes communautés virtuelles encore en opération.</a:t>
            </a:r>
            <a:endParaRPr dirty="0"/>
          </a:p>
          <a:p>
            <a:pPr marL="0" lvl="0" indent="0" algn="l" rtl="0">
              <a:lnSpc>
                <a:spcPct val="90000"/>
              </a:lnSpc>
              <a:spcBef>
                <a:spcPts val="1000"/>
              </a:spcBef>
              <a:spcAft>
                <a:spcPts val="0"/>
              </a:spcAft>
              <a:buClr>
                <a:schemeClr val="dk1"/>
              </a:buClr>
              <a:buSzPct val="100000"/>
              <a:buNone/>
            </a:pPr>
            <a:r>
              <a:rPr lang="fr-FR" dirty="0"/>
              <a:t>La communauté a été fondée en 1985 par Stewart Brand and Larry </a:t>
            </a:r>
            <a:r>
              <a:rPr lang="fr-FR" dirty="0" err="1"/>
              <a:t>Brilliant</a:t>
            </a:r>
            <a:r>
              <a:rPr lang="fr-FR" dirty="0"/>
              <a:t>. The WELL a débuté sous le format d'un babillard électronique (Bulletin </a:t>
            </a:r>
            <a:r>
              <a:rPr lang="fr-FR" dirty="0" err="1"/>
              <a:t>Board</a:t>
            </a:r>
            <a:r>
              <a:rPr lang="fr-FR" dirty="0"/>
              <a:t> System ou BBS en anglais) accessible par une connexion téléphonique commuté. Au début des années 1990, il est devenu l'un des premiers fournisseurs d'accès commuté à Internet pour évoluer progressivement vers son format actuel au gré des progrès technologiques.</a:t>
            </a:r>
            <a:endParaRPr dirty="0"/>
          </a:p>
          <a:p>
            <a:pPr marL="0" lvl="0" indent="0" algn="l" rtl="0">
              <a:lnSpc>
                <a:spcPct val="90000"/>
              </a:lnSpc>
              <a:spcBef>
                <a:spcPts val="1000"/>
              </a:spcBef>
              <a:spcAft>
                <a:spcPts val="0"/>
              </a:spcAft>
              <a:buClr>
                <a:schemeClr val="dk1"/>
              </a:buClr>
              <a:buSzPct val="100000"/>
              <a:buNone/>
            </a:pPr>
            <a:r>
              <a:rPr lang="fr-FR" dirty="0"/>
              <a:t>Ses 4 000 membres y adhèrent principalement pour utiliser ses forums de discussion dont les sujets vont des plus sérieux aux plus légers.</a:t>
            </a:r>
            <a:endParaRPr dirty="0"/>
          </a:p>
          <a:p>
            <a:pPr marL="0" lvl="0" indent="0" algn="l" rtl="0">
              <a:lnSpc>
                <a:spcPct val="90000"/>
              </a:lnSpc>
              <a:spcBef>
                <a:spcPts val="1000"/>
              </a:spcBef>
              <a:spcAft>
                <a:spcPts val="0"/>
              </a:spcAft>
              <a:buClr>
                <a:schemeClr val="dk1"/>
              </a:buClr>
              <a:buSzPct val="100000"/>
              <a:buNone/>
            </a:pPr>
            <a:r>
              <a:rPr lang="fr-FR" dirty="0"/>
              <a:t>Craig </a:t>
            </a:r>
            <a:r>
              <a:rPr lang="fr-FR" dirty="0" err="1"/>
              <a:t>Newmark</a:t>
            </a:r>
            <a:r>
              <a:rPr lang="fr-FR" dirty="0"/>
              <a:t> a commencé son célèbre site </a:t>
            </a:r>
            <a:r>
              <a:rPr lang="fr-FR" b="1" dirty="0" err="1"/>
              <a:t>Craigslist</a:t>
            </a:r>
            <a:r>
              <a:rPr lang="fr-FR" dirty="0"/>
              <a:t> à l'intérieur de cette communauté.</a:t>
            </a:r>
            <a:endParaRPr dirty="0"/>
          </a:p>
          <a:p>
            <a:pPr marL="0" lvl="0" indent="0" algn="l" rtl="0">
              <a:lnSpc>
                <a:spcPct val="90000"/>
              </a:lnSpc>
              <a:spcBef>
                <a:spcPts val="1000"/>
              </a:spcBef>
              <a:spcAft>
                <a:spcPts val="0"/>
              </a:spcAft>
              <a:buClr>
                <a:schemeClr val="dk1"/>
              </a:buClr>
              <a:buSzPct val="100000"/>
              <a:buNone/>
            </a:pPr>
            <a:r>
              <a:rPr lang="fr-FR" dirty="0"/>
              <a:t>Au cours des années 1980 et 1990, The WELL a joui d'une couverture médiatique disproportionnée relativement à son nombre de membres à cause de sa politique de donner des accès gratuits à des journalistes. Ces journalistes y ont eu leurs premiers contacts avec le monde électronique et ils ont fréquemment décrit leurs expériences dans leurs média respectifs. » (Wikipédia)</a:t>
            </a:r>
            <a:endParaRPr dirty="0"/>
          </a:p>
        </p:txBody>
      </p:sp>
      <p:sp>
        <p:nvSpPr>
          <p:cNvPr id="323" name="Google Shape;32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324" name="Google Shape;32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75</a:t>
            </a:fld>
            <a:endParaRPr/>
          </a:p>
        </p:txBody>
      </p:sp>
      <p:sp>
        <p:nvSpPr>
          <p:cNvPr id="2" name="Espace réservé de la date 1">
            <a:extLst>
              <a:ext uri="{FF2B5EF4-FFF2-40B4-BE49-F238E27FC236}">
                <a16:creationId xmlns:a16="http://schemas.microsoft.com/office/drawing/2014/main" id="{AED46F64-743A-417D-92CA-6F7605B86701}"/>
              </a:ext>
            </a:extLst>
          </p:cNvPr>
          <p:cNvSpPr>
            <a:spLocks noGrp="1"/>
          </p:cNvSpPr>
          <p:nvPr>
            <p:ph type="dt" sz="half" idx="10"/>
          </p:nvPr>
        </p:nvSpPr>
        <p:spPr/>
        <p:txBody>
          <a:bodyPr/>
          <a:lstStyle/>
          <a:p>
            <a:fld id="{7CFD4AFB-5582-419B-9D08-E50467399662}" type="datetime1">
              <a:rPr lang="fr-FR" smtClean="0"/>
              <a:t>16/11/2023</a:t>
            </a:fld>
            <a:endParaRPr 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76</a:t>
            </a:fld>
            <a:endParaRPr lang="fr-F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873617" y="752495"/>
            <a:ext cx="1044476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privatisation des connaissances vs. l’utopie des communs</a:t>
            </a:r>
          </a:p>
        </p:txBody>
      </p:sp>
      <p:sp>
        <p:nvSpPr>
          <p:cNvPr id="9" name="Titre 1">
            <a:extLst>
              <a:ext uri="{FF2B5EF4-FFF2-40B4-BE49-F238E27FC236}">
                <a16:creationId xmlns:a16="http://schemas.microsoft.com/office/drawing/2014/main" id="{912024A8-FD0A-4792-9024-73C2114BB5CD}"/>
              </a:ext>
            </a:extLst>
          </p:cNvPr>
          <p:cNvSpPr txBox="1">
            <a:spLocks/>
          </p:cNvSpPr>
          <p:nvPr/>
        </p:nvSpPr>
        <p:spPr>
          <a:xfrm>
            <a:off x="1030310" y="2234362"/>
            <a:ext cx="10323490" cy="7922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1">
                    <a:lumMod val="20000"/>
                    <a:lumOff val="80000"/>
                  </a:schemeClr>
                </a:solidFill>
                <a:latin typeface="+mn-lt"/>
                <a:cs typeface="Gotham Medium" pitchFamily="50" charset="0"/>
              </a:rPr>
              <a:t>L’utopie originaire du numérique : </a:t>
            </a:r>
            <a:r>
              <a:rPr lang="fr-FR" sz="3200" b="0" i="0" u="none" strike="noStrike" cap="none" dirty="0">
                <a:solidFill>
                  <a:schemeClr val="accent1">
                    <a:lumMod val="20000"/>
                    <a:lumOff val="80000"/>
                  </a:schemeClr>
                </a:solidFill>
                <a:latin typeface="+mn-lt"/>
                <a:ea typeface="Calibri"/>
                <a:cs typeface="Calibri"/>
                <a:sym typeface="Calibri"/>
              </a:rPr>
              <a:t>culture hippie et Silicon Valley</a:t>
            </a:r>
            <a:r>
              <a:rPr lang="fr-FR" sz="3200" spc="-240" dirty="0">
                <a:solidFill>
                  <a:schemeClr val="accent1">
                    <a:lumMod val="20000"/>
                    <a:lumOff val="80000"/>
                  </a:schemeClr>
                </a:solidFill>
                <a:latin typeface="+mn-lt"/>
                <a:cs typeface="Gotham Medium" pitchFamily="50" charset="0"/>
              </a:rPr>
              <a:t> </a:t>
            </a:r>
            <a:endParaRPr lang="fr-FR" sz="3200" dirty="0">
              <a:solidFill>
                <a:schemeClr val="accent1">
                  <a:lumMod val="20000"/>
                  <a:lumOff val="80000"/>
                </a:schemeClr>
              </a:solidFill>
              <a:latin typeface="+mn-lt"/>
            </a:endParaRPr>
          </a:p>
        </p:txBody>
      </p:sp>
      <p:sp>
        <p:nvSpPr>
          <p:cNvPr id="10" name="Google Shape;331;p36">
            <a:extLst>
              <a:ext uri="{FF2B5EF4-FFF2-40B4-BE49-F238E27FC236}">
                <a16:creationId xmlns:a16="http://schemas.microsoft.com/office/drawing/2014/main" id="{2EB29230-6C35-41C6-B423-E1461B16BCD0}"/>
              </a:ext>
            </a:extLst>
          </p:cNvPr>
          <p:cNvSpPr txBox="1"/>
          <p:nvPr/>
        </p:nvSpPr>
        <p:spPr>
          <a:xfrm>
            <a:off x="873618" y="3029747"/>
            <a:ext cx="10444766"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spc="-240" dirty="0">
                <a:solidFill>
                  <a:schemeClr val="accent5">
                    <a:lumMod val="75000"/>
                  </a:schemeClr>
                </a:solidFill>
                <a:ea typeface="+mj-ea"/>
                <a:sym typeface="Calibri"/>
              </a:rPr>
              <a:t>Côté européen : le point de vue de Tim Berners-Lee</a:t>
            </a:r>
            <a:endParaRPr sz="3200" spc="-240" dirty="0">
              <a:solidFill>
                <a:schemeClr val="accent5">
                  <a:lumMod val="75000"/>
                </a:schemeClr>
              </a:solidFill>
              <a:ea typeface="+mj-ea"/>
              <a:sym typeface="Calibri"/>
            </a:endParaRPr>
          </a:p>
        </p:txBody>
      </p:sp>
      <p:sp>
        <p:nvSpPr>
          <p:cNvPr id="11" name="Google Shape;356;p39">
            <a:extLst>
              <a:ext uri="{FF2B5EF4-FFF2-40B4-BE49-F238E27FC236}">
                <a16:creationId xmlns:a16="http://schemas.microsoft.com/office/drawing/2014/main" id="{14F2695D-0E51-4AC4-92E8-2B28DF64F141}"/>
              </a:ext>
            </a:extLst>
          </p:cNvPr>
          <p:cNvSpPr txBox="1"/>
          <p:nvPr/>
        </p:nvSpPr>
        <p:spPr>
          <a:xfrm>
            <a:off x="1343696" y="3830440"/>
            <a:ext cx="950460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chemeClr val="accent1">
                    <a:lumMod val="20000"/>
                    <a:lumOff val="80000"/>
                  </a:schemeClr>
                </a:solidFill>
                <a:latin typeface="Calibri"/>
                <a:ea typeface="Calibri"/>
                <a:cs typeface="Calibri"/>
                <a:sym typeface="Calibri"/>
              </a:rPr>
              <a:t>Quelques textes fondateurs</a:t>
            </a:r>
            <a:endParaRPr sz="3200" dirty="0">
              <a:solidFill>
                <a:schemeClr val="accent1">
                  <a:lumMod val="20000"/>
                  <a:lumOff val="80000"/>
                </a:schemeClr>
              </a:solidFill>
              <a:latin typeface="Calibri"/>
              <a:ea typeface="Calibri"/>
              <a:cs typeface="Calibri"/>
              <a:sym typeface="Calibri"/>
            </a:endParaRPr>
          </a:p>
        </p:txBody>
      </p:sp>
      <p:sp>
        <p:nvSpPr>
          <p:cNvPr id="12" name="Google Shape;356;p39">
            <a:extLst>
              <a:ext uri="{FF2B5EF4-FFF2-40B4-BE49-F238E27FC236}">
                <a16:creationId xmlns:a16="http://schemas.microsoft.com/office/drawing/2014/main" id="{B7A511DD-2732-4775-A843-DA449B8344F7}"/>
              </a:ext>
            </a:extLst>
          </p:cNvPr>
          <p:cNvSpPr txBox="1"/>
          <p:nvPr/>
        </p:nvSpPr>
        <p:spPr>
          <a:xfrm>
            <a:off x="669701" y="4631173"/>
            <a:ext cx="11088710" cy="1077178"/>
          </a:xfrm>
          <a:prstGeom prst="rect">
            <a:avLst/>
          </a:prstGeom>
          <a:noFill/>
          <a:ln>
            <a:noFill/>
          </a:ln>
        </p:spPr>
        <p:txBody>
          <a:bodyPr spcFirstLastPara="1" wrap="square" lIns="91425" tIns="45700" rIns="91425" bIns="45700" anchor="t" anchorCtr="0">
            <a:spAutoFit/>
          </a:bodyPr>
          <a:lstStyle/>
          <a:p>
            <a:pPr lvl="0" algn="ctr"/>
            <a:r>
              <a:rPr lang="fr-FR" sz="3200" dirty="0">
                <a:solidFill>
                  <a:schemeClr val="accent1">
                    <a:lumMod val="20000"/>
                    <a:lumOff val="80000"/>
                  </a:schemeClr>
                </a:solidFill>
                <a:latin typeface="Calibri"/>
                <a:ea typeface="Calibri"/>
                <a:cs typeface="Calibri"/>
                <a:sym typeface="Calibri"/>
              </a:rPr>
              <a:t>Wikipédia : un exemple </a:t>
            </a:r>
            <a:r>
              <a:rPr lang="fr-FR" sz="3200" dirty="0">
                <a:solidFill>
                  <a:schemeClr val="accent1">
                    <a:lumMod val="20000"/>
                    <a:lumOff val="80000"/>
                  </a:schemeClr>
                </a:solidFill>
                <a:ea typeface="Calibri"/>
                <a:cs typeface="Calibri"/>
                <a:sym typeface="Calibri"/>
              </a:rPr>
              <a:t>d’intelligence collective conçue comme « commun »</a:t>
            </a:r>
            <a:endParaRPr sz="3200" dirty="0">
              <a:solidFill>
                <a:schemeClr val="accent1">
                  <a:lumMod val="20000"/>
                  <a:lumOff val="80000"/>
                </a:schemeClr>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996C1FB-8FB6-41C3-88B4-443728FDC468}"/>
              </a:ext>
            </a:extLst>
          </p:cNvPr>
          <p:cNvSpPr/>
          <p:nvPr/>
        </p:nvSpPr>
        <p:spPr>
          <a:xfrm>
            <a:off x="1298084" y="3013576"/>
            <a:ext cx="10069132" cy="73950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F7A5FD63-890F-4C84-9E70-2F2DF4CB440C}"/>
              </a:ext>
            </a:extLst>
          </p:cNvPr>
          <p:cNvSpPr/>
          <p:nvPr/>
        </p:nvSpPr>
        <p:spPr>
          <a:xfrm>
            <a:off x="824784" y="3034193"/>
            <a:ext cx="411051" cy="67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e la date 5">
            <a:extLst>
              <a:ext uri="{FF2B5EF4-FFF2-40B4-BE49-F238E27FC236}">
                <a16:creationId xmlns:a16="http://schemas.microsoft.com/office/drawing/2014/main" id="{D7184CB1-8569-4B10-9EFF-DF214304140B}"/>
              </a:ext>
            </a:extLst>
          </p:cNvPr>
          <p:cNvSpPr>
            <a:spLocks noGrp="1"/>
          </p:cNvSpPr>
          <p:nvPr>
            <p:ph type="dt" sz="half" idx="10"/>
          </p:nvPr>
        </p:nvSpPr>
        <p:spPr/>
        <p:txBody>
          <a:bodyPr/>
          <a:lstStyle/>
          <a:p>
            <a:fld id="{6A4B0FED-7C3A-4C9C-B201-59922B9A0FA2}" type="datetime1">
              <a:rPr lang="fr-FR" smtClean="0"/>
              <a:t>16/11/2023</a:t>
            </a:fld>
            <a:endParaRPr lang="fr-FR"/>
          </a:p>
        </p:txBody>
      </p:sp>
    </p:spTree>
    <p:extLst>
      <p:ext uri="{BB962C8B-B14F-4D97-AF65-F5344CB8AC3E}">
        <p14:creationId xmlns:p14="http://schemas.microsoft.com/office/powerpoint/2010/main" val="4270824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838200" y="182563"/>
            <a:ext cx="10792968" cy="77603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hlinkClick r:id="rId3" action="ppaction://hlinksldjump"/>
              </a:rPr>
              <a:t>Tim Berners-Lee </a:t>
            </a:r>
            <a:r>
              <a:rPr lang="fr-FR" dirty="0"/>
              <a:t>et l’invention du WWW</a:t>
            </a:r>
            <a:endParaRPr dirty="0"/>
          </a:p>
        </p:txBody>
      </p:sp>
      <p:pic>
        <p:nvPicPr>
          <p:cNvPr id="337" name="Google Shape;337;p37"/>
          <p:cNvPicPr preferRelativeResize="0">
            <a:picLocks noGrp="1"/>
          </p:cNvPicPr>
          <p:nvPr>
            <p:ph type="body" idx="1"/>
          </p:nvPr>
        </p:nvPicPr>
        <p:blipFill rotWithShape="1">
          <a:blip r:embed="rId4">
            <a:alphaModFix/>
          </a:blip>
          <a:srcRect/>
          <a:stretch/>
        </p:blipFill>
        <p:spPr>
          <a:xfrm>
            <a:off x="3626929" y="958596"/>
            <a:ext cx="4983671" cy="4983671"/>
          </a:xfrm>
          <a:prstGeom prst="rect">
            <a:avLst/>
          </a:prstGeom>
          <a:noFill/>
          <a:ln>
            <a:noFill/>
          </a:ln>
        </p:spPr>
      </p:pic>
      <p:sp>
        <p:nvSpPr>
          <p:cNvPr id="338" name="Google Shape;3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339" name="Google Shape;3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77</a:t>
            </a:fld>
            <a:endParaRPr/>
          </a:p>
        </p:txBody>
      </p:sp>
      <p:sp>
        <p:nvSpPr>
          <p:cNvPr id="2" name="Espace réservé de la date 1">
            <a:extLst>
              <a:ext uri="{FF2B5EF4-FFF2-40B4-BE49-F238E27FC236}">
                <a16:creationId xmlns:a16="http://schemas.microsoft.com/office/drawing/2014/main" id="{53A1CB99-2AAB-414E-8309-57EE94057BAF}"/>
              </a:ext>
            </a:extLst>
          </p:cNvPr>
          <p:cNvSpPr>
            <a:spLocks noGrp="1"/>
          </p:cNvSpPr>
          <p:nvPr>
            <p:ph type="dt" sz="half" idx="10"/>
          </p:nvPr>
        </p:nvSpPr>
        <p:spPr/>
        <p:txBody>
          <a:bodyPr/>
          <a:lstStyle/>
          <a:p>
            <a:fld id="{9044D6A5-4AD2-4BD7-ACA8-E3F8278987A3}" type="datetime1">
              <a:rPr lang="fr-FR" smtClean="0"/>
              <a:t>16/11/2023</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5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78</a:t>
            </a:fld>
            <a:endParaRPr lang="fr-F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873617" y="752495"/>
            <a:ext cx="1044476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privatisation des connaissances vs. l’utopie des communs</a:t>
            </a:r>
          </a:p>
        </p:txBody>
      </p:sp>
      <p:sp>
        <p:nvSpPr>
          <p:cNvPr id="9" name="Titre 1">
            <a:extLst>
              <a:ext uri="{FF2B5EF4-FFF2-40B4-BE49-F238E27FC236}">
                <a16:creationId xmlns:a16="http://schemas.microsoft.com/office/drawing/2014/main" id="{912024A8-FD0A-4792-9024-73C2114BB5CD}"/>
              </a:ext>
            </a:extLst>
          </p:cNvPr>
          <p:cNvSpPr txBox="1">
            <a:spLocks/>
          </p:cNvSpPr>
          <p:nvPr/>
        </p:nvSpPr>
        <p:spPr>
          <a:xfrm>
            <a:off x="1030310" y="2234362"/>
            <a:ext cx="10323490" cy="7922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1">
                    <a:lumMod val="20000"/>
                    <a:lumOff val="80000"/>
                  </a:schemeClr>
                </a:solidFill>
                <a:latin typeface="+mn-lt"/>
                <a:cs typeface="Gotham Medium" pitchFamily="50" charset="0"/>
              </a:rPr>
              <a:t>L’utopie originaire du numérique : </a:t>
            </a:r>
            <a:r>
              <a:rPr lang="fr-FR" sz="3200" b="0" i="0" u="none" strike="noStrike" cap="none" dirty="0">
                <a:solidFill>
                  <a:schemeClr val="accent1">
                    <a:lumMod val="20000"/>
                    <a:lumOff val="80000"/>
                  </a:schemeClr>
                </a:solidFill>
                <a:latin typeface="+mn-lt"/>
                <a:ea typeface="Calibri"/>
                <a:cs typeface="Calibri"/>
                <a:sym typeface="Calibri"/>
              </a:rPr>
              <a:t>culture hippie et Silicon Valley</a:t>
            </a:r>
            <a:r>
              <a:rPr lang="fr-FR" sz="3200" spc="-240" dirty="0">
                <a:solidFill>
                  <a:schemeClr val="accent1">
                    <a:lumMod val="20000"/>
                    <a:lumOff val="80000"/>
                  </a:schemeClr>
                </a:solidFill>
                <a:latin typeface="+mn-lt"/>
                <a:cs typeface="Gotham Medium" pitchFamily="50" charset="0"/>
              </a:rPr>
              <a:t> </a:t>
            </a:r>
            <a:endParaRPr lang="fr-FR" sz="3200" dirty="0">
              <a:solidFill>
                <a:schemeClr val="accent1">
                  <a:lumMod val="20000"/>
                  <a:lumOff val="80000"/>
                </a:schemeClr>
              </a:solidFill>
              <a:latin typeface="+mn-lt"/>
            </a:endParaRPr>
          </a:p>
        </p:txBody>
      </p:sp>
      <p:sp>
        <p:nvSpPr>
          <p:cNvPr id="10" name="Google Shape;331;p36">
            <a:extLst>
              <a:ext uri="{FF2B5EF4-FFF2-40B4-BE49-F238E27FC236}">
                <a16:creationId xmlns:a16="http://schemas.microsoft.com/office/drawing/2014/main" id="{2EB29230-6C35-41C6-B423-E1461B16BCD0}"/>
              </a:ext>
            </a:extLst>
          </p:cNvPr>
          <p:cNvSpPr txBox="1"/>
          <p:nvPr/>
        </p:nvSpPr>
        <p:spPr>
          <a:xfrm>
            <a:off x="873618" y="3029747"/>
            <a:ext cx="10444766"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spc="-240" dirty="0">
                <a:solidFill>
                  <a:schemeClr val="accent1">
                    <a:lumMod val="20000"/>
                    <a:lumOff val="80000"/>
                  </a:schemeClr>
                </a:solidFill>
                <a:ea typeface="+mj-ea"/>
                <a:sym typeface="Calibri"/>
              </a:rPr>
              <a:t>Côté européen : le point de vue de Tim Berners-Lee</a:t>
            </a:r>
            <a:endParaRPr sz="3200" spc="-240" dirty="0">
              <a:solidFill>
                <a:schemeClr val="accent1">
                  <a:lumMod val="20000"/>
                  <a:lumOff val="80000"/>
                </a:schemeClr>
              </a:solidFill>
              <a:ea typeface="+mj-ea"/>
              <a:sym typeface="Calibri"/>
            </a:endParaRPr>
          </a:p>
        </p:txBody>
      </p:sp>
      <p:sp>
        <p:nvSpPr>
          <p:cNvPr id="11" name="Google Shape;356;p39">
            <a:extLst>
              <a:ext uri="{FF2B5EF4-FFF2-40B4-BE49-F238E27FC236}">
                <a16:creationId xmlns:a16="http://schemas.microsoft.com/office/drawing/2014/main" id="{14F2695D-0E51-4AC4-92E8-2B28DF64F141}"/>
              </a:ext>
            </a:extLst>
          </p:cNvPr>
          <p:cNvSpPr txBox="1"/>
          <p:nvPr/>
        </p:nvSpPr>
        <p:spPr>
          <a:xfrm>
            <a:off x="1343696" y="3830440"/>
            <a:ext cx="950460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rgbClr val="0070C0"/>
                </a:solidFill>
                <a:latin typeface="Calibri"/>
                <a:ea typeface="Calibri"/>
                <a:cs typeface="Calibri"/>
                <a:sym typeface="Calibri"/>
              </a:rPr>
              <a:t>Quelques textes fondateurs</a:t>
            </a:r>
            <a:endParaRPr sz="3200" dirty="0">
              <a:solidFill>
                <a:srgbClr val="0070C0"/>
              </a:solidFill>
              <a:latin typeface="Calibri"/>
              <a:ea typeface="Calibri"/>
              <a:cs typeface="Calibri"/>
              <a:sym typeface="Calibri"/>
            </a:endParaRPr>
          </a:p>
        </p:txBody>
      </p:sp>
      <p:sp>
        <p:nvSpPr>
          <p:cNvPr id="12" name="Google Shape;356;p39">
            <a:extLst>
              <a:ext uri="{FF2B5EF4-FFF2-40B4-BE49-F238E27FC236}">
                <a16:creationId xmlns:a16="http://schemas.microsoft.com/office/drawing/2014/main" id="{B7A511DD-2732-4775-A843-DA449B8344F7}"/>
              </a:ext>
            </a:extLst>
          </p:cNvPr>
          <p:cNvSpPr txBox="1"/>
          <p:nvPr/>
        </p:nvSpPr>
        <p:spPr>
          <a:xfrm>
            <a:off x="669701" y="4631173"/>
            <a:ext cx="11088710" cy="1077178"/>
          </a:xfrm>
          <a:prstGeom prst="rect">
            <a:avLst/>
          </a:prstGeom>
          <a:noFill/>
          <a:ln>
            <a:noFill/>
          </a:ln>
        </p:spPr>
        <p:txBody>
          <a:bodyPr spcFirstLastPara="1" wrap="square" lIns="91425" tIns="45700" rIns="91425" bIns="45700" anchor="t" anchorCtr="0">
            <a:spAutoFit/>
          </a:bodyPr>
          <a:lstStyle/>
          <a:p>
            <a:pPr lvl="0" algn="ctr"/>
            <a:r>
              <a:rPr lang="fr-FR" sz="3200" dirty="0">
                <a:solidFill>
                  <a:schemeClr val="accent1">
                    <a:lumMod val="20000"/>
                    <a:lumOff val="80000"/>
                  </a:schemeClr>
                </a:solidFill>
                <a:latin typeface="Calibri"/>
                <a:ea typeface="Calibri"/>
                <a:cs typeface="Calibri"/>
                <a:sym typeface="Calibri"/>
              </a:rPr>
              <a:t>Wikipédia : un exemple </a:t>
            </a:r>
            <a:r>
              <a:rPr lang="fr-FR" sz="3200" dirty="0">
                <a:solidFill>
                  <a:schemeClr val="accent1">
                    <a:lumMod val="20000"/>
                    <a:lumOff val="80000"/>
                  </a:schemeClr>
                </a:solidFill>
                <a:ea typeface="Calibri"/>
                <a:cs typeface="Calibri"/>
                <a:sym typeface="Calibri"/>
              </a:rPr>
              <a:t>d’intelligence collective conçue comme « commun »</a:t>
            </a:r>
            <a:endParaRPr sz="3200" dirty="0">
              <a:solidFill>
                <a:schemeClr val="accent1">
                  <a:lumMod val="20000"/>
                  <a:lumOff val="80000"/>
                </a:schemeClr>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996C1FB-8FB6-41C3-88B4-443728FDC468}"/>
              </a:ext>
            </a:extLst>
          </p:cNvPr>
          <p:cNvSpPr/>
          <p:nvPr/>
        </p:nvSpPr>
        <p:spPr>
          <a:xfrm>
            <a:off x="1284668" y="3722911"/>
            <a:ext cx="10069132" cy="73950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F7A5FD63-890F-4C84-9E70-2F2DF4CB440C}"/>
              </a:ext>
            </a:extLst>
          </p:cNvPr>
          <p:cNvSpPr/>
          <p:nvPr/>
        </p:nvSpPr>
        <p:spPr>
          <a:xfrm>
            <a:off x="833371" y="3753077"/>
            <a:ext cx="411051" cy="67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e la date 5">
            <a:extLst>
              <a:ext uri="{FF2B5EF4-FFF2-40B4-BE49-F238E27FC236}">
                <a16:creationId xmlns:a16="http://schemas.microsoft.com/office/drawing/2014/main" id="{D6217DF4-6009-4928-9CEC-0C9FC957A48A}"/>
              </a:ext>
            </a:extLst>
          </p:cNvPr>
          <p:cNvSpPr>
            <a:spLocks noGrp="1"/>
          </p:cNvSpPr>
          <p:nvPr>
            <p:ph type="dt" sz="half" idx="10"/>
          </p:nvPr>
        </p:nvSpPr>
        <p:spPr/>
        <p:txBody>
          <a:bodyPr/>
          <a:lstStyle/>
          <a:p>
            <a:fld id="{76036E77-C1DE-4699-9E6C-83075F08BF6B}" type="datetime1">
              <a:rPr lang="fr-FR" smtClean="0"/>
              <a:t>16/11/2023</a:t>
            </a:fld>
            <a:endParaRPr lang="fr-FR"/>
          </a:p>
        </p:txBody>
      </p:sp>
    </p:spTree>
    <p:extLst>
      <p:ext uri="{BB962C8B-B14F-4D97-AF65-F5344CB8AC3E}">
        <p14:creationId xmlns:p14="http://schemas.microsoft.com/office/powerpoint/2010/main" val="11225992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9B44AE-1E65-4379-A97E-6DC449E551F0}"/>
              </a:ext>
            </a:extLst>
          </p:cNvPr>
          <p:cNvSpPr>
            <a:spLocks noGrp="1"/>
          </p:cNvSpPr>
          <p:nvPr>
            <p:ph idx="1"/>
          </p:nvPr>
        </p:nvSpPr>
        <p:spPr>
          <a:xfrm>
            <a:off x="419100" y="832339"/>
            <a:ext cx="11353800" cy="5706574"/>
          </a:xfrm>
          <a:solidFill>
            <a:schemeClr val="accent1">
              <a:lumMod val="20000"/>
              <a:lumOff val="80000"/>
            </a:schemeClr>
          </a:solidFill>
        </p:spPr>
        <p:txBody>
          <a:bodyPr>
            <a:normAutofit lnSpcReduction="10000"/>
          </a:bodyPr>
          <a:lstStyle/>
          <a:p>
            <a:r>
              <a:rPr lang="fr-FR" sz="2400" b="0" i="0" dirty="0">
                <a:solidFill>
                  <a:srgbClr val="323232"/>
                </a:solidFill>
                <a:effectLst/>
              </a:rPr>
              <a:t>Deux premiers paragraphes de la « Déclaration d’indépendance du </a:t>
            </a:r>
            <a:r>
              <a:rPr lang="fr-FR" sz="2400" b="1" i="0" dirty="0">
                <a:solidFill>
                  <a:srgbClr val="323232"/>
                </a:solidFill>
                <a:effectLst/>
              </a:rPr>
              <a:t>cyberespace</a:t>
            </a:r>
            <a:r>
              <a:rPr lang="fr-FR" sz="2400" b="0" i="0" dirty="0">
                <a:solidFill>
                  <a:srgbClr val="323232"/>
                </a:solidFill>
                <a:effectLst/>
              </a:rPr>
              <a:t> » de </a:t>
            </a:r>
            <a:r>
              <a:rPr lang="fr-FR" sz="2400" b="1" i="0" dirty="0">
                <a:solidFill>
                  <a:srgbClr val="323232"/>
                </a:solidFill>
                <a:effectLst/>
                <a:hlinkClick r:id="rId3" action="ppaction://hlinksldjump"/>
              </a:rPr>
              <a:t>John Perry Barlow </a:t>
            </a:r>
            <a:r>
              <a:rPr lang="fr-FR" sz="2400" b="0" i="0" dirty="0">
                <a:solidFill>
                  <a:srgbClr val="323232"/>
                </a:solidFill>
                <a:effectLst/>
              </a:rPr>
              <a:t>en 1996 :</a:t>
            </a:r>
          </a:p>
          <a:p>
            <a:pPr marL="457200" lvl="1" indent="0">
              <a:buNone/>
            </a:pPr>
            <a:r>
              <a:rPr lang="fr-FR" b="0" dirty="0">
                <a:solidFill>
                  <a:srgbClr val="0070C0"/>
                </a:solidFill>
                <a:effectLst/>
              </a:rPr>
              <a:t>« Gouvernements du monde industriel, géants fatigués de chair et d’acier, je viens du cyberespace, nouvelle demeure de l’esprit. Au nom de l’avenir, je vous demande, à vous qui êtes du passé, de nous laisser tranquilles. Vous n’êtes pas les bienvenus parmi nous. Vous n’avez aucun droit de souveraineté sur nos lieux de rencontre.</a:t>
            </a:r>
          </a:p>
          <a:p>
            <a:pPr marL="457200" lvl="1" indent="0">
              <a:buNone/>
            </a:pPr>
            <a:r>
              <a:rPr lang="fr-FR" b="0" dirty="0">
                <a:solidFill>
                  <a:srgbClr val="0070C0"/>
                </a:solidFill>
                <a:effectLst/>
              </a:rPr>
              <a:t>Nous n’avons pas de gouvernement élu et nous ne sommes pas près d’en avoir un, aussi je m’adresse à vous avec la seule autorité que donne la liberté elle-même lorsqu’elle s’exprime. Je déclare que l’espace social global que nous construisons est indépendant, par nature, de la tyrannie que vous cherchez à nous imposer. Vous n’avez pas le droit moral de nous donner des ordres et vous ne disposez d’aucun moyen de contrainte que nous ayons de vraies raisons de craindre. »</a:t>
            </a:r>
          </a:p>
          <a:p>
            <a:r>
              <a:rPr lang="fr-FR" sz="2400" dirty="0"/>
              <a:t>Le cyberespace est encore perçu, à cette époque, comme un « nouveau monde » à préserver, dans le cadre référentiel de la culture civique et historique américaine.</a:t>
            </a:r>
          </a:p>
          <a:p>
            <a:r>
              <a:rPr lang="fr-FR" sz="2400" dirty="0">
                <a:solidFill>
                  <a:srgbClr val="323232"/>
                </a:solidFill>
              </a:rPr>
              <a:t>Le </a:t>
            </a:r>
            <a:r>
              <a:rPr lang="fr-FR" sz="2400" b="0" i="0" dirty="0">
                <a:solidFill>
                  <a:srgbClr val="323232"/>
                </a:solidFill>
                <a:effectLst/>
              </a:rPr>
              <a:t>terme « </a:t>
            </a:r>
            <a:r>
              <a:rPr lang="fr-FR" sz="2400" b="1" i="0" dirty="0">
                <a:solidFill>
                  <a:srgbClr val="323232"/>
                </a:solidFill>
                <a:effectLst/>
              </a:rPr>
              <a:t>cyberespace</a:t>
            </a:r>
            <a:r>
              <a:rPr lang="fr-FR" sz="2400" b="0" i="0" dirty="0">
                <a:solidFill>
                  <a:srgbClr val="323232"/>
                </a:solidFill>
                <a:effectLst/>
              </a:rPr>
              <a:t> » qui apparaît pour la première fois dans une œuvre de fiction de William Gibson, </a:t>
            </a:r>
            <a:r>
              <a:rPr lang="fr-FR" sz="2400" b="0" i="1" dirty="0" err="1">
                <a:solidFill>
                  <a:srgbClr val="323232"/>
                </a:solidFill>
                <a:effectLst/>
              </a:rPr>
              <a:t>Neuromancer</a:t>
            </a:r>
            <a:r>
              <a:rPr lang="fr-FR" sz="2400" dirty="0">
                <a:solidFill>
                  <a:srgbClr val="323232"/>
                </a:solidFill>
              </a:rPr>
              <a:t>, pionnier du genre </a:t>
            </a:r>
            <a:r>
              <a:rPr lang="fr-FR" sz="2400" b="1" dirty="0">
                <a:solidFill>
                  <a:srgbClr val="323232"/>
                </a:solidFill>
              </a:rPr>
              <a:t>cyberpunk</a:t>
            </a:r>
            <a:r>
              <a:rPr lang="fr-FR" sz="2400" dirty="0">
                <a:solidFill>
                  <a:srgbClr val="323232"/>
                </a:solidFill>
              </a:rPr>
              <a:t>. Voir également le film </a:t>
            </a:r>
            <a:r>
              <a:rPr lang="fr-FR" sz="2400" i="1" dirty="0" err="1">
                <a:solidFill>
                  <a:srgbClr val="323232"/>
                </a:solidFill>
              </a:rPr>
              <a:t>Tron</a:t>
            </a:r>
            <a:r>
              <a:rPr lang="fr-FR" sz="2400" dirty="0">
                <a:solidFill>
                  <a:srgbClr val="323232"/>
                </a:solidFill>
              </a:rPr>
              <a:t> (1982), le premier à intégrer des images de synthèse.</a:t>
            </a:r>
            <a:endParaRPr lang="fr-FR" sz="2400" dirty="0"/>
          </a:p>
        </p:txBody>
      </p:sp>
      <p:sp>
        <p:nvSpPr>
          <p:cNvPr id="4" name="Espace réservé du pied de page 3">
            <a:extLst>
              <a:ext uri="{FF2B5EF4-FFF2-40B4-BE49-F238E27FC236}">
                <a16:creationId xmlns:a16="http://schemas.microsoft.com/office/drawing/2014/main" id="{0E8EE5B3-DB07-4F75-ABD7-1DDDBA8735A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endParaRPr lang="fr-FR" dirty="0"/>
          </a:p>
        </p:txBody>
      </p:sp>
      <p:sp>
        <p:nvSpPr>
          <p:cNvPr id="5" name="Espace réservé du numéro de diapositive 4">
            <a:extLst>
              <a:ext uri="{FF2B5EF4-FFF2-40B4-BE49-F238E27FC236}">
                <a16:creationId xmlns:a16="http://schemas.microsoft.com/office/drawing/2014/main" id="{BBB0F614-376D-4C32-A777-10907522E5D9}"/>
              </a:ext>
            </a:extLst>
          </p:cNvPr>
          <p:cNvSpPr>
            <a:spLocks noGrp="1"/>
          </p:cNvSpPr>
          <p:nvPr>
            <p:ph type="sldNum" sz="quarter" idx="12"/>
          </p:nvPr>
        </p:nvSpPr>
        <p:spPr/>
        <p:txBody>
          <a:bodyPr/>
          <a:lstStyle/>
          <a:p>
            <a:fld id="{E1E82F94-2435-4CE9-9E19-C85AE8AA3B0C}" type="slidenum">
              <a:rPr lang="fr-FR" smtClean="0"/>
              <a:t>79</a:t>
            </a:fld>
            <a:endParaRPr lang="fr-FR"/>
          </a:p>
        </p:txBody>
      </p:sp>
      <p:sp>
        <p:nvSpPr>
          <p:cNvPr id="6" name="Titre 1">
            <a:extLst>
              <a:ext uri="{FF2B5EF4-FFF2-40B4-BE49-F238E27FC236}">
                <a16:creationId xmlns:a16="http://schemas.microsoft.com/office/drawing/2014/main" id="{D7D037A0-0893-41EA-9C18-F7CBA36EA36D}"/>
              </a:ext>
            </a:extLst>
          </p:cNvPr>
          <p:cNvSpPr>
            <a:spLocks noGrp="1"/>
          </p:cNvSpPr>
          <p:nvPr>
            <p:ph type="title"/>
          </p:nvPr>
        </p:nvSpPr>
        <p:spPr>
          <a:xfrm>
            <a:off x="419100" y="85481"/>
            <a:ext cx="11353800" cy="850489"/>
          </a:xfrm>
        </p:spPr>
        <p:txBody>
          <a:bodyPr>
            <a:normAutofit fontScale="90000"/>
          </a:bodyPr>
          <a:lstStyle/>
          <a:p>
            <a:pPr algn="ctr"/>
            <a:r>
              <a:rPr lang="fr-FR" dirty="0"/>
              <a:t>Le « cyberespace », un nouveau monde à préserver</a:t>
            </a:r>
          </a:p>
        </p:txBody>
      </p:sp>
      <p:sp>
        <p:nvSpPr>
          <p:cNvPr id="2" name="Espace réservé de la date 1">
            <a:extLst>
              <a:ext uri="{FF2B5EF4-FFF2-40B4-BE49-F238E27FC236}">
                <a16:creationId xmlns:a16="http://schemas.microsoft.com/office/drawing/2014/main" id="{4E91C420-7749-4CC9-8898-FB8610024CEF}"/>
              </a:ext>
            </a:extLst>
          </p:cNvPr>
          <p:cNvSpPr>
            <a:spLocks noGrp="1"/>
          </p:cNvSpPr>
          <p:nvPr>
            <p:ph type="dt" sz="half" idx="10"/>
          </p:nvPr>
        </p:nvSpPr>
        <p:spPr/>
        <p:txBody>
          <a:bodyPr/>
          <a:lstStyle/>
          <a:p>
            <a:fld id="{8ADCDD1B-145B-452A-B76F-55F25EB1D98F}" type="datetime1">
              <a:rPr lang="fr-FR" smtClean="0"/>
              <a:t>16/11/2023</a:t>
            </a:fld>
            <a:endParaRPr lang="fr-FR"/>
          </a:p>
        </p:txBody>
      </p:sp>
    </p:spTree>
    <p:extLst>
      <p:ext uri="{BB962C8B-B14F-4D97-AF65-F5344CB8AC3E}">
        <p14:creationId xmlns:p14="http://schemas.microsoft.com/office/powerpoint/2010/main" val="1316954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8</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4126523"/>
            <a:ext cx="4378816" cy="1100559"/>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114801"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La privatisation des connaissances</a:t>
            </a:r>
          </a:p>
        </p:txBody>
      </p:sp>
      <p:sp>
        <p:nvSpPr>
          <p:cNvPr id="2" name="Bouton d’action : accueil 1">
            <a:hlinkClick r:id="" action="ppaction://hlinkshowjump?jump=firstslide" highlightClick="1"/>
            <a:extLst>
              <a:ext uri="{FF2B5EF4-FFF2-40B4-BE49-F238E27FC236}">
                <a16:creationId xmlns:a16="http://schemas.microsoft.com/office/drawing/2014/main" id="{829E2B8F-B6BA-4889-BA8B-BF5583E9BC54}"/>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e la date 13">
            <a:extLst>
              <a:ext uri="{FF2B5EF4-FFF2-40B4-BE49-F238E27FC236}">
                <a16:creationId xmlns:a16="http://schemas.microsoft.com/office/drawing/2014/main" id="{B6DFE041-5D16-439D-86BC-B97209732038}"/>
              </a:ext>
            </a:extLst>
          </p:cNvPr>
          <p:cNvSpPr>
            <a:spLocks noGrp="1"/>
          </p:cNvSpPr>
          <p:nvPr>
            <p:ph type="dt" sz="half" idx="10"/>
          </p:nvPr>
        </p:nvSpPr>
        <p:spPr/>
        <p:txBody>
          <a:bodyPr/>
          <a:lstStyle/>
          <a:p>
            <a:fld id="{0C6F2F46-09B8-4FBB-971C-1F535D7E4B43}" type="datetime1">
              <a:rPr lang="fr-FR" smtClean="0"/>
              <a:t>16/11/2023</a:t>
            </a:fld>
            <a:endParaRPr lang="fr-FR"/>
          </a:p>
        </p:txBody>
      </p:sp>
    </p:spTree>
    <p:extLst>
      <p:ext uri="{BB962C8B-B14F-4D97-AF65-F5344CB8AC3E}">
        <p14:creationId xmlns:p14="http://schemas.microsoft.com/office/powerpoint/2010/main" val="2129639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32E7C9-DE32-4841-986F-600E5F3EE434}"/>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pied de page 3">
            <a:extLst>
              <a:ext uri="{FF2B5EF4-FFF2-40B4-BE49-F238E27FC236}">
                <a16:creationId xmlns:a16="http://schemas.microsoft.com/office/drawing/2014/main" id="{B46FA0B7-5EEA-473E-BCEB-BB190165389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7920414-F01B-4A61-9E60-9F0089D10504}"/>
              </a:ext>
            </a:extLst>
          </p:cNvPr>
          <p:cNvSpPr>
            <a:spLocks noGrp="1"/>
          </p:cNvSpPr>
          <p:nvPr>
            <p:ph type="sldNum" sz="quarter" idx="12"/>
          </p:nvPr>
        </p:nvSpPr>
        <p:spPr/>
        <p:txBody>
          <a:bodyPr/>
          <a:lstStyle/>
          <a:p>
            <a:fld id="{E1E82F94-2435-4CE9-9E19-C85AE8AA3B0C}" type="slidenum">
              <a:rPr lang="fr-FR" smtClean="0"/>
              <a:t>80</a:t>
            </a:fld>
            <a:endParaRPr lang="fr-FR"/>
          </a:p>
        </p:txBody>
      </p:sp>
      <p:pic>
        <p:nvPicPr>
          <p:cNvPr id="6" name="Image 5">
            <a:extLst>
              <a:ext uri="{FF2B5EF4-FFF2-40B4-BE49-F238E27FC236}">
                <a16:creationId xmlns:a16="http://schemas.microsoft.com/office/drawing/2014/main" id="{DE73638B-B143-4D19-AB70-2A4ACD29A93D}"/>
              </a:ext>
            </a:extLst>
          </p:cNvPr>
          <p:cNvPicPr>
            <a:picLocks noChangeAspect="1"/>
          </p:cNvPicPr>
          <p:nvPr/>
        </p:nvPicPr>
        <p:blipFill>
          <a:blip r:embed="rId2"/>
          <a:stretch>
            <a:fillRect/>
          </a:stretch>
        </p:blipFill>
        <p:spPr>
          <a:xfrm>
            <a:off x="575896" y="313958"/>
            <a:ext cx="4668716" cy="6224954"/>
          </a:xfrm>
          <a:prstGeom prst="rect">
            <a:avLst/>
          </a:prstGeom>
        </p:spPr>
      </p:pic>
      <p:sp>
        <p:nvSpPr>
          <p:cNvPr id="8" name="ZoneTexte 7">
            <a:extLst>
              <a:ext uri="{FF2B5EF4-FFF2-40B4-BE49-F238E27FC236}">
                <a16:creationId xmlns:a16="http://schemas.microsoft.com/office/drawing/2014/main" id="{1B2049D8-90FF-44D9-B8CF-AF33EDB08B3A}"/>
              </a:ext>
            </a:extLst>
          </p:cNvPr>
          <p:cNvSpPr txBox="1"/>
          <p:nvPr/>
        </p:nvSpPr>
        <p:spPr>
          <a:xfrm>
            <a:off x="5372100" y="440640"/>
            <a:ext cx="6670431" cy="6098272"/>
          </a:xfrm>
          <a:prstGeom prst="rect">
            <a:avLst/>
          </a:prstGeom>
          <a:noFill/>
        </p:spPr>
        <p:txBody>
          <a:bodyPr wrap="square">
            <a:spAutoFit/>
          </a:bodyPr>
          <a:lstStyle/>
          <a:p>
            <a:pPr marL="342900" indent="-342900">
              <a:lnSpc>
                <a:spcPct val="80000"/>
              </a:lnSpc>
              <a:spcBef>
                <a:spcPts val="1000"/>
              </a:spcBef>
              <a:buFont typeface="Arial" panose="020B0604020202020204" pitchFamily="34" charset="0"/>
              <a:buChar char="•"/>
            </a:pPr>
            <a:r>
              <a:rPr lang="fr-FR" sz="2400" dirty="0"/>
              <a:t>« Flynn, un concepteur de jeux vidéo qui s'est vu voler ses jeux par son ex-employeur, veut à tout prix récupérer une preuve qui lui ferait valoir ses droits. Avec l'aide d'Alan et de Lora, deux de ses anciens collègues, il infiltre le MCP (Maître Contrôleur Principal), un ordinateur avide de pouvoir à l'intelligence artificielle surdéveloppée. Quand ce dernier découvre que Flynn veut s'infiltrer dans ses circuits, il le téléporte dans un jeu vidéo. Pour s'évader, Flynn devra compter sur l'aide de </a:t>
            </a:r>
            <a:r>
              <a:rPr lang="fr-FR" sz="2400" dirty="0" err="1"/>
              <a:t>Tron</a:t>
            </a:r>
            <a:r>
              <a:rPr lang="fr-FR" sz="2400" dirty="0"/>
              <a:t>, un programme indépendant inventé par Alan. » (source : allocine.fr)</a:t>
            </a:r>
          </a:p>
          <a:p>
            <a:pPr marL="342900" indent="-342900">
              <a:lnSpc>
                <a:spcPct val="80000"/>
              </a:lnSpc>
              <a:spcBef>
                <a:spcPts val="1000"/>
              </a:spcBef>
              <a:buFont typeface="Arial" panose="020B0604020202020204" pitchFamily="34" charset="0"/>
              <a:buChar char="•"/>
            </a:pPr>
            <a:r>
              <a:rPr lang="fr-FR" sz="2400" dirty="0"/>
              <a:t>L’histoire de </a:t>
            </a:r>
            <a:r>
              <a:rPr lang="fr-FR" sz="2400" i="1" dirty="0" err="1"/>
              <a:t>Tron</a:t>
            </a:r>
            <a:r>
              <a:rPr lang="fr-FR" sz="2400" dirty="0"/>
              <a:t> est écrite par l’épouse de celui qui a inventé l’interface graphique.</a:t>
            </a:r>
          </a:p>
          <a:p>
            <a:pPr marL="342900" indent="-342900">
              <a:lnSpc>
                <a:spcPct val="80000"/>
              </a:lnSpc>
              <a:spcBef>
                <a:spcPts val="1000"/>
              </a:spcBef>
              <a:buFont typeface="Arial" panose="020B0604020202020204" pitchFamily="34" charset="0"/>
              <a:buChar char="•"/>
            </a:pPr>
            <a:r>
              <a:rPr lang="fr-FR" sz="2400" dirty="0"/>
              <a:t>Voir aussi </a:t>
            </a:r>
            <a:r>
              <a:rPr lang="fr-FR" sz="2400" i="1" dirty="0" err="1"/>
              <a:t>Ghost</a:t>
            </a:r>
            <a:r>
              <a:rPr lang="fr-FR" sz="2400" i="1" dirty="0"/>
              <a:t> in the Shell </a:t>
            </a:r>
            <a:r>
              <a:rPr lang="fr-FR" sz="2400" dirty="0"/>
              <a:t>(1995) et </a:t>
            </a:r>
            <a:r>
              <a:rPr lang="fr-FR" sz="2400" i="1" dirty="0"/>
              <a:t>Matrix</a:t>
            </a:r>
            <a:r>
              <a:rPr lang="fr-FR" sz="2400" dirty="0"/>
              <a:t> (1999).</a:t>
            </a:r>
          </a:p>
          <a:p>
            <a:pPr marL="342900" indent="-342900">
              <a:lnSpc>
                <a:spcPct val="80000"/>
              </a:lnSpc>
              <a:spcBef>
                <a:spcPts val="1000"/>
              </a:spcBef>
              <a:buFont typeface="Arial" panose="020B0604020202020204" pitchFamily="34" charset="0"/>
              <a:buChar char="•"/>
            </a:pPr>
            <a:r>
              <a:rPr lang="fr-FR" sz="2400" b="1" dirty="0"/>
              <a:t>Crainte dystopique</a:t>
            </a:r>
            <a:r>
              <a:rPr lang="fr-FR" sz="2400" dirty="0"/>
              <a:t>, chez les pionniers d’Internet, née dans un certain contexte historique et intellectuel.</a:t>
            </a:r>
          </a:p>
        </p:txBody>
      </p:sp>
      <p:sp>
        <p:nvSpPr>
          <p:cNvPr id="3" name="Espace réservé de la date 2">
            <a:extLst>
              <a:ext uri="{FF2B5EF4-FFF2-40B4-BE49-F238E27FC236}">
                <a16:creationId xmlns:a16="http://schemas.microsoft.com/office/drawing/2014/main" id="{FDDAC710-1095-4D0C-BA76-6BA151BB4381}"/>
              </a:ext>
            </a:extLst>
          </p:cNvPr>
          <p:cNvSpPr>
            <a:spLocks noGrp="1"/>
          </p:cNvSpPr>
          <p:nvPr>
            <p:ph type="dt" sz="half" idx="10"/>
          </p:nvPr>
        </p:nvSpPr>
        <p:spPr/>
        <p:txBody>
          <a:bodyPr/>
          <a:lstStyle/>
          <a:p>
            <a:fld id="{21EA45FB-8185-4C3D-884B-FAB4C3F29972}" type="datetime1">
              <a:rPr lang="fr-FR" smtClean="0"/>
              <a:t>16/11/2023</a:t>
            </a:fld>
            <a:endParaRPr lang="fr-FR"/>
          </a:p>
        </p:txBody>
      </p:sp>
    </p:spTree>
    <p:extLst>
      <p:ext uri="{BB962C8B-B14F-4D97-AF65-F5344CB8AC3E}">
        <p14:creationId xmlns:p14="http://schemas.microsoft.com/office/powerpoint/2010/main" val="718281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677BD8-5FEF-4AA7-8EB2-58FD1F6F3B16}"/>
              </a:ext>
            </a:extLst>
          </p:cNvPr>
          <p:cNvSpPr>
            <a:spLocks noGrp="1"/>
          </p:cNvSpPr>
          <p:nvPr>
            <p:ph type="title"/>
          </p:nvPr>
        </p:nvSpPr>
        <p:spPr>
          <a:xfrm>
            <a:off x="838200" y="136525"/>
            <a:ext cx="10515600" cy="960755"/>
          </a:xfrm>
        </p:spPr>
        <p:txBody>
          <a:bodyPr/>
          <a:lstStyle/>
          <a:p>
            <a:pPr algn="ctr"/>
            <a:r>
              <a:rPr lang="fr-FR" dirty="0"/>
              <a:t>« Code </a:t>
            </a:r>
            <a:r>
              <a:rPr lang="fr-FR" dirty="0" err="1"/>
              <a:t>is</a:t>
            </a:r>
            <a:r>
              <a:rPr lang="fr-FR" dirty="0"/>
              <a:t> </a:t>
            </a:r>
            <a:r>
              <a:rPr lang="fr-FR" dirty="0" err="1"/>
              <a:t>law</a:t>
            </a:r>
            <a:r>
              <a:rPr lang="fr-FR" dirty="0"/>
              <a:t> » (</a:t>
            </a:r>
            <a:r>
              <a:rPr lang="fr-FR" b="1" dirty="0">
                <a:hlinkClick r:id="rId3" action="ppaction://hlinksldjump"/>
              </a:rPr>
              <a:t>Lawrence </a:t>
            </a:r>
            <a:r>
              <a:rPr lang="fr-FR" b="1" dirty="0" err="1">
                <a:hlinkClick r:id="rId3" action="ppaction://hlinksldjump"/>
              </a:rPr>
              <a:t>Lessig</a:t>
            </a:r>
            <a:r>
              <a:rPr lang="fr-FR" dirty="0"/>
              <a:t>)</a:t>
            </a:r>
          </a:p>
        </p:txBody>
      </p:sp>
      <p:sp>
        <p:nvSpPr>
          <p:cNvPr id="3" name="Espace réservé du contenu 2">
            <a:extLst>
              <a:ext uri="{FF2B5EF4-FFF2-40B4-BE49-F238E27FC236}">
                <a16:creationId xmlns:a16="http://schemas.microsoft.com/office/drawing/2014/main" id="{365C51B9-0B26-4983-90E7-8F07790F7FED}"/>
              </a:ext>
            </a:extLst>
          </p:cNvPr>
          <p:cNvSpPr>
            <a:spLocks noGrp="1"/>
          </p:cNvSpPr>
          <p:nvPr>
            <p:ph idx="1"/>
          </p:nvPr>
        </p:nvSpPr>
        <p:spPr>
          <a:xfrm>
            <a:off x="445770" y="1177290"/>
            <a:ext cx="11498580" cy="5292090"/>
          </a:xfrm>
          <a:solidFill>
            <a:schemeClr val="accent1">
              <a:lumMod val="20000"/>
              <a:lumOff val="80000"/>
            </a:schemeClr>
          </a:solidFill>
        </p:spPr>
        <p:txBody>
          <a:bodyPr>
            <a:normAutofit fontScale="85000" lnSpcReduction="20000"/>
          </a:bodyPr>
          <a:lstStyle/>
          <a:p>
            <a:pPr marL="0" indent="0" algn="l">
              <a:buNone/>
            </a:pPr>
            <a:r>
              <a:rPr lang="fr-FR" b="0" dirty="0">
                <a:solidFill>
                  <a:srgbClr val="0070C0"/>
                </a:solidFill>
                <a:effectLst/>
              </a:rPr>
              <a:t>« À chaque époque son institution de contrôle, sa menace pour les libertés. Nos Pères Fondateurs craignaient la puissance émergente du gouvernement fédéral  ; la constitution américaine fut écrite pour répondre à cette crainte. John Stuart Mill s’inquiétait du contrôle par les normes sociales dans l’Angleterre du 19e siècle ; il écrivit son livre De la Liberté en réaction à ce contrôle. Au 20e siècle, de nombreux progressistes se sont émus des injustices du marché. En réponse furent élaborés réformes du marché, et filets de sécurité.</a:t>
            </a:r>
          </a:p>
          <a:p>
            <a:pPr marL="0" indent="0" algn="l">
              <a:buNone/>
            </a:pPr>
            <a:r>
              <a:rPr lang="fr-FR" b="0" dirty="0">
                <a:solidFill>
                  <a:srgbClr val="0070C0"/>
                </a:solidFill>
                <a:effectLst/>
              </a:rPr>
              <a:t>Nous sommes à l’âge du cyberespace. Il possède lui aussi son propre régulateur, qui lui aussi menace les libertés. Mais, qu’il s’agisse d’une autorisation qu’il nous concède ou d’une conquête qu’on lui arrache, nous sommes tellement obnubilés par l’idée que la liberté est intimement liée à celle de gouvernement que nous ne voyons pas la régulation qui s’opère dans ce nouvel espace, ni la menace qu’elle fait peser sur les libertés.</a:t>
            </a:r>
          </a:p>
          <a:p>
            <a:pPr marL="0" indent="0" algn="l">
              <a:buNone/>
            </a:pPr>
            <a:r>
              <a:rPr lang="fr-FR" b="1" dirty="0">
                <a:solidFill>
                  <a:srgbClr val="0070C0"/>
                </a:solidFill>
                <a:effectLst/>
              </a:rPr>
              <a:t>Ce régulateur, c’est le code  : le logiciel et le matériel qui font du cyberespace ce qu’il est. Ce code, ou cette architecture, définit la manière dont nous vivons le cyberespace. Il détermine s’il est facile ou non de protéger sa vie privée, ou de censurer la parole. Il détermine si l’accès à l’information est global ou sectorisé</a:t>
            </a:r>
            <a:r>
              <a:rPr lang="fr-FR" b="0" dirty="0">
                <a:solidFill>
                  <a:srgbClr val="0070C0"/>
                </a:solidFill>
                <a:effectLst/>
              </a:rPr>
              <a:t>. Il a un impact sur qui peut voir quoi, ou sur ce qui est surveillé. Lorsqu’on commence à comprendre la nature de ce code, on se rend compte que, d’une myriade de manières, le code du cyberespace régule […] » </a:t>
            </a:r>
            <a:r>
              <a:rPr lang="fr-FR" dirty="0">
                <a:solidFill>
                  <a:srgbClr val="0070C0"/>
                </a:solidFill>
              </a:rPr>
              <a:t>(janvier 2000, Harvard Business </a:t>
            </a:r>
            <a:r>
              <a:rPr lang="fr-FR" dirty="0" err="1">
                <a:solidFill>
                  <a:srgbClr val="0070C0"/>
                </a:solidFill>
              </a:rPr>
              <a:t>Review</a:t>
            </a:r>
            <a:r>
              <a:rPr lang="fr-FR" dirty="0">
                <a:solidFill>
                  <a:srgbClr val="0070C0"/>
                </a:solidFill>
              </a:rPr>
              <a:t>)</a:t>
            </a:r>
          </a:p>
        </p:txBody>
      </p:sp>
      <p:sp>
        <p:nvSpPr>
          <p:cNvPr id="4" name="Espace réservé du pied de page 3">
            <a:extLst>
              <a:ext uri="{FF2B5EF4-FFF2-40B4-BE49-F238E27FC236}">
                <a16:creationId xmlns:a16="http://schemas.microsoft.com/office/drawing/2014/main" id="{E7949074-46B4-497A-A2FB-8CA2BA84EA9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1101C3B4-A95E-4038-8867-6AAF876CD3F5}"/>
              </a:ext>
            </a:extLst>
          </p:cNvPr>
          <p:cNvSpPr>
            <a:spLocks noGrp="1"/>
          </p:cNvSpPr>
          <p:nvPr>
            <p:ph type="sldNum" sz="quarter" idx="12"/>
          </p:nvPr>
        </p:nvSpPr>
        <p:spPr/>
        <p:txBody>
          <a:bodyPr/>
          <a:lstStyle/>
          <a:p>
            <a:fld id="{E1E82F94-2435-4CE9-9E19-C85AE8AA3B0C}" type="slidenum">
              <a:rPr lang="fr-FR" smtClean="0"/>
              <a:t>81</a:t>
            </a:fld>
            <a:endParaRPr lang="fr-FR"/>
          </a:p>
        </p:txBody>
      </p:sp>
      <p:sp>
        <p:nvSpPr>
          <p:cNvPr id="6" name="Espace réservé de la date 5">
            <a:extLst>
              <a:ext uri="{FF2B5EF4-FFF2-40B4-BE49-F238E27FC236}">
                <a16:creationId xmlns:a16="http://schemas.microsoft.com/office/drawing/2014/main" id="{9C5C89A4-5E24-4978-AAE2-C05C6696E3CB}"/>
              </a:ext>
            </a:extLst>
          </p:cNvPr>
          <p:cNvSpPr>
            <a:spLocks noGrp="1"/>
          </p:cNvSpPr>
          <p:nvPr>
            <p:ph type="dt" sz="half" idx="10"/>
          </p:nvPr>
        </p:nvSpPr>
        <p:spPr/>
        <p:txBody>
          <a:bodyPr/>
          <a:lstStyle/>
          <a:p>
            <a:fld id="{9CB7FE69-9CF9-4D76-9FF0-82B6CE0A01D1}" type="datetime1">
              <a:rPr lang="fr-FR" smtClean="0"/>
              <a:t>16/11/2023</a:t>
            </a:fld>
            <a:endParaRPr lang="fr-FR"/>
          </a:p>
        </p:txBody>
      </p:sp>
    </p:spTree>
    <p:extLst>
      <p:ext uri="{BB962C8B-B14F-4D97-AF65-F5344CB8AC3E}">
        <p14:creationId xmlns:p14="http://schemas.microsoft.com/office/powerpoint/2010/main" val="3655384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27689D-2407-47F2-9653-E90932F8EFBE}"/>
              </a:ext>
            </a:extLst>
          </p:cNvPr>
          <p:cNvSpPr>
            <a:spLocks noGrp="1"/>
          </p:cNvSpPr>
          <p:nvPr>
            <p:ph type="title"/>
          </p:nvPr>
        </p:nvSpPr>
        <p:spPr>
          <a:xfrm>
            <a:off x="838200" y="365125"/>
            <a:ext cx="10515600" cy="1075055"/>
          </a:xfrm>
        </p:spPr>
        <p:txBody>
          <a:bodyPr>
            <a:normAutofit fontScale="90000"/>
          </a:bodyPr>
          <a:lstStyle/>
          <a:p>
            <a:pPr algn="ctr"/>
            <a:r>
              <a:rPr lang="fr-FR" dirty="0"/>
              <a:t>« Manifeste de la guérilla pour le libre accès » (Aaron </a:t>
            </a:r>
            <a:r>
              <a:rPr lang="fr-FR" dirty="0" err="1"/>
              <a:t>Swartz</a:t>
            </a:r>
            <a:r>
              <a:rPr lang="fr-FR" dirty="0"/>
              <a:t>, juillet 2008, Internet Archive) </a:t>
            </a:r>
          </a:p>
        </p:txBody>
      </p:sp>
      <p:sp>
        <p:nvSpPr>
          <p:cNvPr id="3" name="Espace réservé du contenu 2">
            <a:extLst>
              <a:ext uri="{FF2B5EF4-FFF2-40B4-BE49-F238E27FC236}">
                <a16:creationId xmlns:a16="http://schemas.microsoft.com/office/drawing/2014/main" id="{D52D9CE5-21F4-40E4-AE35-3A79EA705587}"/>
              </a:ext>
            </a:extLst>
          </p:cNvPr>
          <p:cNvSpPr>
            <a:spLocks noGrp="1"/>
          </p:cNvSpPr>
          <p:nvPr>
            <p:ph idx="1"/>
          </p:nvPr>
        </p:nvSpPr>
        <p:spPr>
          <a:xfrm>
            <a:off x="205740" y="1611630"/>
            <a:ext cx="11887200" cy="5246369"/>
          </a:xfrm>
          <a:solidFill>
            <a:schemeClr val="accent1">
              <a:lumMod val="20000"/>
              <a:lumOff val="80000"/>
            </a:schemeClr>
          </a:solidFill>
        </p:spPr>
        <p:txBody>
          <a:bodyPr>
            <a:normAutofit fontScale="70000" lnSpcReduction="20000"/>
          </a:bodyPr>
          <a:lstStyle/>
          <a:p>
            <a:pPr marL="0" indent="0">
              <a:lnSpc>
                <a:spcPct val="100000"/>
              </a:lnSpc>
              <a:spcBef>
                <a:spcPts val="600"/>
              </a:spcBef>
              <a:buNone/>
            </a:pPr>
            <a:r>
              <a:rPr lang="fr-FR" dirty="0">
                <a:solidFill>
                  <a:srgbClr val="0070C0"/>
                </a:solidFill>
              </a:rPr>
              <a:t>« </a:t>
            </a:r>
            <a:r>
              <a:rPr lang="fr-FR" b="1" dirty="0">
                <a:solidFill>
                  <a:srgbClr val="0070C0"/>
                </a:solidFill>
              </a:rPr>
              <a:t>L’information, c’est le pouvoir. Mais comme pour tout pouvoir, il y a ceux qui veulent le garder pour eux. Le patrimoine culturel et scientifique mondial, publié depuis plusieurs siècles dans les livres et les revues, est de plus en plus souvent numérisé puis verrouillé par une poignée d’entreprises privées. Vous voulez lire les articles présentant les plus célèbres résultats scientifiques  ? Il vous faudra payer de grosses sommes à des éditeurs comme Reed Elsevier.</a:t>
            </a:r>
          </a:p>
          <a:p>
            <a:pPr marL="0" indent="0">
              <a:lnSpc>
                <a:spcPct val="100000"/>
              </a:lnSpc>
              <a:spcBef>
                <a:spcPts val="600"/>
              </a:spcBef>
              <a:buNone/>
            </a:pPr>
            <a:r>
              <a:rPr lang="fr-FR" dirty="0">
                <a:solidFill>
                  <a:srgbClr val="0070C0"/>
                </a:solidFill>
              </a:rPr>
              <a:t>Et il y a ceux qui luttent pour que cela change. Le mouvement pour le libre accès s’est vaillamment battu pour s’assurer que les scientifiques ne mettent pas toutes leurs publications sous copyright et s’assurer plutôt que leurs travaux seront publiés sur Internet sous des conditions qui en permettent l’accès à tous. Mais, même dans le scénario le plus optimiste, la politique de libre accès ne concerne que les publications futures. Tout ce qui a été fait jusqu’à présent est perdu.</a:t>
            </a:r>
          </a:p>
          <a:p>
            <a:pPr marL="0" indent="0">
              <a:lnSpc>
                <a:spcPct val="100000"/>
              </a:lnSpc>
              <a:spcBef>
                <a:spcPts val="600"/>
              </a:spcBef>
              <a:buNone/>
            </a:pPr>
            <a:r>
              <a:rPr lang="fr-FR" dirty="0">
                <a:solidFill>
                  <a:srgbClr val="0070C0"/>
                </a:solidFill>
              </a:rPr>
              <a:t>C’est trop cher payé. Contraindre les universitaires à débourser de l’argent pour lire le travail de leurs collègues  ? Numériser des bibliothèques entières mais ne permettre qu’aux gens de chez Google de les lire  ? Fournir des articles scientifiques aux chercheurs des plus grandes universités des pays riches, mais pas aux enfants des pays du Sud  ? C’est scandaleux et inacceptable. […]</a:t>
            </a:r>
          </a:p>
          <a:p>
            <a:pPr marL="0" indent="0">
              <a:lnSpc>
                <a:spcPct val="100000"/>
              </a:lnSpc>
              <a:spcBef>
                <a:spcPts val="600"/>
              </a:spcBef>
              <a:buNone/>
            </a:pPr>
            <a:r>
              <a:rPr lang="fr-FR" dirty="0">
                <a:solidFill>
                  <a:srgbClr val="0070C0"/>
                </a:solidFill>
              </a:rPr>
              <a:t>Vous qui avez accès à ces ressources, étudiants, bibliothécaires, scientifiques, on vous a donné un privilège. Vous pouvez vous nourrir au banquet de la connaissance pendant que le reste du monde en est exclu. Mais vous n’êtes pas obligés — moralement, vous n’en avez même pas le droit — de conserver ce privilège pour vous seuls. Il est de votre devoir de le partager avec le monde. […] » (https://framablog.org/2013/01/14/manifeste-guerilla-libre-acces-aaron-swartz)</a:t>
            </a:r>
          </a:p>
          <a:p>
            <a:pPr marL="0" indent="0">
              <a:lnSpc>
                <a:spcPct val="100000"/>
              </a:lnSpc>
              <a:spcBef>
                <a:spcPts val="600"/>
              </a:spcBef>
              <a:buNone/>
            </a:pPr>
            <a:endParaRPr lang="fr-FR" dirty="0"/>
          </a:p>
        </p:txBody>
      </p:sp>
      <p:sp>
        <p:nvSpPr>
          <p:cNvPr id="4" name="Espace réservé du pied de page 3">
            <a:extLst>
              <a:ext uri="{FF2B5EF4-FFF2-40B4-BE49-F238E27FC236}">
                <a16:creationId xmlns:a16="http://schemas.microsoft.com/office/drawing/2014/main" id="{DA3EFA06-6C9C-45E6-85BE-7FBDBBC2505B}"/>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3F3F22EB-ACD4-4548-85B9-3856B623C34C}"/>
              </a:ext>
            </a:extLst>
          </p:cNvPr>
          <p:cNvSpPr>
            <a:spLocks noGrp="1"/>
          </p:cNvSpPr>
          <p:nvPr>
            <p:ph type="sldNum" sz="quarter" idx="12"/>
          </p:nvPr>
        </p:nvSpPr>
        <p:spPr/>
        <p:txBody>
          <a:bodyPr/>
          <a:lstStyle/>
          <a:p>
            <a:fld id="{E1E82F94-2435-4CE9-9E19-C85AE8AA3B0C}" type="slidenum">
              <a:rPr lang="fr-FR" smtClean="0"/>
              <a:t>82</a:t>
            </a:fld>
            <a:endParaRPr lang="fr-FR" dirty="0"/>
          </a:p>
        </p:txBody>
      </p:sp>
      <p:sp>
        <p:nvSpPr>
          <p:cNvPr id="6" name="Espace réservé de la date 5">
            <a:extLst>
              <a:ext uri="{FF2B5EF4-FFF2-40B4-BE49-F238E27FC236}">
                <a16:creationId xmlns:a16="http://schemas.microsoft.com/office/drawing/2014/main" id="{44BD04B8-D331-4561-B3A5-FED60794CC9D}"/>
              </a:ext>
            </a:extLst>
          </p:cNvPr>
          <p:cNvSpPr>
            <a:spLocks noGrp="1"/>
          </p:cNvSpPr>
          <p:nvPr>
            <p:ph type="dt" sz="half" idx="10"/>
          </p:nvPr>
        </p:nvSpPr>
        <p:spPr/>
        <p:txBody>
          <a:bodyPr/>
          <a:lstStyle/>
          <a:p>
            <a:fld id="{428229CE-ACD2-4D44-96F3-1B606858C0AC}" type="datetime1">
              <a:rPr lang="fr-FR" smtClean="0"/>
              <a:t>16/11/2023</a:t>
            </a:fld>
            <a:endParaRPr lang="fr-FR"/>
          </a:p>
        </p:txBody>
      </p:sp>
    </p:spTree>
    <p:extLst>
      <p:ext uri="{BB962C8B-B14F-4D97-AF65-F5344CB8AC3E}">
        <p14:creationId xmlns:p14="http://schemas.microsoft.com/office/powerpoint/2010/main" val="752707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1"/>
          <p:cNvSpPr txBox="1">
            <a:spLocks noGrp="1"/>
          </p:cNvSpPr>
          <p:nvPr>
            <p:ph type="body" idx="1"/>
          </p:nvPr>
        </p:nvSpPr>
        <p:spPr>
          <a:xfrm>
            <a:off x="322729" y="136526"/>
            <a:ext cx="11672047" cy="6307306"/>
          </a:xfrm>
          <a:prstGeom prst="rect">
            <a:avLst/>
          </a:prstGeom>
          <a:solidFill>
            <a:srgbClr val="D8E2F3"/>
          </a:solidFill>
          <a:ln>
            <a:noFill/>
          </a:ln>
        </p:spPr>
        <p:txBody>
          <a:bodyPr spcFirstLastPara="1" wrap="square" lIns="91425" tIns="45700" rIns="91425" bIns="45700" anchor="t" anchorCtr="0">
            <a:normAutofit fontScale="47500" lnSpcReduction="20000"/>
          </a:bodyPr>
          <a:lstStyle/>
          <a:p>
            <a:pPr marL="0" lvl="0" indent="0" algn="l" rtl="0">
              <a:lnSpc>
                <a:spcPct val="90000"/>
              </a:lnSpc>
              <a:spcBef>
                <a:spcPts val="0"/>
              </a:spcBef>
              <a:spcAft>
                <a:spcPts val="0"/>
              </a:spcAft>
              <a:buClr>
                <a:srgbClr val="0070C0"/>
              </a:buClr>
              <a:buSzPct val="100000"/>
              <a:buNone/>
            </a:pPr>
            <a:r>
              <a:rPr lang="fr-FR" sz="4300">
                <a:solidFill>
                  <a:srgbClr val="0070C0"/>
                </a:solidFill>
              </a:rPr>
              <a:t>Richard Stallman théorisera le logiciel libre comme un mouvement social, ancré dans un collectif et reposant sur la liberté (des utilisateurs et des utilisatrices) et la coopération[5]. Pour empêcher GNU de devenir propriétaire, il crée, avec l’aide du juriste Eben Moglen, la General Public Licence imposant à toute personne modifiant le code une obligation de partage dans les mêmes conditions (ou copyleft).</a:t>
            </a:r>
            <a:endParaRPr/>
          </a:p>
          <a:p>
            <a:pPr marL="0" lvl="0" indent="0" algn="l" rtl="0">
              <a:lnSpc>
                <a:spcPct val="90000"/>
              </a:lnSpc>
              <a:spcBef>
                <a:spcPts val="600"/>
              </a:spcBef>
              <a:spcAft>
                <a:spcPts val="0"/>
              </a:spcAft>
              <a:buClr>
                <a:srgbClr val="0070C0"/>
              </a:buClr>
              <a:buSzPct val="100000"/>
              <a:buNone/>
            </a:pPr>
            <a:r>
              <a:rPr lang="fr-FR" sz="4300">
                <a:solidFill>
                  <a:srgbClr val="0070C0"/>
                </a:solidFill>
              </a:rPr>
              <a:t>Parallèlement, à partir de 1991, le projet de noyau Linux est lancé par Linus Torvald. Son appel à contribution rencontre un succès inespéré et le projet aboutit trois ans plus tard grâce à une communauté de développeurs et développeuses bénévoles à travers le monde. Le système GNU et le noyau Linux donnent alors naissance au système d’exploitation GNU/Linux (communément appelé Linux).</a:t>
            </a:r>
            <a:endParaRPr/>
          </a:p>
          <a:p>
            <a:pPr marL="0" lvl="0" indent="0" algn="l" rtl="0">
              <a:lnSpc>
                <a:spcPct val="90000"/>
              </a:lnSpc>
              <a:spcBef>
                <a:spcPts val="600"/>
              </a:spcBef>
              <a:spcAft>
                <a:spcPts val="0"/>
              </a:spcAft>
              <a:buClr>
                <a:srgbClr val="0070C0"/>
              </a:buClr>
              <a:buSzPct val="100000"/>
              <a:buNone/>
            </a:pPr>
            <a:r>
              <a:rPr lang="fr-FR" sz="4300">
                <a:solidFill>
                  <a:srgbClr val="0070C0"/>
                </a:solidFill>
              </a:rPr>
              <a:t>Le courant open source va émerger au milieu des années 90, s’appuyant sur le succès de Linux et le potentiel commercial du logiciel libre. Le terme « Free software » est alors considéré comme portant à confusion (entre liberté et gratuité) et le Manifeste GNU comme trop « socialiste » ou « idéologique »[6]. En 1998, en réaction, Bruce Perens et Eric Raymond fondent l’Open Source Initiative (équivalent de la FSF), dont les valeurs relèvent plutôt de l’efficacité et de l’excellence technique. Les licences open source accordent les mêmes libertés à ses utilisateurs et utilisatrices (sans toutefois aller jusqu’au copyleft évoqué plus haut).</a:t>
            </a:r>
            <a:endParaRPr/>
          </a:p>
          <a:p>
            <a:pPr marL="0" lvl="0" indent="0" algn="l" rtl="0">
              <a:lnSpc>
                <a:spcPct val="90000"/>
              </a:lnSpc>
              <a:spcBef>
                <a:spcPts val="600"/>
              </a:spcBef>
              <a:spcAft>
                <a:spcPts val="0"/>
              </a:spcAft>
              <a:buClr>
                <a:srgbClr val="0070C0"/>
              </a:buClr>
              <a:buSzPct val="100000"/>
              <a:buNone/>
            </a:pPr>
            <a:r>
              <a:rPr lang="fr-FR" sz="4300">
                <a:solidFill>
                  <a:srgbClr val="0070C0"/>
                </a:solidFill>
              </a:rPr>
              <a:t>Le terme « libre » a par ailleurs été repris pour désigner le mouvement « culture libre » (Free culture) qui vise à favoriser le partage des œuvres de l’esprit via, en premier lieu, les licences Creative Commons qui ont repris le principe du copyleft. Il a aussi donné son nom à Wikipédia – L’encyclopédie libre et au militantisme de l’Internet libre, qui défend la libre-circulation des informations, la neutralité du Net ou les libertés fondamentales sur Internet. La communauté du Libre peut ainsi désigner un écosystème bien plus large que le seul logiciel libre, allant même jusqu’aux biens matériels type open hardware (ou application du principe des licences libres à des brevets, c’est-à-dire aux plans de conception de biens matériels).</a:t>
            </a:r>
            <a:endParaRPr/>
          </a:p>
          <a:p>
            <a:pPr marL="0" lvl="0" indent="0" algn="l" rtl="0">
              <a:lnSpc>
                <a:spcPct val="90000"/>
              </a:lnSpc>
              <a:spcBef>
                <a:spcPts val="600"/>
              </a:spcBef>
              <a:spcAft>
                <a:spcPts val="0"/>
              </a:spcAft>
              <a:buClr>
                <a:srgbClr val="0070C0"/>
              </a:buClr>
              <a:buSzPct val="100000"/>
              <a:buNone/>
            </a:pPr>
            <a:r>
              <a:rPr lang="fr-FR" sz="4300">
                <a:solidFill>
                  <a:srgbClr val="0070C0"/>
                </a:solidFill>
              </a:rPr>
              <a:t>Aujourd’hui les partisan.e.s des logiciels libres et open source, les libristes, peuvent se retrouver autour du terme libre/open source (FOSS ou Free and Open Source Software en anglais), employer l’un des deux termes pour désigner la communauté dans son ensemble, ou encore se revendiquer de l’un ou l’autre de ces courants. En effet, derrière la pratique commune du code ouvert, on trouve des libristes animé.e.s de motivations, politiques ou non, très diverses… » (Lucie Sztejnhorn, </a:t>
            </a:r>
            <a:r>
              <a:rPr lang="fr-FR" sz="4300" u="sng">
                <a:solidFill>
                  <a:schemeClr val="hlink"/>
                </a:solidFill>
                <a:hlinkClick r:id="rId3"/>
              </a:rPr>
              <a:t>https://hermes.hypotheses.org/5348</a:t>
            </a:r>
            <a:r>
              <a:rPr lang="fr-FR" sz="4300">
                <a:solidFill>
                  <a:srgbClr val="0070C0"/>
                </a:solidFill>
              </a:rPr>
              <a:t>)</a:t>
            </a:r>
            <a:endParaRPr/>
          </a:p>
          <a:p>
            <a:pPr marL="0" lvl="0" indent="0" algn="l" rtl="0">
              <a:lnSpc>
                <a:spcPct val="90000"/>
              </a:lnSpc>
              <a:spcBef>
                <a:spcPts val="1000"/>
              </a:spcBef>
              <a:spcAft>
                <a:spcPts val="0"/>
              </a:spcAft>
              <a:buClr>
                <a:schemeClr val="dk1"/>
              </a:buClr>
              <a:buSzPct val="100000"/>
              <a:buNone/>
            </a:pPr>
            <a:endParaRPr>
              <a:solidFill>
                <a:srgbClr val="0070C0"/>
              </a:solidFill>
            </a:endParaRPr>
          </a:p>
        </p:txBody>
      </p:sp>
      <p:sp>
        <p:nvSpPr>
          <p:cNvPr id="462" name="Google Shape;462;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463" name="Google Shape;46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83</a:t>
            </a:fld>
            <a:endParaRPr/>
          </a:p>
        </p:txBody>
      </p:sp>
      <p:sp>
        <p:nvSpPr>
          <p:cNvPr id="2" name="Espace réservé de la date 1">
            <a:extLst>
              <a:ext uri="{FF2B5EF4-FFF2-40B4-BE49-F238E27FC236}">
                <a16:creationId xmlns:a16="http://schemas.microsoft.com/office/drawing/2014/main" id="{95FE81EB-B30D-4255-9B55-0E14D22D252C}"/>
              </a:ext>
            </a:extLst>
          </p:cNvPr>
          <p:cNvSpPr>
            <a:spLocks noGrp="1"/>
          </p:cNvSpPr>
          <p:nvPr>
            <p:ph type="dt" sz="half" idx="10"/>
          </p:nvPr>
        </p:nvSpPr>
        <p:spPr/>
        <p:txBody>
          <a:bodyPr/>
          <a:lstStyle/>
          <a:p>
            <a:fld id="{92E7FB58-656D-4224-9A3C-A6901FA390EE}" type="datetime1">
              <a:rPr lang="fr-FR" smtClean="0"/>
              <a:t>16/11/2023</a:t>
            </a:fld>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84</a:t>
            </a:fld>
            <a:endParaRPr lang="fr-F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873617" y="752495"/>
            <a:ext cx="1044476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privatisation des connaissances vs. l’utopie des communs</a:t>
            </a:r>
          </a:p>
        </p:txBody>
      </p:sp>
      <p:sp>
        <p:nvSpPr>
          <p:cNvPr id="9" name="Titre 1">
            <a:extLst>
              <a:ext uri="{FF2B5EF4-FFF2-40B4-BE49-F238E27FC236}">
                <a16:creationId xmlns:a16="http://schemas.microsoft.com/office/drawing/2014/main" id="{912024A8-FD0A-4792-9024-73C2114BB5CD}"/>
              </a:ext>
            </a:extLst>
          </p:cNvPr>
          <p:cNvSpPr txBox="1">
            <a:spLocks/>
          </p:cNvSpPr>
          <p:nvPr/>
        </p:nvSpPr>
        <p:spPr>
          <a:xfrm>
            <a:off x="1030310" y="2234362"/>
            <a:ext cx="10323490" cy="7922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1">
                    <a:lumMod val="20000"/>
                    <a:lumOff val="80000"/>
                  </a:schemeClr>
                </a:solidFill>
                <a:latin typeface="+mn-lt"/>
                <a:cs typeface="Gotham Medium" pitchFamily="50" charset="0"/>
              </a:rPr>
              <a:t>L’utopie originaire du numérique : </a:t>
            </a:r>
            <a:r>
              <a:rPr lang="fr-FR" sz="3200" b="0" i="0" u="none" strike="noStrike" cap="none" dirty="0">
                <a:solidFill>
                  <a:schemeClr val="accent1">
                    <a:lumMod val="20000"/>
                    <a:lumOff val="80000"/>
                  </a:schemeClr>
                </a:solidFill>
                <a:latin typeface="+mn-lt"/>
                <a:ea typeface="Calibri"/>
                <a:cs typeface="Calibri"/>
                <a:sym typeface="Calibri"/>
              </a:rPr>
              <a:t>culture hippie et Silicon Valley</a:t>
            </a:r>
            <a:r>
              <a:rPr lang="fr-FR" sz="3200" spc="-240" dirty="0">
                <a:solidFill>
                  <a:schemeClr val="accent1">
                    <a:lumMod val="20000"/>
                    <a:lumOff val="80000"/>
                  </a:schemeClr>
                </a:solidFill>
                <a:latin typeface="+mn-lt"/>
                <a:cs typeface="Gotham Medium" pitchFamily="50" charset="0"/>
              </a:rPr>
              <a:t> </a:t>
            </a:r>
            <a:endParaRPr lang="fr-FR" sz="3200" dirty="0">
              <a:solidFill>
                <a:schemeClr val="accent1">
                  <a:lumMod val="20000"/>
                  <a:lumOff val="80000"/>
                </a:schemeClr>
              </a:solidFill>
              <a:latin typeface="+mn-lt"/>
            </a:endParaRPr>
          </a:p>
        </p:txBody>
      </p:sp>
      <p:sp>
        <p:nvSpPr>
          <p:cNvPr id="10" name="Google Shape;331;p36">
            <a:extLst>
              <a:ext uri="{FF2B5EF4-FFF2-40B4-BE49-F238E27FC236}">
                <a16:creationId xmlns:a16="http://schemas.microsoft.com/office/drawing/2014/main" id="{2EB29230-6C35-41C6-B423-E1461B16BCD0}"/>
              </a:ext>
            </a:extLst>
          </p:cNvPr>
          <p:cNvSpPr txBox="1"/>
          <p:nvPr/>
        </p:nvSpPr>
        <p:spPr>
          <a:xfrm>
            <a:off x="873618" y="3029747"/>
            <a:ext cx="10444766"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spc="-240" dirty="0">
                <a:solidFill>
                  <a:schemeClr val="accent1">
                    <a:lumMod val="20000"/>
                    <a:lumOff val="80000"/>
                  </a:schemeClr>
                </a:solidFill>
                <a:ea typeface="+mj-ea"/>
                <a:sym typeface="Calibri"/>
              </a:rPr>
              <a:t>Côté européen : le point de vue de Tim Berners-Lee</a:t>
            </a:r>
            <a:endParaRPr sz="3200" spc="-240" dirty="0">
              <a:solidFill>
                <a:schemeClr val="accent1">
                  <a:lumMod val="20000"/>
                  <a:lumOff val="80000"/>
                </a:schemeClr>
              </a:solidFill>
              <a:ea typeface="+mj-ea"/>
              <a:sym typeface="Calibri"/>
            </a:endParaRPr>
          </a:p>
        </p:txBody>
      </p:sp>
      <p:sp>
        <p:nvSpPr>
          <p:cNvPr id="11" name="Google Shape;356;p39">
            <a:extLst>
              <a:ext uri="{FF2B5EF4-FFF2-40B4-BE49-F238E27FC236}">
                <a16:creationId xmlns:a16="http://schemas.microsoft.com/office/drawing/2014/main" id="{14F2695D-0E51-4AC4-92E8-2B28DF64F141}"/>
              </a:ext>
            </a:extLst>
          </p:cNvPr>
          <p:cNvSpPr txBox="1"/>
          <p:nvPr/>
        </p:nvSpPr>
        <p:spPr>
          <a:xfrm>
            <a:off x="1343696" y="3830440"/>
            <a:ext cx="950460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chemeClr val="accent1">
                    <a:lumMod val="20000"/>
                    <a:lumOff val="80000"/>
                  </a:schemeClr>
                </a:solidFill>
                <a:latin typeface="Calibri"/>
                <a:ea typeface="Calibri"/>
                <a:cs typeface="Calibri"/>
                <a:sym typeface="Calibri"/>
              </a:rPr>
              <a:t>Quelques textes fondateurs</a:t>
            </a:r>
            <a:endParaRPr sz="3200" dirty="0">
              <a:solidFill>
                <a:schemeClr val="accent1">
                  <a:lumMod val="20000"/>
                  <a:lumOff val="80000"/>
                </a:schemeClr>
              </a:solidFill>
              <a:latin typeface="Calibri"/>
              <a:ea typeface="Calibri"/>
              <a:cs typeface="Calibri"/>
              <a:sym typeface="Calibri"/>
            </a:endParaRPr>
          </a:p>
        </p:txBody>
      </p:sp>
      <p:sp>
        <p:nvSpPr>
          <p:cNvPr id="12" name="Google Shape;356;p39">
            <a:extLst>
              <a:ext uri="{FF2B5EF4-FFF2-40B4-BE49-F238E27FC236}">
                <a16:creationId xmlns:a16="http://schemas.microsoft.com/office/drawing/2014/main" id="{B7A511DD-2732-4775-A843-DA449B8344F7}"/>
              </a:ext>
            </a:extLst>
          </p:cNvPr>
          <p:cNvSpPr txBox="1"/>
          <p:nvPr/>
        </p:nvSpPr>
        <p:spPr>
          <a:xfrm>
            <a:off x="1434919" y="4631173"/>
            <a:ext cx="9918881" cy="1077178"/>
          </a:xfrm>
          <a:prstGeom prst="rect">
            <a:avLst/>
          </a:prstGeom>
          <a:noFill/>
          <a:ln>
            <a:noFill/>
          </a:ln>
        </p:spPr>
        <p:txBody>
          <a:bodyPr spcFirstLastPara="1" wrap="square" lIns="91425" tIns="45700" rIns="91425" bIns="45700" anchor="t" anchorCtr="0">
            <a:spAutoFit/>
          </a:bodyPr>
          <a:lstStyle/>
          <a:p>
            <a:pPr algn="ctr"/>
            <a:r>
              <a:rPr lang="fr-FR" sz="3200" dirty="0">
                <a:solidFill>
                  <a:srgbClr val="0070C0"/>
                </a:solidFill>
                <a:latin typeface="Calibri"/>
                <a:cs typeface="Calibri"/>
                <a:sym typeface="Calibri"/>
              </a:rPr>
              <a:t>Wikipédia : un exemple d’intelligence collective conçue comme « commun »</a:t>
            </a:r>
            <a:endParaRPr sz="3200" dirty="0">
              <a:solidFill>
                <a:srgbClr val="0070C0"/>
              </a:solidFill>
              <a:latin typeface="Calibri"/>
              <a:cs typeface="Calibri"/>
              <a:sym typeface="Calibri"/>
            </a:endParaRPr>
          </a:p>
        </p:txBody>
      </p:sp>
      <p:sp>
        <p:nvSpPr>
          <p:cNvPr id="2" name="Rectangle 1">
            <a:extLst>
              <a:ext uri="{FF2B5EF4-FFF2-40B4-BE49-F238E27FC236}">
                <a16:creationId xmlns:a16="http://schemas.microsoft.com/office/drawing/2014/main" id="{2996C1FB-8FB6-41C3-88B4-443728FDC468}"/>
              </a:ext>
            </a:extLst>
          </p:cNvPr>
          <p:cNvSpPr/>
          <p:nvPr/>
        </p:nvSpPr>
        <p:spPr>
          <a:xfrm>
            <a:off x="1249251" y="4616056"/>
            <a:ext cx="10290217" cy="119231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F7A5FD63-890F-4C84-9E70-2F2DF4CB440C}"/>
              </a:ext>
            </a:extLst>
          </p:cNvPr>
          <p:cNvSpPr/>
          <p:nvPr/>
        </p:nvSpPr>
        <p:spPr>
          <a:xfrm>
            <a:off x="838200" y="4830176"/>
            <a:ext cx="411051" cy="67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e la date 5">
            <a:extLst>
              <a:ext uri="{FF2B5EF4-FFF2-40B4-BE49-F238E27FC236}">
                <a16:creationId xmlns:a16="http://schemas.microsoft.com/office/drawing/2014/main" id="{9AD439CC-2069-4EF3-8506-66D9D688828E}"/>
              </a:ext>
            </a:extLst>
          </p:cNvPr>
          <p:cNvSpPr>
            <a:spLocks noGrp="1"/>
          </p:cNvSpPr>
          <p:nvPr>
            <p:ph type="dt" sz="half" idx="10"/>
          </p:nvPr>
        </p:nvSpPr>
        <p:spPr/>
        <p:txBody>
          <a:bodyPr/>
          <a:lstStyle/>
          <a:p>
            <a:fld id="{B5505049-B9BF-4671-83CC-23636DAB6AC7}" type="datetime1">
              <a:rPr lang="fr-FR" smtClean="0"/>
              <a:t>16/11/2023</a:t>
            </a:fld>
            <a:endParaRPr lang="fr-FR"/>
          </a:p>
        </p:txBody>
      </p:sp>
    </p:spTree>
    <p:extLst>
      <p:ext uri="{BB962C8B-B14F-4D97-AF65-F5344CB8AC3E}">
        <p14:creationId xmlns:p14="http://schemas.microsoft.com/office/powerpoint/2010/main" val="3337438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39FEAD2-2852-4AB3-B4FB-85922976C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85</a:t>
            </a:fld>
            <a:endParaRPr lang="fr-FR"/>
          </a:p>
        </p:txBody>
      </p:sp>
      <p:pic>
        <p:nvPicPr>
          <p:cNvPr id="6" name="Image 5">
            <a:extLst>
              <a:ext uri="{FF2B5EF4-FFF2-40B4-BE49-F238E27FC236}">
                <a16:creationId xmlns:a16="http://schemas.microsoft.com/office/drawing/2014/main" id="{8499C210-6153-4F38-B1FA-C9F0CA772FD5}"/>
              </a:ext>
            </a:extLst>
          </p:cNvPr>
          <p:cNvPicPr>
            <a:picLocks noChangeAspect="1"/>
          </p:cNvPicPr>
          <p:nvPr/>
        </p:nvPicPr>
        <p:blipFill>
          <a:blip r:embed="rId2"/>
          <a:stretch>
            <a:fillRect/>
          </a:stretch>
        </p:blipFill>
        <p:spPr>
          <a:xfrm>
            <a:off x="262467" y="0"/>
            <a:ext cx="4195580" cy="6858000"/>
          </a:xfrm>
          <a:prstGeom prst="rect">
            <a:avLst/>
          </a:prstGeom>
        </p:spPr>
      </p:pic>
      <p:sp>
        <p:nvSpPr>
          <p:cNvPr id="9" name="ZoneTexte 8">
            <a:extLst>
              <a:ext uri="{FF2B5EF4-FFF2-40B4-BE49-F238E27FC236}">
                <a16:creationId xmlns:a16="http://schemas.microsoft.com/office/drawing/2014/main" id="{6A495077-78F7-4943-BB38-B1359C755594}"/>
              </a:ext>
            </a:extLst>
          </p:cNvPr>
          <p:cNvSpPr txBox="1"/>
          <p:nvPr/>
        </p:nvSpPr>
        <p:spPr>
          <a:xfrm>
            <a:off x="4854222" y="633237"/>
            <a:ext cx="7075311" cy="5245154"/>
          </a:xfrm>
          <a:prstGeom prst="rect">
            <a:avLst/>
          </a:prstGeom>
          <a:noFill/>
        </p:spPr>
        <p:txBody>
          <a:bodyPr wrap="square">
            <a:spAutoFit/>
          </a:bodyPr>
          <a:lstStyle/>
          <a:p>
            <a:pPr algn="just">
              <a:lnSpc>
                <a:spcPct val="80000"/>
              </a:lnSpc>
            </a:pPr>
            <a:r>
              <a:rPr lang="fr-FR" sz="2200" dirty="0">
                <a:latin typeface="Calibri" panose="020F0502020204030204" pitchFamily="34" charset="0"/>
                <a:cs typeface="Calibri" panose="020F0502020204030204" pitchFamily="34" charset="0"/>
              </a:rPr>
              <a:t>Denis Diderot et Jean le Rond d'Alembert réalisent entre 1751 et 1772 l'Encyclopédie ou Dictionnaire raisonné des sciences, des arts et des métiers, </a:t>
            </a:r>
            <a:r>
              <a:rPr lang="fr-FR" sz="2200" b="1" dirty="0">
                <a:latin typeface="Calibri" panose="020F0502020204030204" pitchFamily="34" charset="0"/>
                <a:cs typeface="Calibri" panose="020F0502020204030204" pitchFamily="34" charset="0"/>
              </a:rPr>
              <a:t>comprenant 17 volumes de texte et 11 d'illustrations, avec un total de 71 818 articles</a:t>
            </a:r>
            <a:r>
              <a:rPr lang="fr-FR" sz="2200" dirty="0">
                <a:latin typeface="Calibri" panose="020F0502020204030204" pitchFamily="34" charset="0"/>
                <a:cs typeface="Calibri" panose="020F0502020204030204" pitchFamily="34" charset="0"/>
              </a:rPr>
              <a:t>. La double vocation de cet ouvrage est de répertorier les connaissances et les savoirs de son siècle et aussi d'ouvrir une réflexion critique, de «</a:t>
            </a:r>
            <a:r>
              <a:rPr lang="fr-FR" sz="2200" b="1" dirty="0">
                <a:latin typeface="Calibri" panose="020F0502020204030204" pitchFamily="34" charset="0"/>
                <a:cs typeface="Calibri" panose="020F0502020204030204" pitchFamily="34" charset="0"/>
              </a:rPr>
              <a:t> changer la façon commune de penser </a:t>
            </a:r>
            <a:r>
              <a:rPr lang="fr-FR" sz="2200" dirty="0">
                <a:latin typeface="Calibri" panose="020F0502020204030204" pitchFamily="34" charset="0"/>
                <a:cs typeface="Calibri" panose="020F0502020204030204" pitchFamily="34" charset="0"/>
              </a:rPr>
              <a:t>». Diderot décrit ainsi les objectifs de son entreprise en 1751 :</a:t>
            </a:r>
          </a:p>
          <a:p>
            <a:pPr algn="just">
              <a:lnSpc>
                <a:spcPct val="80000"/>
              </a:lnSpc>
            </a:pPr>
            <a:endParaRPr lang="fr-FR" sz="2200" dirty="0">
              <a:latin typeface="Calibri" panose="020F0502020204030204" pitchFamily="34" charset="0"/>
              <a:cs typeface="Calibri" panose="020F0502020204030204" pitchFamily="34" charset="0"/>
            </a:endParaRPr>
          </a:p>
          <a:p>
            <a:pPr algn="just">
              <a:lnSpc>
                <a:spcPct val="80000"/>
              </a:lnSpc>
            </a:pPr>
            <a:r>
              <a:rPr lang="fr-FR" sz="2200" dirty="0">
                <a:solidFill>
                  <a:srgbClr val="0070C0"/>
                </a:solidFill>
                <a:latin typeface="Calibri" panose="020F0502020204030204" pitchFamily="34" charset="0"/>
                <a:cs typeface="Calibri" panose="020F0502020204030204" pitchFamily="34" charset="0"/>
              </a:rPr>
              <a:t>« Le but d'une encyclopédie est de rassembler les connaissances éparses sur la surface de la terre ; d'en exposer le système général aux hommes avec qui nous vivons, et de le transmettre aux hommes qui viendront après nous ; afin que les travaux des siècles passés n'aient pas été inutiles pour les siècles qui succéderont ; que nos neveux devenant plus instruits, deviennent en même temps plus vertueux et plus heureux ; et que nous ne mourions pas sans avoir bien mérité du genre humain. » (Wikipédia)</a:t>
            </a:r>
          </a:p>
        </p:txBody>
      </p:sp>
      <p:sp>
        <p:nvSpPr>
          <p:cNvPr id="2" name="Espace réservé de la date 1">
            <a:extLst>
              <a:ext uri="{FF2B5EF4-FFF2-40B4-BE49-F238E27FC236}">
                <a16:creationId xmlns:a16="http://schemas.microsoft.com/office/drawing/2014/main" id="{11EECD7C-93A6-4524-8E64-AF207A0C20F9}"/>
              </a:ext>
            </a:extLst>
          </p:cNvPr>
          <p:cNvSpPr>
            <a:spLocks noGrp="1"/>
          </p:cNvSpPr>
          <p:nvPr>
            <p:ph type="dt" idx="10"/>
          </p:nvPr>
        </p:nvSpPr>
        <p:spPr/>
        <p:txBody>
          <a:bodyPr/>
          <a:lstStyle/>
          <a:p>
            <a:fld id="{16782520-BF3D-4ADF-B868-6C90F3FF4E9A}" type="datetime1">
              <a:rPr lang="fr-FR" smtClean="0"/>
              <a:t>16/11/2023</a:t>
            </a:fld>
            <a:endParaRPr lang="fr-FR"/>
          </a:p>
        </p:txBody>
      </p:sp>
      <p:sp>
        <p:nvSpPr>
          <p:cNvPr id="3" name="Espace réservé du pied de page 2">
            <a:extLst>
              <a:ext uri="{FF2B5EF4-FFF2-40B4-BE49-F238E27FC236}">
                <a16:creationId xmlns:a16="http://schemas.microsoft.com/office/drawing/2014/main" id="{0EA8B36E-DD18-4532-A898-F2BB101FA20D}"/>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301329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Wikipédia : un exemple exceptionnel d’intelligence collective</a:t>
            </a:r>
            <a:endParaRPr/>
          </a:p>
        </p:txBody>
      </p:sp>
      <p:sp>
        <p:nvSpPr>
          <p:cNvPr id="1162" name="Google Shape;1162;p134"/>
          <p:cNvSpPr txBox="1">
            <a:spLocks noGrp="1"/>
          </p:cNvSpPr>
          <p:nvPr>
            <p:ph type="body" idx="1"/>
          </p:nvPr>
        </p:nvSpPr>
        <p:spPr>
          <a:xfrm>
            <a:off x="650930" y="1875294"/>
            <a:ext cx="10988298" cy="437052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fr-FR" sz="2400" dirty="0"/>
              <a:t>Wikipédia, réussite extraordinaire, totalement </a:t>
            </a:r>
            <a:r>
              <a:rPr lang="fr-FR" sz="2400" b="1" dirty="0"/>
              <a:t>contrintuitive</a:t>
            </a:r>
            <a:r>
              <a:rPr lang="fr-FR" sz="2400" dirty="0"/>
              <a:t>. L’histoire de sa création est intéressante. Depuis 2007, le seul site non-commercial parmi les dix sites les plus visités dans le monde.</a:t>
            </a:r>
            <a:endParaRPr dirty="0"/>
          </a:p>
          <a:p>
            <a:pPr marL="228600" lvl="0" indent="-228600" algn="l" rtl="0">
              <a:lnSpc>
                <a:spcPct val="90000"/>
              </a:lnSpc>
              <a:spcBef>
                <a:spcPts val="1000"/>
              </a:spcBef>
              <a:spcAft>
                <a:spcPts val="0"/>
              </a:spcAft>
              <a:buClr>
                <a:schemeClr val="dk1"/>
              </a:buClr>
              <a:buSzPct val="100000"/>
              <a:buChar char="•"/>
            </a:pPr>
            <a:r>
              <a:rPr lang="fr-FR" sz="2400" dirty="0"/>
              <a:t>Contenu libre et « Licence Creative Commons ».</a:t>
            </a:r>
            <a:endParaRPr sz="2400" b="0" i="0" dirty="0">
              <a:solidFill>
                <a:srgbClr val="323232"/>
              </a:solidFill>
            </a:endParaRPr>
          </a:p>
          <a:p>
            <a:pPr marL="228600" lvl="0" indent="-228600" algn="l" rtl="0">
              <a:lnSpc>
                <a:spcPct val="90000"/>
              </a:lnSpc>
              <a:spcBef>
                <a:spcPts val="1000"/>
              </a:spcBef>
              <a:spcAft>
                <a:spcPts val="0"/>
              </a:spcAft>
              <a:buClr>
                <a:srgbClr val="323232"/>
              </a:buClr>
              <a:buSzPct val="100000"/>
              <a:buChar char="•"/>
            </a:pPr>
            <a:r>
              <a:rPr lang="fr-FR" sz="2400" b="0" i="0" dirty="0">
                <a:solidFill>
                  <a:srgbClr val="323232"/>
                </a:solidFill>
              </a:rPr>
              <a:t>Des </a:t>
            </a:r>
            <a:r>
              <a:rPr lang="fr-FR" sz="2400" b="1" i="0" dirty="0">
                <a:solidFill>
                  <a:srgbClr val="323232"/>
                </a:solidFill>
              </a:rPr>
              <a:t>articles globalement fiables </a:t>
            </a:r>
            <a:r>
              <a:rPr lang="fr-FR" sz="2400" b="0" i="0" dirty="0">
                <a:solidFill>
                  <a:srgbClr val="323232"/>
                </a:solidFill>
              </a:rPr>
              <a:t>malgré l’absence de contrôle du statut et diplômes des contributeurs.</a:t>
            </a:r>
            <a:endParaRPr dirty="0"/>
          </a:p>
          <a:p>
            <a:pPr marL="0" lvl="0" indent="0" algn="l" rtl="0">
              <a:lnSpc>
                <a:spcPct val="90000"/>
              </a:lnSpc>
              <a:spcBef>
                <a:spcPts val="1000"/>
              </a:spcBef>
              <a:spcAft>
                <a:spcPts val="0"/>
              </a:spcAft>
              <a:buClr>
                <a:schemeClr val="dk1"/>
              </a:buClr>
              <a:buSzPct val="100000"/>
              <a:buNone/>
            </a:pPr>
            <a:endParaRPr dirty="0"/>
          </a:p>
        </p:txBody>
      </p:sp>
      <p:sp>
        <p:nvSpPr>
          <p:cNvPr id="1163" name="Google Shape;1163;p1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164" name="Google Shape;1164;p1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86</a:t>
            </a:fld>
            <a:endParaRPr/>
          </a:p>
        </p:txBody>
      </p:sp>
      <p:sp>
        <p:nvSpPr>
          <p:cNvPr id="2" name="Espace réservé de la date 1">
            <a:extLst>
              <a:ext uri="{FF2B5EF4-FFF2-40B4-BE49-F238E27FC236}">
                <a16:creationId xmlns:a16="http://schemas.microsoft.com/office/drawing/2014/main" id="{39D27AC7-42BF-4CE4-BF3E-A3B088473003}"/>
              </a:ext>
            </a:extLst>
          </p:cNvPr>
          <p:cNvSpPr>
            <a:spLocks noGrp="1"/>
          </p:cNvSpPr>
          <p:nvPr>
            <p:ph type="dt" idx="10"/>
          </p:nvPr>
        </p:nvSpPr>
        <p:spPr/>
        <p:txBody>
          <a:bodyPr/>
          <a:lstStyle/>
          <a:p>
            <a:fld id="{41DEE64E-E415-4D79-B748-E837B18A621B}" type="datetime1">
              <a:rPr lang="fr-FR" smtClean="0"/>
              <a:t>16/11/2023</a:t>
            </a:fld>
            <a:endParaRPr lang="fr-F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Wikipédia : un exemple exceptionnel d’intelligence collective</a:t>
            </a:r>
            <a:endParaRPr/>
          </a:p>
        </p:txBody>
      </p:sp>
      <p:sp>
        <p:nvSpPr>
          <p:cNvPr id="1162" name="Google Shape;1162;p134"/>
          <p:cNvSpPr txBox="1">
            <a:spLocks noGrp="1"/>
          </p:cNvSpPr>
          <p:nvPr>
            <p:ph type="body" idx="1"/>
          </p:nvPr>
        </p:nvSpPr>
        <p:spPr>
          <a:xfrm>
            <a:off x="494269" y="1890793"/>
            <a:ext cx="11145795" cy="44655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rgbClr val="323232"/>
              </a:buClr>
              <a:buSzPct val="100000"/>
              <a:buChar char="•"/>
            </a:pPr>
            <a:r>
              <a:rPr lang="fr-FR" sz="2400" b="0" i="0" dirty="0">
                <a:solidFill>
                  <a:srgbClr val="323232"/>
                </a:solidFill>
              </a:rPr>
              <a:t>Pour qu’il y ait intelligence collective, il faut des mécanismes de régulation qui constituent une « </a:t>
            </a:r>
            <a:r>
              <a:rPr lang="fr-FR" sz="2400" b="1" i="0" dirty="0">
                <a:solidFill>
                  <a:srgbClr val="323232"/>
                </a:solidFill>
              </a:rPr>
              <a:t>vigilance participative </a:t>
            </a:r>
            <a:r>
              <a:rPr lang="fr-FR" sz="2400" b="0" i="0" dirty="0">
                <a:solidFill>
                  <a:srgbClr val="323232"/>
                </a:solidFill>
              </a:rPr>
              <a:t>», parmi lesquels :</a:t>
            </a:r>
            <a:endParaRPr dirty="0"/>
          </a:p>
          <a:p>
            <a:pPr marL="685800" lvl="1" indent="-228600" algn="l" rtl="0">
              <a:lnSpc>
                <a:spcPct val="90000"/>
              </a:lnSpc>
              <a:spcBef>
                <a:spcPts val="500"/>
              </a:spcBef>
              <a:spcAft>
                <a:spcPts val="0"/>
              </a:spcAft>
              <a:buClr>
                <a:srgbClr val="323232"/>
              </a:buClr>
              <a:buSzPct val="100000"/>
              <a:buFont typeface="Calibri"/>
              <a:buChar char="-"/>
            </a:pPr>
            <a:r>
              <a:rPr lang="fr-FR" dirty="0">
                <a:solidFill>
                  <a:srgbClr val="323232"/>
                </a:solidFill>
              </a:rPr>
              <a:t>Une liste de recommandations portant sur la rédaction</a:t>
            </a:r>
            <a:endParaRPr dirty="0"/>
          </a:p>
          <a:p>
            <a:pPr marL="685800" lvl="1" indent="-228600" algn="l" rtl="0">
              <a:lnSpc>
                <a:spcPct val="90000"/>
              </a:lnSpc>
              <a:spcBef>
                <a:spcPts val="500"/>
              </a:spcBef>
              <a:spcAft>
                <a:spcPts val="0"/>
              </a:spcAft>
              <a:buClr>
                <a:srgbClr val="323232"/>
              </a:buClr>
              <a:buSzPct val="100000"/>
              <a:buFont typeface="Calibri"/>
              <a:buChar char="-"/>
            </a:pPr>
            <a:r>
              <a:rPr lang="fr-FR" dirty="0">
                <a:solidFill>
                  <a:srgbClr val="323232"/>
                </a:solidFill>
              </a:rPr>
              <a:t>Des discussions entre les contributeurs, avec l’historique de toutes les modifications</a:t>
            </a:r>
            <a:endParaRPr dirty="0"/>
          </a:p>
          <a:p>
            <a:pPr marL="685800" lvl="1" indent="-228600" algn="l" rtl="0">
              <a:lnSpc>
                <a:spcPct val="90000"/>
              </a:lnSpc>
              <a:spcBef>
                <a:spcPts val="500"/>
              </a:spcBef>
              <a:spcAft>
                <a:spcPts val="0"/>
              </a:spcAft>
              <a:buClr>
                <a:srgbClr val="323232"/>
              </a:buClr>
              <a:buSzPct val="100000"/>
              <a:buFont typeface="Calibri"/>
              <a:buChar char="-"/>
            </a:pPr>
            <a:r>
              <a:rPr lang="fr-FR" dirty="0">
                <a:solidFill>
                  <a:srgbClr val="323232"/>
                </a:solidFill>
              </a:rPr>
              <a:t>Une possibilité de participer à la modification des règles elles-mêmes</a:t>
            </a:r>
            <a:endParaRPr dirty="0"/>
          </a:p>
          <a:p>
            <a:pPr marL="685800" lvl="1" indent="-228600" algn="l" rtl="0">
              <a:lnSpc>
                <a:spcPct val="90000"/>
              </a:lnSpc>
              <a:spcBef>
                <a:spcPts val="500"/>
              </a:spcBef>
              <a:spcAft>
                <a:spcPts val="0"/>
              </a:spcAft>
              <a:buClr>
                <a:srgbClr val="323232"/>
              </a:buClr>
              <a:buSzPct val="100000"/>
              <a:buFont typeface="Calibri"/>
              <a:buChar char="-"/>
            </a:pPr>
            <a:r>
              <a:rPr lang="fr-FR" dirty="0">
                <a:solidFill>
                  <a:srgbClr val="323232"/>
                </a:solidFill>
              </a:rPr>
              <a:t>Un pouvoir décentralisé, où tout le monde veille au respect des règles</a:t>
            </a:r>
            <a:endParaRPr dirty="0"/>
          </a:p>
          <a:p>
            <a:pPr marL="228600" lvl="0" indent="-228600" algn="l" rtl="0">
              <a:lnSpc>
                <a:spcPct val="90000"/>
              </a:lnSpc>
              <a:spcBef>
                <a:spcPts val="1000"/>
              </a:spcBef>
              <a:spcAft>
                <a:spcPts val="0"/>
              </a:spcAft>
              <a:buClr>
                <a:srgbClr val="323232"/>
              </a:buClr>
              <a:buSzPct val="100000"/>
              <a:buChar char="•"/>
            </a:pPr>
            <a:r>
              <a:rPr lang="fr-FR" sz="2400" b="0" i="0" dirty="0">
                <a:solidFill>
                  <a:srgbClr val="323232"/>
                </a:solidFill>
              </a:rPr>
              <a:t>Un bien commun implique donc un système de répartition des droits et une structure de gouvernance.</a:t>
            </a:r>
            <a:endParaRPr dirty="0"/>
          </a:p>
          <a:p>
            <a:pPr marL="228600" lvl="0" indent="-228600" algn="l" rtl="0">
              <a:lnSpc>
                <a:spcPct val="90000"/>
              </a:lnSpc>
              <a:spcBef>
                <a:spcPts val="1000"/>
              </a:spcBef>
              <a:spcAft>
                <a:spcPts val="0"/>
              </a:spcAft>
              <a:buClr>
                <a:srgbClr val="323232"/>
              </a:buClr>
              <a:buSzPct val="100000"/>
              <a:buChar char="•"/>
            </a:pPr>
            <a:r>
              <a:rPr lang="fr-FR" sz="2400" dirty="0">
                <a:solidFill>
                  <a:srgbClr val="323232"/>
                </a:solidFill>
              </a:rPr>
              <a:t>Sur les implications pédagogiques, rapprochement avec </a:t>
            </a:r>
            <a:r>
              <a:rPr lang="fr-FR" sz="2400" i="1" dirty="0">
                <a:solidFill>
                  <a:srgbClr val="323232"/>
                </a:solidFill>
              </a:rPr>
              <a:t>Le maître ignorant </a:t>
            </a:r>
            <a:r>
              <a:rPr lang="fr-FR" sz="2400" dirty="0">
                <a:solidFill>
                  <a:srgbClr val="323232"/>
                </a:solidFill>
              </a:rPr>
              <a:t>de Jacques Rancière.</a:t>
            </a:r>
            <a:endParaRPr sz="2400" b="0" i="0" dirty="0">
              <a:solidFill>
                <a:srgbClr val="323232"/>
              </a:solidFill>
            </a:endParaRPr>
          </a:p>
          <a:p>
            <a:pPr marL="0" lvl="0" indent="0" algn="l" rtl="0">
              <a:lnSpc>
                <a:spcPct val="90000"/>
              </a:lnSpc>
              <a:spcBef>
                <a:spcPts val="1000"/>
              </a:spcBef>
              <a:spcAft>
                <a:spcPts val="0"/>
              </a:spcAft>
              <a:buClr>
                <a:schemeClr val="dk1"/>
              </a:buClr>
              <a:buSzPct val="100000"/>
              <a:buNone/>
            </a:pPr>
            <a:endParaRPr dirty="0"/>
          </a:p>
        </p:txBody>
      </p:sp>
      <p:sp>
        <p:nvSpPr>
          <p:cNvPr id="1163" name="Google Shape;1163;p1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164" name="Google Shape;1164;p1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87</a:t>
            </a:fld>
            <a:endParaRPr/>
          </a:p>
        </p:txBody>
      </p:sp>
      <p:sp>
        <p:nvSpPr>
          <p:cNvPr id="2" name="Espace réservé de la date 1">
            <a:extLst>
              <a:ext uri="{FF2B5EF4-FFF2-40B4-BE49-F238E27FC236}">
                <a16:creationId xmlns:a16="http://schemas.microsoft.com/office/drawing/2014/main" id="{27A52A91-4C63-42C9-96EB-57F548544B7C}"/>
              </a:ext>
            </a:extLst>
          </p:cNvPr>
          <p:cNvSpPr>
            <a:spLocks noGrp="1"/>
          </p:cNvSpPr>
          <p:nvPr>
            <p:ph type="dt" idx="10"/>
          </p:nvPr>
        </p:nvSpPr>
        <p:spPr/>
        <p:txBody>
          <a:bodyPr/>
          <a:lstStyle/>
          <a:p>
            <a:fld id="{177FA9C3-FCAD-45D0-8EEB-DF7E5A632C98}" type="datetime1">
              <a:rPr lang="fr-FR" smtClean="0"/>
              <a:t>16/11/2023</a:t>
            </a:fld>
            <a:endParaRPr lang="fr-FR"/>
          </a:p>
        </p:txBody>
      </p:sp>
    </p:spTree>
    <p:extLst>
      <p:ext uri="{BB962C8B-B14F-4D97-AF65-F5344CB8AC3E}">
        <p14:creationId xmlns:p14="http://schemas.microsoft.com/office/powerpoint/2010/main" val="9147628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notion de « vigilance participative »</a:t>
            </a:r>
            <a:endParaRPr/>
          </a:p>
        </p:txBody>
      </p:sp>
      <p:sp>
        <p:nvSpPr>
          <p:cNvPr id="1171" name="Google Shape;1171;p135"/>
          <p:cNvSpPr txBox="1">
            <a:spLocks noGrp="1"/>
          </p:cNvSpPr>
          <p:nvPr>
            <p:ph type="body" idx="1"/>
          </p:nvPr>
        </p:nvSpPr>
        <p:spPr>
          <a:xfrm>
            <a:off x="635431" y="1936836"/>
            <a:ext cx="10718369" cy="3265359"/>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800"/>
              <a:buNone/>
            </a:pPr>
            <a:r>
              <a:rPr lang="fr-FR" b="0" i="0" dirty="0">
                <a:solidFill>
                  <a:srgbClr val="0070C0"/>
                </a:solidFill>
                <a:latin typeface="Calibri" panose="020F0502020204030204" pitchFamily="34" charset="0"/>
                <a:ea typeface="Alegreya"/>
                <a:cs typeface="Calibri" panose="020F0502020204030204" pitchFamily="34" charset="0"/>
                <a:sym typeface="Alegreya"/>
              </a:rPr>
              <a:t>« L’originalité la plus radicale de Wikipédia tient sans doute moins à l’écriture participative qu’à cette mutualisation des procédures de surveillance et de sanction qui permet à la communauté de veiller sur elle-même. En effet, la décentralisation de l’écriture est inséparable de la décentralisation du contrôle et cette </a:t>
            </a:r>
            <a:r>
              <a:rPr lang="fr-FR" b="0" i="0" dirty="0" err="1">
                <a:solidFill>
                  <a:srgbClr val="0070C0"/>
                </a:solidFill>
                <a:latin typeface="Calibri" panose="020F0502020204030204" pitchFamily="34" charset="0"/>
                <a:ea typeface="Alegreya"/>
                <a:cs typeface="Calibri" panose="020F0502020204030204" pitchFamily="34" charset="0"/>
                <a:sym typeface="Alegreya"/>
              </a:rPr>
              <a:t>co-originarité</a:t>
            </a:r>
            <a:r>
              <a:rPr lang="fr-FR" b="0" i="0" dirty="0">
                <a:solidFill>
                  <a:srgbClr val="0070C0"/>
                </a:solidFill>
                <a:latin typeface="Calibri" panose="020F0502020204030204" pitchFamily="34" charset="0"/>
                <a:ea typeface="Alegreya"/>
                <a:cs typeface="Calibri" panose="020F0502020204030204" pitchFamily="34" charset="0"/>
                <a:sym typeface="Alegreya"/>
              </a:rPr>
              <a:t> de l’expression et de la surveillance est justement la raison pour laquelle Wikipédia a du bâtir de si subtiles règles de gouvernance pour constituer sa communauté. » (Cardon, </a:t>
            </a:r>
            <a:r>
              <a:rPr lang="fr-FR" b="0" i="0" dirty="0" err="1">
                <a:solidFill>
                  <a:srgbClr val="0070C0"/>
                </a:solidFill>
                <a:latin typeface="Calibri" panose="020F0502020204030204" pitchFamily="34" charset="0"/>
                <a:ea typeface="Alegreya"/>
                <a:cs typeface="Calibri" panose="020F0502020204030204" pitchFamily="34" charset="0"/>
                <a:sym typeface="Alegreya"/>
              </a:rPr>
              <a:t>Levrel</a:t>
            </a:r>
            <a:r>
              <a:rPr lang="fr-FR" b="0" i="0" dirty="0">
                <a:solidFill>
                  <a:srgbClr val="0070C0"/>
                </a:solidFill>
                <a:latin typeface="Calibri" panose="020F0502020204030204" pitchFamily="34" charset="0"/>
                <a:ea typeface="Alegreya"/>
                <a:cs typeface="Calibri" panose="020F0502020204030204" pitchFamily="34" charset="0"/>
                <a:sym typeface="Alegreya"/>
              </a:rPr>
              <a:t>, 2009)</a:t>
            </a:r>
            <a:endParaRPr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dk1"/>
              </a:buClr>
              <a:buSzPts val="2800"/>
              <a:buNone/>
            </a:pPr>
            <a:endParaRPr dirty="0">
              <a:solidFill>
                <a:srgbClr val="0070C0"/>
              </a:solidFill>
              <a:latin typeface="Calibri" panose="020F0502020204030204" pitchFamily="34" charset="0"/>
              <a:cs typeface="Calibri" panose="020F0502020204030204" pitchFamily="34" charset="0"/>
            </a:endParaRPr>
          </a:p>
        </p:txBody>
      </p:sp>
      <p:sp>
        <p:nvSpPr>
          <p:cNvPr id="1172" name="Google Shape;1172;p1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173" name="Google Shape;1173;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88</a:t>
            </a:fld>
            <a:endParaRPr/>
          </a:p>
        </p:txBody>
      </p:sp>
      <p:sp>
        <p:nvSpPr>
          <p:cNvPr id="2" name="Espace réservé de la date 1">
            <a:extLst>
              <a:ext uri="{FF2B5EF4-FFF2-40B4-BE49-F238E27FC236}">
                <a16:creationId xmlns:a16="http://schemas.microsoft.com/office/drawing/2014/main" id="{A40AE137-1A88-4AB8-967D-9F85D4760361}"/>
              </a:ext>
            </a:extLst>
          </p:cNvPr>
          <p:cNvSpPr>
            <a:spLocks noGrp="1"/>
          </p:cNvSpPr>
          <p:nvPr>
            <p:ph type="dt" idx="10"/>
          </p:nvPr>
        </p:nvSpPr>
        <p:spPr/>
        <p:txBody>
          <a:bodyPr/>
          <a:lstStyle/>
          <a:p>
            <a:fld id="{43BA336D-8B41-410E-A903-6FE1F9B7B4FA}" type="datetime1">
              <a:rPr lang="fr-FR" smtClean="0"/>
              <a:t>16/11/2023</a:t>
            </a:fld>
            <a:endParaRPr lang="fr-F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89</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2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C312D14C-A5B7-4364-A786-4C47C458BF14}"/>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5ECE2E77-3FCC-4613-BF57-6D55D3705671}"/>
              </a:ext>
            </a:extLst>
          </p:cNvPr>
          <p:cNvSpPr>
            <a:spLocks noGrp="1"/>
          </p:cNvSpPr>
          <p:nvPr>
            <p:ph type="dt" sz="half" idx="10"/>
          </p:nvPr>
        </p:nvSpPr>
        <p:spPr/>
        <p:txBody>
          <a:bodyPr/>
          <a:lstStyle/>
          <a:p>
            <a:fld id="{E7273D15-3E1B-44AD-8E35-5675AD215779}" type="datetime1">
              <a:rPr lang="fr-FR" smtClean="0"/>
              <a:t>16/11/2023</a:t>
            </a:fld>
            <a:endParaRPr lang="fr-FR"/>
          </a:p>
        </p:txBody>
      </p:sp>
    </p:spTree>
    <p:extLst>
      <p:ext uri="{BB962C8B-B14F-4D97-AF65-F5344CB8AC3E}">
        <p14:creationId xmlns:p14="http://schemas.microsoft.com/office/powerpoint/2010/main" val="2487057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8D6FB8A-0C52-4C99-991C-ED6367FB55D9}"/>
              </a:ext>
            </a:extLst>
          </p:cNvPr>
          <p:cNvSpPr>
            <a:spLocks noGrp="1"/>
          </p:cNvSpPr>
          <p:nvPr>
            <p:ph idx="1"/>
          </p:nvPr>
        </p:nvSpPr>
        <p:spPr>
          <a:xfrm>
            <a:off x="838200" y="2696202"/>
            <a:ext cx="10515600" cy="1097923"/>
          </a:xfrm>
        </p:spPr>
        <p:txBody>
          <a:bodyPr>
            <a:normAutofit/>
          </a:bodyPr>
          <a:lstStyle/>
          <a:p>
            <a:pPr marL="0" indent="0" algn="ctr">
              <a:buNone/>
            </a:pPr>
            <a:r>
              <a:rPr lang="fr-FR" sz="3200" dirty="0"/>
              <a:t>Voir la séance de TD au semestre 2, consacrée aux véhicules autonomes</a:t>
            </a:r>
          </a:p>
        </p:txBody>
      </p:sp>
      <p:sp>
        <p:nvSpPr>
          <p:cNvPr id="4" name="Espace réservé du pied de page 3">
            <a:extLst>
              <a:ext uri="{FF2B5EF4-FFF2-40B4-BE49-F238E27FC236}">
                <a16:creationId xmlns:a16="http://schemas.microsoft.com/office/drawing/2014/main" id="{16AD81D5-6936-457E-A264-55497D800AE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E23A0A2-1D08-46F2-9466-97B8223D36C3}"/>
              </a:ext>
            </a:extLst>
          </p:cNvPr>
          <p:cNvSpPr>
            <a:spLocks noGrp="1"/>
          </p:cNvSpPr>
          <p:nvPr>
            <p:ph type="sldNum" sz="quarter" idx="12"/>
          </p:nvPr>
        </p:nvSpPr>
        <p:spPr/>
        <p:txBody>
          <a:bodyPr/>
          <a:lstStyle/>
          <a:p>
            <a:fld id="{E1E82F94-2435-4CE9-9E19-C85AE8AA3B0C}" type="slidenum">
              <a:rPr lang="fr-FR" smtClean="0"/>
              <a:t>9</a:t>
            </a:fld>
            <a:endParaRPr lang="fr-FR"/>
          </a:p>
        </p:txBody>
      </p:sp>
      <p:sp>
        <p:nvSpPr>
          <p:cNvPr id="6" name="Espace réservé de la date 5">
            <a:extLst>
              <a:ext uri="{FF2B5EF4-FFF2-40B4-BE49-F238E27FC236}">
                <a16:creationId xmlns:a16="http://schemas.microsoft.com/office/drawing/2014/main" id="{08053626-26AB-4337-9A33-60B619CF0D7A}"/>
              </a:ext>
            </a:extLst>
          </p:cNvPr>
          <p:cNvSpPr>
            <a:spLocks noGrp="1"/>
          </p:cNvSpPr>
          <p:nvPr>
            <p:ph type="dt" sz="half" idx="10"/>
          </p:nvPr>
        </p:nvSpPr>
        <p:spPr/>
        <p:txBody>
          <a:bodyPr/>
          <a:lstStyle/>
          <a:p>
            <a:fld id="{BFCC378B-0909-44ED-A457-56CE4837E7B8}" type="datetime1">
              <a:rPr lang="fr-FR" smtClean="0"/>
              <a:t>16/11/2023</a:t>
            </a:fld>
            <a:endParaRPr lang="fr-FR"/>
          </a:p>
        </p:txBody>
      </p:sp>
    </p:spTree>
    <p:extLst>
      <p:ext uri="{BB962C8B-B14F-4D97-AF65-F5344CB8AC3E}">
        <p14:creationId xmlns:p14="http://schemas.microsoft.com/office/powerpoint/2010/main" val="2692107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5850EAC-7800-4E19-95CB-0CFF17F6095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55E6A14-13B8-4A04-AEAF-5C39F68B6722}"/>
              </a:ext>
            </a:extLst>
          </p:cNvPr>
          <p:cNvSpPr>
            <a:spLocks noGrp="1"/>
          </p:cNvSpPr>
          <p:nvPr>
            <p:ph type="sldNum" sz="quarter" idx="12"/>
          </p:nvPr>
        </p:nvSpPr>
        <p:spPr/>
        <p:txBody>
          <a:bodyPr/>
          <a:lstStyle/>
          <a:p>
            <a:fld id="{E1E82F94-2435-4CE9-9E19-C85AE8AA3B0C}" type="slidenum">
              <a:rPr lang="fr-FR" smtClean="0"/>
              <a:t>90</a:t>
            </a:fld>
            <a:endParaRPr lang="fr-FR"/>
          </a:p>
        </p:txBody>
      </p:sp>
      <p:sp>
        <p:nvSpPr>
          <p:cNvPr id="6" name="Espace réservé du contenu 2">
            <a:extLst>
              <a:ext uri="{FF2B5EF4-FFF2-40B4-BE49-F238E27FC236}">
                <a16:creationId xmlns:a16="http://schemas.microsoft.com/office/drawing/2014/main" id="{B5F11E31-8763-48ED-85AC-EB5C5CEB618A}"/>
              </a:ext>
            </a:extLst>
          </p:cNvPr>
          <p:cNvSpPr txBox="1">
            <a:spLocks/>
          </p:cNvSpPr>
          <p:nvPr/>
        </p:nvSpPr>
        <p:spPr>
          <a:xfrm>
            <a:off x="770586" y="500644"/>
            <a:ext cx="10650828" cy="12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Les biais algorithmiques, reproducteurs des biais sociaux</a:t>
            </a:r>
          </a:p>
        </p:txBody>
      </p:sp>
      <p:sp>
        <p:nvSpPr>
          <p:cNvPr id="7" name="Titre 1">
            <a:extLst>
              <a:ext uri="{FF2B5EF4-FFF2-40B4-BE49-F238E27FC236}">
                <a16:creationId xmlns:a16="http://schemas.microsoft.com/office/drawing/2014/main" id="{035EA090-B205-419F-B4CA-556026589D26}"/>
              </a:ext>
            </a:extLst>
          </p:cNvPr>
          <p:cNvSpPr txBox="1">
            <a:spLocks/>
          </p:cNvSpPr>
          <p:nvPr/>
        </p:nvSpPr>
        <p:spPr>
          <a:xfrm>
            <a:off x="770586" y="2299685"/>
            <a:ext cx="10650828"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chemeClr val="accent5">
                    <a:lumMod val="75000"/>
                  </a:schemeClr>
                </a:solidFill>
                <a:latin typeface="Gotham Medium" pitchFamily="50" charset="0"/>
                <a:cs typeface="Gotham Medium" pitchFamily="50" charset="0"/>
              </a:rPr>
              <a:t>Les biais algorithmiques et les biais sociaux</a:t>
            </a:r>
            <a:endParaRPr lang="fr-FR" sz="3600" dirty="0"/>
          </a:p>
        </p:txBody>
      </p:sp>
      <p:sp>
        <p:nvSpPr>
          <p:cNvPr id="8" name="Titre 1">
            <a:extLst>
              <a:ext uri="{FF2B5EF4-FFF2-40B4-BE49-F238E27FC236}">
                <a16:creationId xmlns:a16="http://schemas.microsoft.com/office/drawing/2014/main" id="{FB9D403B-4A25-423C-9589-A17AA7002EDD}"/>
              </a:ext>
            </a:extLst>
          </p:cNvPr>
          <p:cNvSpPr txBox="1">
            <a:spLocks/>
          </p:cNvSpPr>
          <p:nvPr/>
        </p:nvSpPr>
        <p:spPr>
          <a:xfrm>
            <a:off x="770587" y="3261574"/>
            <a:ext cx="10650827"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chemeClr val="accent5">
                    <a:lumMod val="75000"/>
                  </a:schemeClr>
                </a:solidFill>
                <a:latin typeface="Gotham Medium" pitchFamily="50" charset="0"/>
                <a:cs typeface="Gotham Medium" pitchFamily="50" charset="0"/>
                <a:hlinkClick r:id="rId2" action="ppaction://hlinksldjump"/>
              </a:rPr>
              <a:t>Prévenir les biais algorithmiques</a:t>
            </a:r>
            <a:endParaRPr lang="fr-FR" sz="3600" dirty="0"/>
          </a:p>
        </p:txBody>
      </p:sp>
      <p:sp>
        <p:nvSpPr>
          <p:cNvPr id="9" name="Espace réservé de la date 8">
            <a:extLst>
              <a:ext uri="{FF2B5EF4-FFF2-40B4-BE49-F238E27FC236}">
                <a16:creationId xmlns:a16="http://schemas.microsoft.com/office/drawing/2014/main" id="{8A048821-DEB5-4274-9580-D952CB8CE7D1}"/>
              </a:ext>
            </a:extLst>
          </p:cNvPr>
          <p:cNvSpPr>
            <a:spLocks noGrp="1"/>
          </p:cNvSpPr>
          <p:nvPr>
            <p:ph type="dt" sz="half" idx="10"/>
          </p:nvPr>
        </p:nvSpPr>
        <p:spPr/>
        <p:txBody>
          <a:bodyPr/>
          <a:lstStyle/>
          <a:p>
            <a:fld id="{1B566C75-AD45-4854-AE35-C413D8DC55A0}" type="datetime1">
              <a:rPr lang="fr-FR" smtClean="0"/>
              <a:t>16/11/2023</a:t>
            </a:fld>
            <a:endParaRPr lang="fr-FR"/>
          </a:p>
        </p:txBody>
      </p:sp>
    </p:spTree>
    <p:extLst>
      <p:ext uri="{BB962C8B-B14F-4D97-AF65-F5344CB8AC3E}">
        <p14:creationId xmlns:p14="http://schemas.microsoft.com/office/powerpoint/2010/main" val="2298712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5850EAC-7800-4E19-95CB-0CFF17F6095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55E6A14-13B8-4A04-AEAF-5C39F68B6722}"/>
              </a:ext>
            </a:extLst>
          </p:cNvPr>
          <p:cNvSpPr>
            <a:spLocks noGrp="1"/>
          </p:cNvSpPr>
          <p:nvPr>
            <p:ph type="sldNum" sz="quarter" idx="12"/>
          </p:nvPr>
        </p:nvSpPr>
        <p:spPr/>
        <p:txBody>
          <a:bodyPr/>
          <a:lstStyle/>
          <a:p>
            <a:fld id="{E1E82F94-2435-4CE9-9E19-C85AE8AA3B0C}" type="slidenum">
              <a:rPr lang="fr-FR" smtClean="0"/>
              <a:t>91</a:t>
            </a:fld>
            <a:endParaRPr lang="fr-FR"/>
          </a:p>
        </p:txBody>
      </p:sp>
      <p:sp>
        <p:nvSpPr>
          <p:cNvPr id="6" name="Espace réservé du contenu 2">
            <a:extLst>
              <a:ext uri="{FF2B5EF4-FFF2-40B4-BE49-F238E27FC236}">
                <a16:creationId xmlns:a16="http://schemas.microsoft.com/office/drawing/2014/main" id="{B5F11E31-8763-48ED-85AC-EB5C5CEB618A}"/>
              </a:ext>
            </a:extLst>
          </p:cNvPr>
          <p:cNvSpPr txBox="1">
            <a:spLocks/>
          </p:cNvSpPr>
          <p:nvPr/>
        </p:nvSpPr>
        <p:spPr>
          <a:xfrm>
            <a:off x="770586" y="500644"/>
            <a:ext cx="10650828" cy="12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Les biais algorithmiques, reproducteurs des biais sociaux</a:t>
            </a:r>
          </a:p>
        </p:txBody>
      </p:sp>
      <p:sp>
        <p:nvSpPr>
          <p:cNvPr id="7" name="Titre 1">
            <a:extLst>
              <a:ext uri="{FF2B5EF4-FFF2-40B4-BE49-F238E27FC236}">
                <a16:creationId xmlns:a16="http://schemas.microsoft.com/office/drawing/2014/main" id="{035EA090-B205-419F-B4CA-556026589D26}"/>
              </a:ext>
            </a:extLst>
          </p:cNvPr>
          <p:cNvSpPr txBox="1">
            <a:spLocks/>
          </p:cNvSpPr>
          <p:nvPr/>
        </p:nvSpPr>
        <p:spPr>
          <a:xfrm>
            <a:off x="770586" y="2299685"/>
            <a:ext cx="10650828"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chemeClr val="accent5">
                    <a:lumMod val="75000"/>
                  </a:schemeClr>
                </a:solidFill>
                <a:latin typeface="Gotham Medium" pitchFamily="50" charset="0"/>
                <a:cs typeface="Gotham Medium" pitchFamily="50" charset="0"/>
              </a:rPr>
              <a:t>Les biais algorithmiques et les biais sociaux</a:t>
            </a:r>
            <a:endParaRPr lang="fr-FR" sz="3600" dirty="0"/>
          </a:p>
        </p:txBody>
      </p:sp>
      <p:sp>
        <p:nvSpPr>
          <p:cNvPr id="8" name="Titre 1">
            <a:extLst>
              <a:ext uri="{FF2B5EF4-FFF2-40B4-BE49-F238E27FC236}">
                <a16:creationId xmlns:a16="http://schemas.microsoft.com/office/drawing/2014/main" id="{FB9D403B-4A25-423C-9589-A17AA7002EDD}"/>
              </a:ext>
            </a:extLst>
          </p:cNvPr>
          <p:cNvSpPr txBox="1">
            <a:spLocks/>
          </p:cNvSpPr>
          <p:nvPr/>
        </p:nvSpPr>
        <p:spPr>
          <a:xfrm>
            <a:off x="770587" y="3261574"/>
            <a:ext cx="10650827"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chemeClr val="accent1">
                    <a:lumMod val="20000"/>
                    <a:lumOff val="80000"/>
                  </a:schemeClr>
                </a:solidFill>
                <a:latin typeface="Gotham Medium" pitchFamily="50" charset="0"/>
                <a:cs typeface="Gotham Medium" pitchFamily="50" charset="0"/>
              </a:rPr>
              <a:t>Prévenir les biais algorithmiques</a:t>
            </a:r>
            <a:endParaRPr lang="fr-FR" sz="3600" dirty="0">
              <a:solidFill>
                <a:schemeClr val="accent1">
                  <a:lumMod val="20000"/>
                  <a:lumOff val="80000"/>
                </a:schemeClr>
              </a:solidFill>
            </a:endParaRPr>
          </a:p>
        </p:txBody>
      </p:sp>
      <p:sp>
        <p:nvSpPr>
          <p:cNvPr id="2" name="Rectangle 1">
            <a:extLst>
              <a:ext uri="{FF2B5EF4-FFF2-40B4-BE49-F238E27FC236}">
                <a16:creationId xmlns:a16="http://schemas.microsoft.com/office/drawing/2014/main" id="{1FB0B6FC-4806-41B1-A690-1909D9C005E1}"/>
              </a:ext>
            </a:extLst>
          </p:cNvPr>
          <p:cNvSpPr/>
          <p:nvPr/>
        </p:nvSpPr>
        <p:spPr>
          <a:xfrm>
            <a:off x="1506828" y="2202287"/>
            <a:ext cx="9633397" cy="8886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AC52DF58-83B8-4564-9775-1552853E2D25}"/>
              </a:ext>
            </a:extLst>
          </p:cNvPr>
          <p:cNvSpPr/>
          <p:nvPr/>
        </p:nvSpPr>
        <p:spPr>
          <a:xfrm>
            <a:off x="770586" y="2202287"/>
            <a:ext cx="736242" cy="88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a:extLst>
              <a:ext uri="{FF2B5EF4-FFF2-40B4-BE49-F238E27FC236}">
                <a16:creationId xmlns:a16="http://schemas.microsoft.com/office/drawing/2014/main" id="{5143C9F2-CE9A-45D5-974D-30ACA913FD45}"/>
              </a:ext>
            </a:extLst>
          </p:cNvPr>
          <p:cNvSpPr>
            <a:spLocks noGrp="1"/>
          </p:cNvSpPr>
          <p:nvPr>
            <p:ph type="dt" sz="half" idx="10"/>
          </p:nvPr>
        </p:nvSpPr>
        <p:spPr/>
        <p:txBody>
          <a:bodyPr/>
          <a:lstStyle/>
          <a:p>
            <a:fld id="{0ABB56C9-54AF-45CC-B694-2537358C5730}" type="datetime1">
              <a:rPr lang="fr-FR" smtClean="0"/>
              <a:t>16/11/2023</a:t>
            </a:fld>
            <a:endParaRPr lang="fr-FR"/>
          </a:p>
        </p:txBody>
      </p:sp>
    </p:spTree>
    <p:extLst>
      <p:ext uri="{BB962C8B-B14F-4D97-AF65-F5344CB8AC3E}">
        <p14:creationId xmlns:p14="http://schemas.microsoft.com/office/powerpoint/2010/main" val="6310193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87"/>
          <p:cNvSpPr txBox="1">
            <a:spLocks noGrp="1"/>
          </p:cNvSpPr>
          <p:nvPr>
            <p:ph type="title"/>
          </p:nvPr>
        </p:nvSpPr>
        <p:spPr>
          <a:xfrm>
            <a:off x="838200" y="181896"/>
            <a:ext cx="10515600" cy="1019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Biais algorithmiques et biais sociaux</a:t>
            </a:r>
            <a:endParaRPr/>
          </a:p>
        </p:txBody>
      </p:sp>
      <p:sp>
        <p:nvSpPr>
          <p:cNvPr id="772" name="Google Shape;772;p87"/>
          <p:cNvSpPr txBox="1">
            <a:spLocks noGrp="1"/>
          </p:cNvSpPr>
          <p:nvPr>
            <p:ph type="body" idx="1"/>
          </p:nvPr>
        </p:nvSpPr>
        <p:spPr>
          <a:xfrm>
            <a:off x="566670" y="1738648"/>
            <a:ext cx="11261915" cy="3219718"/>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400"/>
              <a:buChar char="•"/>
            </a:pPr>
            <a:r>
              <a:rPr lang="fr-FR" dirty="0"/>
              <a:t>Succès du livre de Cathy </a:t>
            </a:r>
            <a:r>
              <a:rPr lang="fr-FR" dirty="0" err="1"/>
              <a:t>O’Neil</a:t>
            </a:r>
            <a:r>
              <a:rPr lang="fr-FR" dirty="0"/>
              <a:t> dont la traduction française, </a:t>
            </a:r>
            <a:r>
              <a:rPr lang="fr-FR" i="1" dirty="0"/>
              <a:t>Algorithmes. La Bombe à retardement</a:t>
            </a:r>
            <a:r>
              <a:rPr lang="fr-FR" dirty="0"/>
              <a:t>, a été préfacée par Cédric Villani.</a:t>
            </a:r>
            <a:endParaRPr dirty="0"/>
          </a:p>
          <a:p>
            <a:pPr marL="228600" lvl="0" indent="-228600" algn="l" rtl="0">
              <a:lnSpc>
                <a:spcPct val="80000"/>
              </a:lnSpc>
              <a:spcBef>
                <a:spcPts val="1000"/>
              </a:spcBef>
              <a:spcAft>
                <a:spcPts val="0"/>
              </a:spcAft>
              <a:buClr>
                <a:schemeClr val="dk1"/>
              </a:buClr>
              <a:buSzPts val="2400"/>
              <a:buChar char="•"/>
            </a:pPr>
            <a:r>
              <a:rPr lang="fr-FR" dirty="0"/>
              <a:t>En effet, sous couvert d’objectivité, les algorithmes utilisant les </a:t>
            </a:r>
            <a:r>
              <a:rPr lang="fr-FR" i="1" dirty="0"/>
              <a:t>big data</a:t>
            </a:r>
            <a:r>
              <a:rPr lang="fr-FR" dirty="0"/>
              <a:t> peuvent </a:t>
            </a:r>
            <a:r>
              <a:rPr lang="fr-FR" b="1" dirty="0"/>
              <a:t>encoder les préjugés de l’époque </a:t>
            </a:r>
            <a:r>
              <a:rPr lang="fr-FR" dirty="0"/>
              <a:t>et se montrer par-là subrepticement contreproductifs et </a:t>
            </a:r>
            <a:r>
              <a:rPr lang="fr-FR" b="1" dirty="0"/>
              <a:t>antidémocratiques</a:t>
            </a:r>
            <a:r>
              <a:rPr lang="fr-FR" dirty="0"/>
              <a:t>.</a:t>
            </a:r>
            <a:endParaRPr dirty="0"/>
          </a:p>
          <a:p>
            <a:pPr marL="228600" lvl="0" indent="-76200" algn="l" rtl="0">
              <a:lnSpc>
                <a:spcPct val="80000"/>
              </a:lnSpc>
              <a:spcBef>
                <a:spcPts val="1000"/>
              </a:spcBef>
              <a:spcAft>
                <a:spcPts val="0"/>
              </a:spcAft>
              <a:buClr>
                <a:schemeClr val="dk1"/>
              </a:buClr>
              <a:buSzPts val="2400"/>
              <a:buNone/>
            </a:pPr>
            <a:endParaRPr dirty="0"/>
          </a:p>
        </p:txBody>
      </p:sp>
      <p:sp>
        <p:nvSpPr>
          <p:cNvPr id="773" name="Google Shape;773;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74" name="Google Shape;774;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92</a:t>
            </a:fld>
            <a:endParaRPr/>
          </a:p>
        </p:txBody>
      </p:sp>
      <p:sp>
        <p:nvSpPr>
          <p:cNvPr id="2" name="Espace réservé de la date 1">
            <a:extLst>
              <a:ext uri="{FF2B5EF4-FFF2-40B4-BE49-F238E27FC236}">
                <a16:creationId xmlns:a16="http://schemas.microsoft.com/office/drawing/2014/main" id="{DF2B3A8D-1948-4765-80F0-7B82DB6994C1}"/>
              </a:ext>
            </a:extLst>
          </p:cNvPr>
          <p:cNvSpPr>
            <a:spLocks noGrp="1"/>
          </p:cNvSpPr>
          <p:nvPr>
            <p:ph type="dt" sz="half" idx="10"/>
          </p:nvPr>
        </p:nvSpPr>
        <p:spPr/>
        <p:txBody>
          <a:bodyPr/>
          <a:lstStyle/>
          <a:p>
            <a:fld id="{5C07BB0C-0084-4E1E-8907-B63BF904139E}" type="datetime1">
              <a:rPr lang="fr-FR" smtClean="0"/>
              <a:t>16/11/2023</a:t>
            </a:fld>
            <a:endParaRPr lang="fr-FR"/>
          </a:p>
        </p:txBody>
      </p:sp>
    </p:spTree>
    <p:extLst>
      <p:ext uri="{BB962C8B-B14F-4D97-AF65-F5344CB8AC3E}">
        <p14:creationId xmlns:p14="http://schemas.microsoft.com/office/powerpoint/2010/main" val="24339940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2" name="Google Shape;772;p87"/>
          <p:cNvSpPr txBox="1">
            <a:spLocks noGrp="1"/>
          </p:cNvSpPr>
          <p:nvPr>
            <p:ph type="body" idx="1"/>
          </p:nvPr>
        </p:nvSpPr>
        <p:spPr>
          <a:xfrm>
            <a:off x="334107" y="724486"/>
            <a:ext cx="11523785" cy="5155346"/>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1000"/>
              </a:spcBef>
              <a:spcAft>
                <a:spcPts val="0"/>
              </a:spcAft>
              <a:buClr>
                <a:schemeClr val="dk1"/>
              </a:buClr>
              <a:buSzPts val="2400"/>
              <a:buChar char="•"/>
            </a:pPr>
            <a:r>
              <a:rPr lang="fr-FR" dirty="0"/>
              <a:t>C’est également la thématique des ouvrages de la chercheuse Aurélie Jean qui définit ainsi un </a:t>
            </a:r>
            <a:r>
              <a:rPr lang="fr-FR" b="1" dirty="0"/>
              <a:t>biais algorithmique </a:t>
            </a:r>
            <a:r>
              <a:rPr lang="fr-FR" dirty="0"/>
              <a:t>: </a:t>
            </a:r>
            <a:endParaRPr dirty="0"/>
          </a:p>
          <a:p>
            <a:pPr marL="457200" lvl="1" indent="0" algn="l" rtl="0">
              <a:lnSpc>
                <a:spcPct val="80000"/>
              </a:lnSpc>
              <a:spcBef>
                <a:spcPts val="500"/>
              </a:spcBef>
              <a:spcAft>
                <a:spcPts val="0"/>
              </a:spcAft>
              <a:buClr>
                <a:srgbClr val="0070C0"/>
              </a:buClr>
              <a:buSzPts val="2400"/>
              <a:buNone/>
            </a:pPr>
            <a:r>
              <a:rPr lang="fr-FR" sz="2800" dirty="0">
                <a:solidFill>
                  <a:srgbClr val="0070C0"/>
                </a:solidFill>
              </a:rPr>
              <a:t>« Un biais algorithmique est un défaut de fonctionnement de l’algorithme qui tend à </a:t>
            </a:r>
            <a:r>
              <a:rPr lang="fr-FR" sz="2800" b="1" dirty="0">
                <a:solidFill>
                  <a:srgbClr val="0070C0"/>
                </a:solidFill>
              </a:rPr>
              <a:t>traiter différemment et de manière incohérente, voire injuste, les situations ou les individus</a:t>
            </a:r>
            <a:r>
              <a:rPr lang="fr-FR" sz="2800" dirty="0">
                <a:solidFill>
                  <a:srgbClr val="0070C0"/>
                </a:solidFill>
              </a:rPr>
              <a:t>. On parle aussi de "</a:t>
            </a:r>
            <a:r>
              <a:rPr lang="fr-FR" sz="2800" b="1" dirty="0">
                <a:solidFill>
                  <a:srgbClr val="0070C0"/>
                </a:solidFill>
              </a:rPr>
              <a:t>discrimination technologique"</a:t>
            </a:r>
            <a:r>
              <a:rPr lang="fr-FR" sz="2800" dirty="0">
                <a:solidFill>
                  <a:srgbClr val="0070C0"/>
                </a:solidFill>
              </a:rPr>
              <a:t> quand il s’agit d’injustice de traitement des Hommes. </a:t>
            </a:r>
            <a:r>
              <a:rPr lang="fr-FR" sz="2800" b="1" dirty="0">
                <a:solidFill>
                  <a:srgbClr val="0070C0"/>
                </a:solidFill>
              </a:rPr>
              <a:t>Ces biais algorithmiques proviennent de biais dans les données d’apprentissage ou de calibration </a:t>
            </a:r>
            <a:r>
              <a:rPr lang="fr-FR" sz="2800" dirty="0">
                <a:solidFill>
                  <a:srgbClr val="0070C0"/>
                </a:solidFill>
              </a:rPr>
              <a:t>qui ne sont pas statistiquement représentatives, des critères ou des hypothèses faites sur la logique de l’algorithme. Dans tous les cas, </a:t>
            </a:r>
            <a:r>
              <a:rPr lang="fr-FR" sz="2800" b="1" dirty="0">
                <a:solidFill>
                  <a:srgbClr val="0070C0"/>
                </a:solidFill>
              </a:rPr>
              <a:t>ces biais proviennent souvent de nos biais cognitifs </a:t>
            </a:r>
            <a:r>
              <a:rPr lang="fr-FR" sz="2800" dirty="0">
                <a:solidFill>
                  <a:srgbClr val="0070C0"/>
                </a:solidFill>
              </a:rPr>
              <a:t>à nous êtres humains, qu’on soit concepteurs de ces algorithmes ou simples utilisateurs dont nos données souvent biaisées orientent maladroitement l’algorithme. »</a:t>
            </a:r>
            <a:endParaRPr sz="2800" dirty="0"/>
          </a:p>
          <a:p>
            <a:pPr marL="228600" lvl="0" indent="-76200" algn="l" rtl="0">
              <a:lnSpc>
                <a:spcPct val="80000"/>
              </a:lnSpc>
              <a:spcBef>
                <a:spcPts val="1000"/>
              </a:spcBef>
              <a:spcAft>
                <a:spcPts val="0"/>
              </a:spcAft>
              <a:buClr>
                <a:schemeClr val="dk1"/>
              </a:buClr>
              <a:buSzPts val="2400"/>
              <a:buNone/>
            </a:pPr>
            <a:endParaRPr sz="2400" dirty="0"/>
          </a:p>
        </p:txBody>
      </p:sp>
      <p:sp>
        <p:nvSpPr>
          <p:cNvPr id="773" name="Google Shape;773;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74" name="Google Shape;774;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93</a:t>
            </a:fld>
            <a:endParaRPr/>
          </a:p>
        </p:txBody>
      </p:sp>
      <p:sp>
        <p:nvSpPr>
          <p:cNvPr id="4" name="Espace réservé de la date 3">
            <a:extLst>
              <a:ext uri="{FF2B5EF4-FFF2-40B4-BE49-F238E27FC236}">
                <a16:creationId xmlns:a16="http://schemas.microsoft.com/office/drawing/2014/main" id="{B1A297D7-DB62-4352-9056-7D6DFBE0CB0A}"/>
              </a:ext>
            </a:extLst>
          </p:cNvPr>
          <p:cNvSpPr>
            <a:spLocks noGrp="1"/>
          </p:cNvSpPr>
          <p:nvPr>
            <p:ph type="dt" sz="half" idx="10"/>
          </p:nvPr>
        </p:nvSpPr>
        <p:spPr/>
        <p:txBody>
          <a:bodyPr/>
          <a:lstStyle/>
          <a:p>
            <a:fld id="{92DDD3D0-CBBF-4F29-B0B1-77D6CF256BD8}" type="datetime1">
              <a:rPr lang="fr-FR" smtClean="0"/>
              <a:t>16/11/2023</a:t>
            </a:fld>
            <a:endParaRPr lang="fr-FR"/>
          </a:p>
        </p:txBody>
      </p:sp>
    </p:spTree>
    <p:extLst>
      <p:ext uri="{BB962C8B-B14F-4D97-AF65-F5344CB8AC3E}">
        <p14:creationId xmlns:p14="http://schemas.microsoft.com/office/powerpoint/2010/main" val="12145005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88"/>
          <p:cNvSpPr txBox="1">
            <a:spLocks noGrp="1"/>
          </p:cNvSpPr>
          <p:nvPr>
            <p:ph type="body" idx="1"/>
          </p:nvPr>
        </p:nvSpPr>
        <p:spPr>
          <a:xfrm>
            <a:off x="317679" y="699354"/>
            <a:ext cx="11781692" cy="5656996"/>
          </a:xfrm>
          <a:prstGeom prst="rect">
            <a:avLst/>
          </a:prstGeom>
          <a:noFill/>
          <a:ln>
            <a:noFill/>
          </a:ln>
        </p:spPr>
        <p:txBody>
          <a:bodyPr spcFirstLastPara="1" wrap="square" lIns="91425" tIns="45700" rIns="91425" bIns="45700" anchor="t" anchorCtr="0">
            <a:normAutofit/>
          </a:bodyPr>
          <a:lstStyle/>
          <a:p>
            <a:pPr marL="228600" lvl="0" indent="-228600" algn="ctr" rtl="0">
              <a:lnSpc>
                <a:spcPct val="80000"/>
              </a:lnSpc>
              <a:spcBef>
                <a:spcPts val="0"/>
              </a:spcBef>
              <a:spcAft>
                <a:spcPts val="0"/>
              </a:spcAft>
              <a:buClr>
                <a:schemeClr val="dk1"/>
              </a:buClr>
              <a:buSzPts val="2400"/>
              <a:buChar char="•"/>
            </a:pPr>
            <a:r>
              <a:rPr lang="fr-FR" dirty="0"/>
              <a:t>Les exemples analysés par </a:t>
            </a:r>
            <a:r>
              <a:rPr lang="fr-FR" dirty="0" err="1"/>
              <a:t>O’Neil</a:t>
            </a:r>
            <a:r>
              <a:rPr lang="fr-FR" dirty="0"/>
              <a:t> sont édifiants.</a:t>
            </a:r>
          </a:p>
          <a:p>
            <a:pPr marL="228600" lvl="0" indent="-228600" algn="ctr" rtl="0">
              <a:lnSpc>
                <a:spcPct val="80000"/>
              </a:lnSpc>
              <a:spcBef>
                <a:spcPts val="0"/>
              </a:spcBef>
              <a:spcAft>
                <a:spcPts val="0"/>
              </a:spcAft>
              <a:buClr>
                <a:schemeClr val="dk1"/>
              </a:buClr>
              <a:buSzPts val="2400"/>
              <a:buChar char="•"/>
            </a:pPr>
            <a:endParaRPr dirty="0"/>
          </a:p>
          <a:p>
            <a:pPr lvl="1" algn="l" rtl="0">
              <a:lnSpc>
                <a:spcPct val="80000"/>
              </a:lnSpc>
              <a:spcBef>
                <a:spcPts val="500"/>
              </a:spcBef>
              <a:spcAft>
                <a:spcPts val="0"/>
              </a:spcAft>
              <a:buClr>
                <a:schemeClr val="dk1"/>
              </a:buClr>
              <a:buSzPts val="2400"/>
              <a:buFont typeface="Wingdings" panose="05000000000000000000" pitchFamily="2" charset="2"/>
              <a:buChar char="ü"/>
            </a:pPr>
            <a:r>
              <a:rPr lang="fr-FR" sz="2800" b="1" dirty="0"/>
              <a:t>Dans le domaine de l’enseignement</a:t>
            </a:r>
            <a:r>
              <a:rPr lang="fr-FR" sz="2800" dirty="0"/>
              <a:t>, ils peuvent ainsi conduire à des tentatives par les professeurs eux-mêmes de biaiser les tests de leurs élèves, afin de ne pas être pénalisés par les conséquences de mauvais résultats sur leur propre carrière.</a:t>
            </a:r>
          </a:p>
          <a:p>
            <a:pPr marL="685800" lvl="1" indent="-228600" algn="l" rtl="0">
              <a:lnSpc>
                <a:spcPct val="80000"/>
              </a:lnSpc>
              <a:spcBef>
                <a:spcPts val="500"/>
              </a:spcBef>
              <a:spcAft>
                <a:spcPts val="0"/>
              </a:spcAft>
              <a:buClr>
                <a:schemeClr val="dk1"/>
              </a:buClr>
              <a:buSzPts val="2400"/>
              <a:buChar char="•"/>
            </a:pPr>
            <a:endParaRPr sz="2800" dirty="0"/>
          </a:p>
          <a:p>
            <a:pPr lvl="1" algn="l" rtl="0">
              <a:lnSpc>
                <a:spcPct val="80000"/>
              </a:lnSpc>
              <a:spcBef>
                <a:spcPts val="500"/>
              </a:spcBef>
              <a:spcAft>
                <a:spcPts val="0"/>
              </a:spcAft>
              <a:buClr>
                <a:schemeClr val="dk1"/>
              </a:buClr>
              <a:buSzPts val="2400"/>
              <a:buFont typeface="Wingdings" panose="05000000000000000000" pitchFamily="2" charset="2"/>
              <a:buChar char="ü"/>
            </a:pPr>
            <a:r>
              <a:rPr lang="fr-FR" sz="2800" b="1" dirty="0"/>
              <a:t>Dans le domaine judiciaire </a:t>
            </a:r>
            <a:r>
              <a:rPr lang="fr-FR" sz="2800" dirty="0"/>
              <a:t>: voir le système COMPAS (</a:t>
            </a:r>
            <a:r>
              <a:rPr lang="fr-FR" sz="2800" b="1" dirty="0"/>
              <a:t>prédiction de récidive</a:t>
            </a:r>
            <a:r>
              <a:rPr lang="fr-FR" sz="2800" dirty="0"/>
              <a:t>) aux Etats-Unis dénoncé par </a:t>
            </a:r>
            <a:r>
              <a:rPr lang="fr-FR" sz="2800" dirty="0" err="1"/>
              <a:t>ProPublica</a:t>
            </a:r>
            <a:r>
              <a:rPr lang="fr-FR" sz="2800" dirty="0"/>
              <a:t>, et le système </a:t>
            </a:r>
            <a:r>
              <a:rPr lang="fr-FR" sz="2800" dirty="0" err="1"/>
              <a:t>PredPol</a:t>
            </a:r>
            <a:r>
              <a:rPr lang="fr-FR" sz="2800" dirty="0"/>
              <a:t>. Le domaine de la justice exige une attention spécifique aux </a:t>
            </a:r>
            <a:r>
              <a:rPr lang="fr-FR" sz="2800" b="1" dirty="0"/>
              <a:t>biais</a:t>
            </a:r>
            <a:r>
              <a:rPr lang="fr-FR" sz="2800" dirty="0"/>
              <a:t>, à la </a:t>
            </a:r>
            <a:r>
              <a:rPr lang="fr-FR" sz="2800" b="1" dirty="0"/>
              <a:t>transparence</a:t>
            </a:r>
            <a:r>
              <a:rPr lang="fr-FR" sz="2800" dirty="0"/>
              <a:t> et </a:t>
            </a:r>
            <a:r>
              <a:rPr lang="fr-FR" sz="2800" b="1" dirty="0"/>
              <a:t>l’explicabilité de la décision</a:t>
            </a:r>
            <a:r>
              <a:rPr lang="fr-FR" sz="2800" dirty="0"/>
              <a:t>. Avec une efficacité limitée </a:t>
            </a:r>
            <a:r>
              <a:rPr lang="fr-FR" sz="2800" i="1" dirty="0">
                <a:solidFill>
                  <a:srgbClr val="0070C0"/>
                </a:solidFill>
              </a:rPr>
              <a:t>: « Deux chercheurs en informatique américains ont établi que l’usage du logiciel COMPAS de prédiction de la récidive n'est pas plus pertinent que de demander leur avis à des personnes ne disposant d'aucune formation juridique. » (Arnaud Devillard, </a:t>
            </a:r>
            <a:r>
              <a:rPr lang="fr-FR" sz="2800" dirty="0">
                <a:solidFill>
                  <a:srgbClr val="0070C0"/>
                </a:solidFill>
              </a:rPr>
              <a:t>Sciences et Avenir</a:t>
            </a:r>
            <a:r>
              <a:rPr lang="fr-FR" sz="2800" i="1" dirty="0">
                <a:solidFill>
                  <a:srgbClr val="0070C0"/>
                </a:solidFill>
              </a:rPr>
              <a:t>, 27/01/2018)</a:t>
            </a:r>
            <a:endParaRPr sz="2800" i="1" dirty="0">
              <a:solidFill>
                <a:srgbClr val="0070C0"/>
              </a:solidFill>
            </a:endParaRPr>
          </a:p>
          <a:p>
            <a:pPr marL="228600" lvl="0" indent="-76200" algn="l" rtl="0">
              <a:lnSpc>
                <a:spcPct val="80000"/>
              </a:lnSpc>
              <a:spcBef>
                <a:spcPts val="1000"/>
              </a:spcBef>
              <a:spcAft>
                <a:spcPts val="0"/>
              </a:spcAft>
              <a:buClr>
                <a:schemeClr val="dk1"/>
              </a:buClr>
              <a:buSzPts val="2400"/>
              <a:buNone/>
            </a:pPr>
            <a:endParaRPr dirty="0"/>
          </a:p>
        </p:txBody>
      </p:sp>
      <p:sp>
        <p:nvSpPr>
          <p:cNvPr id="782" name="Google Shape;782;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83" name="Google Shape;783;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94</a:t>
            </a:fld>
            <a:endParaRPr/>
          </a:p>
        </p:txBody>
      </p:sp>
      <p:sp>
        <p:nvSpPr>
          <p:cNvPr id="4" name="Espace réservé de la date 3">
            <a:extLst>
              <a:ext uri="{FF2B5EF4-FFF2-40B4-BE49-F238E27FC236}">
                <a16:creationId xmlns:a16="http://schemas.microsoft.com/office/drawing/2014/main" id="{52CAE2E9-221D-4136-A4EA-FB42C208055C}"/>
              </a:ext>
            </a:extLst>
          </p:cNvPr>
          <p:cNvSpPr>
            <a:spLocks noGrp="1"/>
          </p:cNvSpPr>
          <p:nvPr>
            <p:ph type="dt" sz="half" idx="10"/>
          </p:nvPr>
        </p:nvSpPr>
        <p:spPr/>
        <p:txBody>
          <a:bodyPr/>
          <a:lstStyle/>
          <a:p>
            <a:fld id="{AF91D9FB-D7BC-4C95-A141-5E2589FD59C7}" type="datetime1">
              <a:rPr lang="fr-FR" smtClean="0"/>
              <a:t>16/11/2023</a:t>
            </a:fld>
            <a:endParaRPr lang="fr-FR"/>
          </a:p>
        </p:txBody>
      </p:sp>
    </p:spTree>
    <p:extLst>
      <p:ext uri="{BB962C8B-B14F-4D97-AF65-F5344CB8AC3E}">
        <p14:creationId xmlns:p14="http://schemas.microsoft.com/office/powerpoint/2010/main" val="1668853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88"/>
          <p:cNvSpPr txBox="1">
            <a:spLocks noGrp="1"/>
          </p:cNvSpPr>
          <p:nvPr>
            <p:ph type="body" idx="1"/>
          </p:nvPr>
        </p:nvSpPr>
        <p:spPr>
          <a:xfrm>
            <a:off x="746975" y="1201004"/>
            <a:ext cx="10606826" cy="2894478"/>
          </a:xfrm>
          <a:prstGeom prst="rect">
            <a:avLst/>
          </a:prstGeom>
          <a:noFill/>
          <a:ln>
            <a:noFill/>
          </a:ln>
        </p:spPr>
        <p:txBody>
          <a:bodyPr spcFirstLastPara="1" wrap="square" lIns="91425" tIns="45700" rIns="91425" bIns="45700" anchor="t" anchorCtr="0">
            <a:noAutofit/>
          </a:bodyPr>
          <a:lstStyle/>
          <a:p>
            <a:pPr lvl="1" algn="l" rtl="0">
              <a:lnSpc>
                <a:spcPct val="80000"/>
              </a:lnSpc>
              <a:spcBef>
                <a:spcPts val="500"/>
              </a:spcBef>
              <a:spcAft>
                <a:spcPts val="0"/>
              </a:spcAft>
              <a:buClr>
                <a:schemeClr val="dk1"/>
              </a:buClr>
              <a:buSzPts val="2400"/>
              <a:buFont typeface="Wingdings" panose="05000000000000000000" pitchFamily="2" charset="2"/>
              <a:buChar char="ü"/>
            </a:pPr>
            <a:r>
              <a:rPr lang="fr-FR" sz="2800" b="1" dirty="0"/>
              <a:t>Dans le domaine du crédit </a:t>
            </a:r>
            <a:r>
              <a:rPr lang="fr-FR" sz="2800" dirty="0"/>
              <a:t>: autre exemple parmi de nombreux, le fait pour les recruteurs de recourir aux </a:t>
            </a:r>
            <a:r>
              <a:rPr lang="fr-FR" sz="2800" b="1" dirty="0"/>
              <a:t>notes de crédit </a:t>
            </a:r>
            <a:r>
              <a:rPr lang="fr-FR" sz="2800" dirty="0"/>
              <a:t>des candidats crée un cercle vicieux qui pénalise les plus fragiles.</a:t>
            </a:r>
          </a:p>
          <a:p>
            <a:pPr lvl="1" algn="l" rtl="0">
              <a:lnSpc>
                <a:spcPct val="80000"/>
              </a:lnSpc>
              <a:spcBef>
                <a:spcPts val="500"/>
              </a:spcBef>
              <a:spcAft>
                <a:spcPts val="0"/>
              </a:spcAft>
              <a:buClr>
                <a:schemeClr val="dk1"/>
              </a:buClr>
              <a:buSzPts val="2400"/>
              <a:buFont typeface="Wingdings" panose="05000000000000000000" pitchFamily="2" charset="2"/>
              <a:buChar char="ü"/>
            </a:pPr>
            <a:endParaRPr sz="2800" dirty="0"/>
          </a:p>
          <a:p>
            <a:pPr lvl="1" algn="l" rtl="0">
              <a:lnSpc>
                <a:spcPct val="80000"/>
              </a:lnSpc>
              <a:spcBef>
                <a:spcPts val="500"/>
              </a:spcBef>
              <a:spcAft>
                <a:spcPts val="0"/>
              </a:spcAft>
              <a:buClr>
                <a:schemeClr val="dk1"/>
              </a:buClr>
              <a:buSzPts val="2400"/>
              <a:buFont typeface="Wingdings" panose="05000000000000000000" pitchFamily="2" charset="2"/>
              <a:buChar char="ü"/>
            </a:pPr>
            <a:r>
              <a:rPr lang="fr-FR" sz="2800" b="1" dirty="0"/>
              <a:t>Dans le domaine du recrutement</a:t>
            </a:r>
            <a:r>
              <a:rPr lang="fr-FR" sz="2800" dirty="0"/>
              <a:t>, plusieurs scandales, avec discrimination des femmes.</a:t>
            </a:r>
          </a:p>
          <a:p>
            <a:pPr marL="685800" lvl="1" indent="-228600" algn="l" rtl="0">
              <a:lnSpc>
                <a:spcPct val="80000"/>
              </a:lnSpc>
              <a:spcBef>
                <a:spcPts val="500"/>
              </a:spcBef>
              <a:spcAft>
                <a:spcPts val="0"/>
              </a:spcAft>
              <a:buClr>
                <a:schemeClr val="dk1"/>
              </a:buClr>
              <a:buSzPts val="2400"/>
              <a:buChar char="•"/>
            </a:pPr>
            <a:endParaRPr sz="2800" dirty="0"/>
          </a:p>
          <a:p>
            <a:pPr marL="228600" lvl="0" indent="-228600" algn="l" rtl="0">
              <a:lnSpc>
                <a:spcPct val="80000"/>
              </a:lnSpc>
              <a:spcBef>
                <a:spcPts val="1000"/>
              </a:spcBef>
              <a:spcAft>
                <a:spcPts val="0"/>
              </a:spcAft>
              <a:buClr>
                <a:schemeClr val="dk1"/>
              </a:buClr>
              <a:buSzPts val="2400"/>
              <a:buChar char="•"/>
            </a:pPr>
            <a:r>
              <a:rPr lang="fr-FR" dirty="0"/>
              <a:t>Les algorithmes utilisés par les firmes privées sont de surcroît le plus souvent </a:t>
            </a:r>
            <a:r>
              <a:rPr lang="fr-FR" b="1" dirty="0"/>
              <a:t>cachés à leurs utilisateurs </a:t>
            </a:r>
            <a:r>
              <a:rPr lang="fr-FR" dirty="0"/>
              <a:t>qui sont dépossédés des processus de délibération.</a:t>
            </a:r>
            <a:endParaRPr dirty="0"/>
          </a:p>
          <a:p>
            <a:pPr marL="228600" lvl="0" indent="-76200" algn="l" rtl="0">
              <a:lnSpc>
                <a:spcPct val="80000"/>
              </a:lnSpc>
              <a:spcBef>
                <a:spcPts val="1000"/>
              </a:spcBef>
              <a:spcAft>
                <a:spcPts val="0"/>
              </a:spcAft>
              <a:buClr>
                <a:schemeClr val="dk1"/>
              </a:buClr>
              <a:buSzPts val="2400"/>
              <a:buNone/>
            </a:pPr>
            <a:endParaRPr dirty="0"/>
          </a:p>
        </p:txBody>
      </p:sp>
      <p:sp>
        <p:nvSpPr>
          <p:cNvPr id="782" name="Google Shape;782;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83" name="Google Shape;783;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95</a:t>
            </a:fld>
            <a:endParaRPr/>
          </a:p>
        </p:txBody>
      </p:sp>
      <p:sp>
        <p:nvSpPr>
          <p:cNvPr id="4" name="Espace réservé de la date 3">
            <a:extLst>
              <a:ext uri="{FF2B5EF4-FFF2-40B4-BE49-F238E27FC236}">
                <a16:creationId xmlns:a16="http://schemas.microsoft.com/office/drawing/2014/main" id="{8F304E85-FBF0-4CE6-BBC7-04A3D420AEA6}"/>
              </a:ext>
            </a:extLst>
          </p:cNvPr>
          <p:cNvSpPr>
            <a:spLocks noGrp="1"/>
          </p:cNvSpPr>
          <p:nvPr>
            <p:ph type="dt" sz="half" idx="10"/>
          </p:nvPr>
        </p:nvSpPr>
        <p:spPr/>
        <p:txBody>
          <a:bodyPr/>
          <a:lstStyle/>
          <a:p>
            <a:fld id="{783AE23D-1279-4066-AB61-5DEB43425A27}" type="datetime1">
              <a:rPr lang="fr-FR" smtClean="0"/>
              <a:t>16/11/2023</a:t>
            </a:fld>
            <a:endParaRPr lang="fr-FR"/>
          </a:p>
        </p:txBody>
      </p:sp>
    </p:spTree>
    <p:extLst>
      <p:ext uri="{BB962C8B-B14F-4D97-AF65-F5344CB8AC3E}">
        <p14:creationId xmlns:p14="http://schemas.microsoft.com/office/powerpoint/2010/main" val="23967304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4FDD96AC-C76A-4566-BB68-6FBE6A0622C3}"/>
              </a:ext>
            </a:extLst>
          </p:cNvPr>
          <p:cNvSpPr>
            <a:spLocks noGrp="1"/>
          </p:cNvSpPr>
          <p:nvPr>
            <p:ph type="body" idx="1"/>
          </p:nvPr>
        </p:nvSpPr>
        <p:spPr>
          <a:xfrm>
            <a:off x="838200" y="587022"/>
            <a:ext cx="10515600" cy="5589941"/>
          </a:xfrm>
        </p:spPr>
        <p:txBody>
          <a:bodyPr/>
          <a:lstStyle/>
          <a:p>
            <a:endParaRPr lang="fr-FR"/>
          </a:p>
        </p:txBody>
      </p:sp>
      <p:sp>
        <p:nvSpPr>
          <p:cNvPr id="4" name="Espace réservé du numéro de diapositive 3">
            <a:extLst>
              <a:ext uri="{FF2B5EF4-FFF2-40B4-BE49-F238E27FC236}">
                <a16:creationId xmlns:a16="http://schemas.microsoft.com/office/drawing/2014/main" id="{D196FF17-8DC5-4E62-915C-E3E9E4C2C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96</a:t>
            </a:fld>
            <a:endParaRPr lang="fr-FR"/>
          </a:p>
        </p:txBody>
      </p:sp>
      <p:pic>
        <p:nvPicPr>
          <p:cNvPr id="5" name="Extrait Cathy O'Neil extrait 1 (1)">
            <a:hlinkClick r:id="" action="ppaction://media"/>
            <a:extLst>
              <a:ext uri="{FF2B5EF4-FFF2-40B4-BE49-F238E27FC236}">
                <a16:creationId xmlns:a16="http://schemas.microsoft.com/office/drawing/2014/main" id="{6755C33F-DB0E-424B-8500-FBBA2C98C6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7708" y="407635"/>
            <a:ext cx="10256584" cy="5769328"/>
          </a:xfrm>
          <a:prstGeom prst="rect">
            <a:avLst/>
          </a:prstGeom>
        </p:spPr>
      </p:pic>
      <p:sp>
        <p:nvSpPr>
          <p:cNvPr id="2" name="Espace réservé de la date 1">
            <a:extLst>
              <a:ext uri="{FF2B5EF4-FFF2-40B4-BE49-F238E27FC236}">
                <a16:creationId xmlns:a16="http://schemas.microsoft.com/office/drawing/2014/main" id="{AE21643E-D4C5-445E-953E-D96C501232BF}"/>
              </a:ext>
            </a:extLst>
          </p:cNvPr>
          <p:cNvSpPr>
            <a:spLocks noGrp="1"/>
          </p:cNvSpPr>
          <p:nvPr>
            <p:ph type="dt" sz="half" idx="10"/>
          </p:nvPr>
        </p:nvSpPr>
        <p:spPr/>
        <p:txBody>
          <a:bodyPr/>
          <a:lstStyle/>
          <a:p>
            <a:fld id="{27731C9B-82D7-4F1F-A5A0-ECBC13FBE116}" type="datetime1">
              <a:rPr lang="fr-FR" smtClean="0"/>
              <a:t>16/11/2023</a:t>
            </a:fld>
            <a:endParaRPr lang="fr-FR"/>
          </a:p>
        </p:txBody>
      </p:sp>
      <p:sp>
        <p:nvSpPr>
          <p:cNvPr id="6" name="Espace réservé du pied de page 5">
            <a:extLst>
              <a:ext uri="{FF2B5EF4-FFF2-40B4-BE49-F238E27FC236}">
                <a16:creationId xmlns:a16="http://schemas.microsoft.com/office/drawing/2014/main" id="{92841684-1AC9-4521-BA47-98930052E89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95308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9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9"/>
          <p:cNvSpPr txBox="1">
            <a:spLocks noGrp="1"/>
          </p:cNvSpPr>
          <p:nvPr>
            <p:ph type="body" idx="1"/>
          </p:nvPr>
        </p:nvSpPr>
        <p:spPr>
          <a:xfrm>
            <a:off x="648319" y="1324666"/>
            <a:ext cx="11024314" cy="4852612"/>
          </a:xfrm>
          <a:prstGeom prst="rect">
            <a:avLst/>
          </a:prstGeom>
          <a:noFill/>
          <a:ln>
            <a:noFill/>
          </a:ln>
        </p:spPr>
        <p:txBody>
          <a:bodyPr spcFirstLastPara="1" wrap="square" lIns="91425" tIns="45700" rIns="91425" bIns="45700" anchor="t" anchorCtr="0">
            <a:noAutofit/>
          </a:bodyPr>
          <a:lstStyle/>
          <a:p>
            <a:pPr marL="228600" lvl="0" indent="-228600" algn="just" rtl="0">
              <a:lnSpc>
                <a:spcPct val="80000"/>
              </a:lnSpc>
              <a:spcBef>
                <a:spcPts val="0"/>
              </a:spcBef>
              <a:spcAft>
                <a:spcPts val="0"/>
              </a:spcAft>
              <a:buClr>
                <a:schemeClr val="dk1"/>
              </a:buClr>
              <a:buSzPts val="2400"/>
              <a:buChar char="•"/>
            </a:pPr>
            <a:r>
              <a:rPr lang="fr-FR" dirty="0"/>
              <a:t>Cathy </a:t>
            </a:r>
            <a:r>
              <a:rPr lang="fr-FR" dirty="0" err="1"/>
              <a:t>O’Neil</a:t>
            </a:r>
            <a:r>
              <a:rPr lang="fr-FR" dirty="0"/>
              <a:t> expose le cas de Kiri Soares, directrice d’un lycée à Brooklyn, victime d’un </a:t>
            </a:r>
            <a:r>
              <a:rPr lang="fr-FR" b="1" dirty="0"/>
              <a:t>algorithme dans le domaine éducatif</a:t>
            </a:r>
            <a:r>
              <a:rPr lang="fr-FR" dirty="0"/>
              <a:t>.</a:t>
            </a:r>
            <a:endParaRPr dirty="0"/>
          </a:p>
          <a:p>
            <a:pPr marL="228600" lvl="0" indent="-228600" algn="just" rtl="0">
              <a:lnSpc>
                <a:spcPct val="80000"/>
              </a:lnSpc>
              <a:spcBef>
                <a:spcPts val="1000"/>
              </a:spcBef>
              <a:spcAft>
                <a:spcPts val="0"/>
              </a:spcAft>
              <a:buClr>
                <a:schemeClr val="dk1"/>
              </a:buClr>
              <a:buSzPts val="2400"/>
              <a:buChar char="•"/>
            </a:pPr>
            <a:r>
              <a:rPr lang="fr-FR" dirty="0"/>
              <a:t>Kiki Soares découvre en 2011 que ses professeurs sont classés avec un algorithme appelé « modèle de la valeur ajoutée ».</a:t>
            </a:r>
          </a:p>
          <a:p>
            <a:pPr marL="228600" lvl="0" indent="-228600" algn="just" rtl="0">
              <a:lnSpc>
                <a:spcPct val="80000"/>
              </a:lnSpc>
              <a:spcBef>
                <a:spcPts val="1000"/>
              </a:spcBef>
              <a:spcAft>
                <a:spcPts val="0"/>
              </a:spcAft>
              <a:buClr>
                <a:schemeClr val="dk1"/>
              </a:buClr>
              <a:buSzPts val="2400"/>
              <a:buChar char="•"/>
            </a:pPr>
            <a:r>
              <a:rPr lang="fr-FR" dirty="0"/>
              <a:t>Elle ne parvient pas à se procurer la formule de cet algorithme auprès des institutions publiques. On lui rétorque que ce sont des « maths » et qu’elle ne comprendrait pas.</a:t>
            </a:r>
            <a:endParaRPr dirty="0"/>
          </a:p>
          <a:p>
            <a:pPr marL="228600" lvl="0" indent="-228600" algn="just" rtl="0">
              <a:lnSpc>
                <a:spcPct val="80000"/>
              </a:lnSpc>
              <a:spcBef>
                <a:spcPts val="1000"/>
              </a:spcBef>
              <a:spcAft>
                <a:spcPts val="0"/>
              </a:spcAft>
              <a:buClr>
                <a:schemeClr val="dk1"/>
              </a:buClr>
              <a:buSzPts val="2400"/>
              <a:buChar char="•"/>
            </a:pPr>
            <a:r>
              <a:rPr lang="fr-FR" dirty="0"/>
              <a:t>Le New York Post publie le classements des enseignants, dans une volonté délibérément polémique, pour « humilier les enseignants », dit Cathy </a:t>
            </a:r>
            <a:r>
              <a:rPr lang="fr-FR" dirty="0" err="1"/>
              <a:t>O’Neil</a:t>
            </a:r>
            <a:r>
              <a:rPr lang="fr-FR" dirty="0"/>
              <a:t>.</a:t>
            </a:r>
            <a:endParaRPr dirty="0"/>
          </a:p>
          <a:p>
            <a:pPr marL="228600" lvl="0" indent="-76200" algn="l" rtl="0">
              <a:lnSpc>
                <a:spcPct val="80000"/>
              </a:lnSpc>
              <a:spcBef>
                <a:spcPts val="1000"/>
              </a:spcBef>
              <a:spcAft>
                <a:spcPts val="0"/>
              </a:spcAft>
              <a:buClr>
                <a:schemeClr val="dk1"/>
              </a:buClr>
              <a:buSzPts val="2400"/>
              <a:buNone/>
            </a:pPr>
            <a:endParaRPr dirty="0"/>
          </a:p>
        </p:txBody>
      </p:sp>
      <p:sp>
        <p:nvSpPr>
          <p:cNvPr id="789" name="Google Shape;789;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90" name="Google Shape;790;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97</a:t>
            </a:fld>
            <a:endParaRPr/>
          </a:p>
        </p:txBody>
      </p:sp>
      <p:sp>
        <p:nvSpPr>
          <p:cNvPr id="791" name="Google Shape;791;p89"/>
          <p:cNvSpPr txBox="1"/>
          <p:nvPr/>
        </p:nvSpPr>
        <p:spPr>
          <a:xfrm>
            <a:off x="480646" y="136525"/>
            <a:ext cx="1135966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600">
                <a:solidFill>
                  <a:schemeClr val="dk1"/>
                </a:solidFill>
                <a:latin typeface="Calibri"/>
                <a:ea typeface="Calibri"/>
                <a:cs typeface="Calibri"/>
                <a:sym typeface="Calibri"/>
              </a:rPr>
              <a:t>Un cas de mésusage des algorithmes dans l’enseignement</a:t>
            </a:r>
            <a:endParaRPr/>
          </a:p>
        </p:txBody>
      </p:sp>
      <p:sp>
        <p:nvSpPr>
          <p:cNvPr id="2" name="Espace réservé de la date 1">
            <a:extLst>
              <a:ext uri="{FF2B5EF4-FFF2-40B4-BE49-F238E27FC236}">
                <a16:creationId xmlns:a16="http://schemas.microsoft.com/office/drawing/2014/main" id="{9B35A925-491A-424C-B0F8-C3D86963B247}"/>
              </a:ext>
            </a:extLst>
          </p:cNvPr>
          <p:cNvSpPr>
            <a:spLocks noGrp="1"/>
          </p:cNvSpPr>
          <p:nvPr>
            <p:ph type="dt" sz="half" idx="10"/>
          </p:nvPr>
        </p:nvSpPr>
        <p:spPr/>
        <p:txBody>
          <a:bodyPr/>
          <a:lstStyle/>
          <a:p>
            <a:fld id="{EF54E928-BEA2-4423-9668-88D73927E426}" type="datetime1">
              <a:rPr lang="fr-FR" smtClean="0"/>
              <a:t>16/11/2023</a:t>
            </a:fld>
            <a:endParaRPr lang="fr-FR"/>
          </a:p>
        </p:txBody>
      </p:sp>
    </p:spTree>
    <p:extLst>
      <p:ext uri="{BB962C8B-B14F-4D97-AF65-F5344CB8AC3E}">
        <p14:creationId xmlns:p14="http://schemas.microsoft.com/office/powerpoint/2010/main" val="13350133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9"/>
          <p:cNvSpPr txBox="1">
            <a:spLocks noGrp="1"/>
          </p:cNvSpPr>
          <p:nvPr>
            <p:ph type="body" idx="1"/>
          </p:nvPr>
        </p:nvSpPr>
        <p:spPr>
          <a:xfrm>
            <a:off x="480646" y="1002694"/>
            <a:ext cx="11174733" cy="4852612"/>
          </a:xfrm>
          <a:prstGeom prst="rect">
            <a:avLst/>
          </a:prstGeom>
          <a:noFill/>
          <a:ln>
            <a:noFill/>
          </a:ln>
        </p:spPr>
        <p:txBody>
          <a:bodyPr spcFirstLastPara="1" wrap="square" lIns="91425" tIns="45700" rIns="91425" bIns="45700" anchor="t" anchorCtr="0">
            <a:noAutofit/>
          </a:bodyPr>
          <a:lstStyle/>
          <a:p>
            <a:pPr marL="228600" lvl="0" indent="-228600" algn="just" rtl="0">
              <a:lnSpc>
                <a:spcPct val="80000"/>
              </a:lnSpc>
              <a:spcBef>
                <a:spcPts val="1000"/>
              </a:spcBef>
              <a:spcAft>
                <a:spcPts val="0"/>
              </a:spcAft>
              <a:buClr>
                <a:schemeClr val="dk1"/>
              </a:buClr>
              <a:buSzPts val="2400"/>
              <a:buChar char="•"/>
            </a:pPr>
            <a:r>
              <a:rPr lang="fr-FR" dirty="0"/>
              <a:t>Cathy </a:t>
            </a:r>
            <a:r>
              <a:rPr lang="fr-FR" dirty="0" err="1"/>
              <a:t>O’Neil</a:t>
            </a:r>
            <a:r>
              <a:rPr lang="fr-FR" dirty="0"/>
              <a:t> a d’abord échoué à obtenir le code source de l’algorithme, et s’est rendu compte que personne n’y avait accès à New York.</a:t>
            </a:r>
          </a:p>
          <a:p>
            <a:pPr marL="228600" lvl="0" indent="-228600" algn="just" rtl="0">
              <a:lnSpc>
                <a:spcPct val="80000"/>
              </a:lnSpc>
              <a:spcBef>
                <a:spcPts val="1000"/>
              </a:spcBef>
              <a:spcAft>
                <a:spcPts val="0"/>
              </a:spcAft>
              <a:buClr>
                <a:schemeClr val="dk1"/>
              </a:buClr>
              <a:buSzPts val="2400"/>
              <a:buChar char="•"/>
            </a:pPr>
            <a:r>
              <a:rPr lang="fr-FR" dirty="0"/>
              <a:t>Elle s’est ensuite rendu compte qu’en prenant les différentes notes des enseignants, telles qu’elles étaient publiées par le journal, certains enseignants intervenant à différents niveaux ayant en effet plusieurs notes, le graphique obtenu ressemble à une génération aléatoire de nombres (voir image en page suivante) : il n’est donc</a:t>
            </a:r>
            <a:r>
              <a:rPr lang="fr-FR" b="1" dirty="0"/>
              <a:t> jugé absolument pas opératoire</a:t>
            </a:r>
            <a:r>
              <a:rPr lang="fr-FR" dirty="0"/>
              <a:t>.</a:t>
            </a:r>
            <a:endParaRPr dirty="0"/>
          </a:p>
          <a:p>
            <a:pPr marL="228600" lvl="0" indent="-228600" algn="just" rtl="0">
              <a:lnSpc>
                <a:spcPct val="80000"/>
              </a:lnSpc>
              <a:spcBef>
                <a:spcPts val="1000"/>
              </a:spcBef>
              <a:spcAft>
                <a:spcPts val="0"/>
              </a:spcAft>
              <a:buClr>
                <a:schemeClr val="dk1"/>
              </a:buClr>
              <a:buSzPts val="2400"/>
              <a:buChar char="•"/>
            </a:pPr>
            <a:r>
              <a:rPr lang="fr-FR" dirty="0"/>
              <a:t>Une Femme, Sarah </a:t>
            </a:r>
            <a:r>
              <a:rPr lang="fr-FR" dirty="0" err="1"/>
              <a:t>Wysocki</a:t>
            </a:r>
            <a:r>
              <a:rPr lang="fr-FR" dirty="0"/>
              <a:t>, a été </a:t>
            </a:r>
            <a:r>
              <a:rPr lang="fr-FR" b="1" dirty="0"/>
              <a:t>licenciée, avec 205 autres enseignants du secteur scolaire de Washington, malgré les excellentes recommandations de son directeur et des parents d’élèves</a:t>
            </a:r>
            <a:r>
              <a:rPr lang="fr-FR" dirty="0"/>
              <a:t>.</a:t>
            </a:r>
            <a:endParaRPr dirty="0"/>
          </a:p>
          <a:p>
            <a:pPr marL="228600" lvl="0" indent="-76200" algn="l" rtl="0">
              <a:lnSpc>
                <a:spcPct val="80000"/>
              </a:lnSpc>
              <a:spcBef>
                <a:spcPts val="1000"/>
              </a:spcBef>
              <a:spcAft>
                <a:spcPts val="0"/>
              </a:spcAft>
              <a:buClr>
                <a:schemeClr val="dk1"/>
              </a:buClr>
              <a:buSzPts val="2400"/>
              <a:buNone/>
            </a:pPr>
            <a:endParaRPr dirty="0"/>
          </a:p>
        </p:txBody>
      </p:sp>
      <p:sp>
        <p:nvSpPr>
          <p:cNvPr id="789" name="Google Shape;789;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90" name="Google Shape;790;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98</a:t>
            </a:fld>
            <a:endParaRPr/>
          </a:p>
        </p:txBody>
      </p:sp>
      <p:sp>
        <p:nvSpPr>
          <p:cNvPr id="2" name="Espace réservé de la date 1">
            <a:extLst>
              <a:ext uri="{FF2B5EF4-FFF2-40B4-BE49-F238E27FC236}">
                <a16:creationId xmlns:a16="http://schemas.microsoft.com/office/drawing/2014/main" id="{517D10C1-B240-42EB-B7B7-A2B4BDB99822}"/>
              </a:ext>
            </a:extLst>
          </p:cNvPr>
          <p:cNvSpPr>
            <a:spLocks noGrp="1"/>
          </p:cNvSpPr>
          <p:nvPr>
            <p:ph type="dt" sz="half" idx="10"/>
          </p:nvPr>
        </p:nvSpPr>
        <p:spPr/>
        <p:txBody>
          <a:bodyPr/>
          <a:lstStyle/>
          <a:p>
            <a:fld id="{0F7ECD95-0E00-4595-8529-6B1BEC7DFBA1}" type="datetime1">
              <a:rPr lang="fr-FR" smtClean="0"/>
              <a:t>16/11/2023</a:t>
            </a:fld>
            <a:endParaRPr lang="fr-FR"/>
          </a:p>
        </p:txBody>
      </p:sp>
    </p:spTree>
    <p:extLst>
      <p:ext uri="{BB962C8B-B14F-4D97-AF65-F5344CB8AC3E}">
        <p14:creationId xmlns:p14="http://schemas.microsoft.com/office/powerpoint/2010/main" val="34606503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0"/>
          <p:cNvSpPr txBox="1">
            <a:spLocks noGrp="1"/>
          </p:cNvSpPr>
          <p:nvPr>
            <p:ph type="title"/>
          </p:nvPr>
        </p:nvSpPr>
        <p:spPr>
          <a:xfrm>
            <a:off x="838200" y="103921"/>
            <a:ext cx="10515600" cy="6899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Font typeface="Calibri"/>
              <a:buNone/>
            </a:pPr>
            <a:r>
              <a:rPr lang="fr-FR" sz="2400"/>
              <a:t>Copie d’écran de la conférence TED de Cathy O’Neil.</a:t>
            </a:r>
            <a:endParaRPr/>
          </a:p>
        </p:txBody>
      </p:sp>
      <p:pic>
        <p:nvPicPr>
          <p:cNvPr id="797" name="Google Shape;797;p90"/>
          <p:cNvPicPr preferRelativeResize="0">
            <a:picLocks noGrp="1"/>
          </p:cNvPicPr>
          <p:nvPr>
            <p:ph type="body" idx="1"/>
          </p:nvPr>
        </p:nvPicPr>
        <p:blipFill rotWithShape="1">
          <a:blip r:embed="rId3">
            <a:alphaModFix/>
          </a:blip>
          <a:srcRect/>
          <a:stretch/>
        </p:blipFill>
        <p:spPr>
          <a:xfrm>
            <a:off x="949823" y="722680"/>
            <a:ext cx="10292354" cy="5646248"/>
          </a:xfrm>
          <a:prstGeom prst="rect">
            <a:avLst/>
          </a:prstGeom>
          <a:noFill/>
          <a:ln>
            <a:noFill/>
          </a:ln>
        </p:spPr>
      </p:pic>
      <p:sp>
        <p:nvSpPr>
          <p:cNvPr id="798" name="Google Shape;798;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99" name="Google Shape;799;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99</a:t>
            </a:fld>
            <a:endParaRPr/>
          </a:p>
        </p:txBody>
      </p:sp>
      <p:sp>
        <p:nvSpPr>
          <p:cNvPr id="2" name="Espace réservé de la date 1">
            <a:extLst>
              <a:ext uri="{FF2B5EF4-FFF2-40B4-BE49-F238E27FC236}">
                <a16:creationId xmlns:a16="http://schemas.microsoft.com/office/drawing/2014/main" id="{5F9FB516-061B-4BCB-897F-78717D703C6C}"/>
              </a:ext>
            </a:extLst>
          </p:cNvPr>
          <p:cNvSpPr>
            <a:spLocks noGrp="1"/>
          </p:cNvSpPr>
          <p:nvPr>
            <p:ph type="dt" sz="half" idx="10"/>
          </p:nvPr>
        </p:nvSpPr>
        <p:spPr/>
        <p:txBody>
          <a:bodyPr/>
          <a:lstStyle/>
          <a:p>
            <a:fld id="{B7246CBD-4663-4D8F-8863-995FCD220120}" type="datetime1">
              <a:rPr lang="fr-FR" smtClean="0"/>
              <a:t>16/11/2023</a:t>
            </a:fld>
            <a:endParaRPr lang="fr-FR"/>
          </a:p>
        </p:txBody>
      </p:sp>
    </p:spTree>
    <p:extLst>
      <p:ext uri="{BB962C8B-B14F-4D97-AF65-F5344CB8AC3E}">
        <p14:creationId xmlns:p14="http://schemas.microsoft.com/office/powerpoint/2010/main" val="366528475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68752F1E70B64EA27820ECF0BC5103" ma:contentTypeVersion="3" ma:contentTypeDescription="Crée un document." ma:contentTypeScope="" ma:versionID="ff9cde02ecf24b7157ca1f97853a4715">
  <xsd:schema xmlns:xsd="http://www.w3.org/2001/XMLSchema" xmlns:xs="http://www.w3.org/2001/XMLSchema" xmlns:p="http://schemas.microsoft.com/office/2006/metadata/properties" xmlns:ns2="ac32fb3d-da83-4d8b-bd4e-dc700d76f940" targetNamespace="http://schemas.microsoft.com/office/2006/metadata/properties" ma:root="true" ma:fieldsID="715a9a4528d0a0c86702797b84fb7c2f" ns2:_="">
    <xsd:import namespace="ac32fb3d-da83-4d8b-bd4e-dc700d76f940"/>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32fb3d-da83-4d8b-bd4e-dc700d76f9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BB2FFE-057A-43EA-B11D-17D1F4C4CBA6}"/>
</file>

<file path=customXml/itemProps2.xml><?xml version="1.0" encoding="utf-8"?>
<ds:datastoreItem xmlns:ds="http://schemas.openxmlformats.org/officeDocument/2006/customXml" ds:itemID="{7A923F64-5B7B-4DA5-A890-D0F60850C1CD}"/>
</file>

<file path=customXml/itemProps3.xml><?xml version="1.0" encoding="utf-8"?>
<ds:datastoreItem xmlns:ds="http://schemas.openxmlformats.org/officeDocument/2006/customXml" ds:itemID="{8358F429-1EDD-404B-A430-C17F6F9E27D0}"/>
</file>

<file path=docProps/app.xml><?xml version="1.0" encoding="utf-8"?>
<Properties xmlns="http://schemas.openxmlformats.org/officeDocument/2006/extended-properties" xmlns:vt="http://schemas.openxmlformats.org/officeDocument/2006/docPropsVTypes">
  <Template/>
  <TotalTime>27655</TotalTime>
  <Words>67532</Words>
  <Application>Microsoft Office PowerPoint</Application>
  <PresentationFormat>Grand écran</PresentationFormat>
  <Paragraphs>3130</Paragraphs>
  <Slides>237</Slides>
  <Notes>129</Notes>
  <HiddenSlides>4</HiddenSlides>
  <MMClips>5</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237</vt:i4>
      </vt:variant>
    </vt:vector>
  </HeadingPairs>
  <TitlesOfParts>
    <vt:vector size="251" baseType="lpstr">
      <vt:lpstr>Alegreya</vt:lpstr>
      <vt:lpstr>Arial</vt:lpstr>
      <vt:lpstr>Calibri</vt:lpstr>
      <vt:lpstr>Calibri Light</vt:lpstr>
      <vt:lpstr>Cambria</vt:lpstr>
      <vt:lpstr>Gotham Medium</vt:lpstr>
      <vt:lpstr>Helvetica Neue</vt:lpstr>
      <vt:lpstr>Libre Baskerville</vt:lpstr>
      <vt:lpstr>Montserrat</vt:lpstr>
      <vt:lpstr>Montserrat Medium</vt:lpstr>
      <vt:lpstr>Open Sans</vt:lpstr>
      <vt:lpstr>Times New Roman</vt:lpstr>
      <vt:lpstr>Wingdings</vt:lpstr>
      <vt:lpstr>Thème Office</vt:lpstr>
      <vt:lpstr>Ethique et sciences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Internet et l’idéal d’approfondissement démocratique</vt:lpstr>
      <vt:lpstr>Internet et l’idéal d’approfondissement démocratique</vt:lpstr>
      <vt:lpstr>Présentation PowerPoint</vt:lpstr>
      <vt:lpstr>Présentation PowerPoint</vt:lpstr>
      <vt:lpstr>La révolution numérique, au cœur d’un nouveau « système sociotechnique » </vt:lpstr>
      <vt:lpstr>Présentation PowerPoint</vt:lpstr>
      <vt:lpstr>L’horizontalité des réseaux sociaux et le renouvellement démocratique</vt:lpstr>
      <vt:lpstr>Présentation PowerPoint</vt:lpstr>
      <vt:lpstr>Présentation PowerPoint</vt:lpstr>
      <vt:lpstr>Démocratie Internet et mouvements sociaux</vt:lpstr>
      <vt:lpstr>Possibilités nouvelles d’intervention publique</vt:lpstr>
      <vt:lpstr>Présentation PowerPoint</vt:lpstr>
      <vt:lpstr>Présentation PowerPoint</vt:lpstr>
      <vt:lpstr>Les « civic tech »</vt:lpstr>
      <vt:lpstr>Internet et l’idéal d’approfondissement démocratique</vt:lpstr>
      <vt:lpstr>Mais de nouveaux gatekeepers… les algorithmes</vt:lpstr>
      <vt:lpstr>Présentation PowerPoint</vt:lpstr>
      <vt:lpstr>Les quatre familles d’algorithme</vt:lpstr>
      <vt:lpstr>Internet et l’idéal d’approfondissement démocratique</vt:lpstr>
      <vt:lpstr>Présentation PowerPoint</vt:lpstr>
      <vt:lpstr>Mésinformation, contenus viraux et réseaux sociaux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Internet et l’idéal d’approfondissement démocratique</vt:lpstr>
      <vt:lpstr>L’affaire Cambridge Analytica</vt:lpstr>
      <vt:lpstr>Présentation PowerPoint</vt:lpstr>
      <vt:lpstr>L’affaire Cambridge Analytica en bref</vt:lpstr>
      <vt:lpstr>L’affaire Cambridge Analytica en bref</vt:lpstr>
      <vt:lpstr>Le bilan de Christopher Wylie</vt:lpstr>
      <vt:lpstr>Présentation PowerPoint</vt:lpstr>
      <vt:lpstr>Discussion en classe sur la charte éthique</vt:lpstr>
      <vt:lpstr>Présentation PowerPoint</vt:lpstr>
      <vt:lpstr>Les « facebook papers »</vt:lpstr>
      <vt:lpstr>Présentation PowerPoint</vt:lpstr>
      <vt:lpstr>Présentation PowerPoint</vt:lpstr>
      <vt:lpstr>Présentation PowerPoint</vt:lpstr>
      <vt:lpstr>Présentation PowerPoint</vt:lpstr>
      <vt:lpstr>Le numérique : révolution industrielle et mutation anthropologique</vt:lpstr>
      <vt:lpstr>Présentation PowerPoint</vt:lpstr>
      <vt:lpstr>Modèle communautaire vs modèle commercial</vt:lpstr>
      <vt:lpstr>Présentation PowerPoint</vt:lpstr>
      <vt:lpstr>L’utopie originaire des « communs »</vt:lpstr>
      <vt:lpstr>Présentation PowerPoint</vt:lpstr>
      <vt:lpstr>Présentation PowerPoint</vt:lpstr>
      <vt:lpstr>Le numérique, une histoire traversée de contradictions</vt:lpstr>
      <vt:lpstr>Présentation PowerPoint</vt:lpstr>
      <vt:lpstr>Présentation PowerPoint</vt:lpstr>
      <vt:lpstr>Présentation PowerPoint</vt:lpstr>
      <vt:lpstr>Une évolution à mettre en perspective avec le « nouvel esprit du capitalisme »</vt:lpstr>
      <vt:lpstr>Préhistoire d’Internet</vt:lpstr>
      <vt:lpstr>« The mother of all demos »</vt:lpstr>
      <vt:lpstr>Présentation PowerPoint</vt:lpstr>
      <vt:lpstr>Présentation PowerPoint</vt:lpstr>
      <vt:lpstr>The WELL, un autre projet de Steward Brand</vt:lpstr>
      <vt:lpstr>Présentation PowerPoint</vt:lpstr>
      <vt:lpstr>Tim Berners-Lee et l’invention du WWW</vt:lpstr>
      <vt:lpstr>Présentation PowerPoint</vt:lpstr>
      <vt:lpstr>Le « cyberespace », un nouveau monde à préserver</vt:lpstr>
      <vt:lpstr>Présentation PowerPoint</vt:lpstr>
      <vt:lpstr>« Code is law » (Lawrence Lessig)</vt:lpstr>
      <vt:lpstr>« Manifeste de la guérilla pour le libre accès » (Aaron Swartz, juillet 2008, Internet Archive) </vt:lpstr>
      <vt:lpstr>Présentation PowerPoint</vt:lpstr>
      <vt:lpstr>Présentation PowerPoint</vt:lpstr>
      <vt:lpstr>Présentation PowerPoint</vt:lpstr>
      <vt:lpstr>Wikipédia : un exemple exceptionnel d’intelligence collective</vt:lpstr>
      <vt:lpstr>Wikipédia : un exemple exceptionnel d’intelligence collective</vt:lpstr>
      <vt:lpstr>La notion de « vigilance participative »</vt:lpstr>
      <vt:lpstr>Présentation PowerPoint</vt:lpstr>
      <vt:lpstr>Présentation PowerPoint</vt:lpstr>
      <vt:lpstr>Présentation PowerPoint</vt:lpstr>
      <vt:lpstr>Biais algorithmiques et biais sociaux</vt:lpstr>
      <vt:lpstr>Présentation PowerPoint</vt:lpstr>
      <vt:lpstr>Présentation PowerPoint</vt:lpstr>
      <vt:lpstr>Présentation PowerPoint</vt:lpstr>
      <vt:lpstr>Présentation PowerPoint</vt:lpstr>
      <vt:lpstr>Présentation PowerPoint</vt:lpstr>
      <vt:lpstr>Présentation PowerPoint</vt:lpstr>
      <vt:lpstr>Copie d’écran de la conférence TED de Cathy O’Neil.</vt:lpstr>
      <vt:lpstr>Présentation PowerPoint</vt:lpstr>
      <vt:lpstr>Prévenir les biais algorithmiques</vt:lpstr>
      <vt:lpstr>Présentation PowerPoint</vt:lpstr>
      <vt:lpstr>Présentation PowerPoint</vt:lpstr>
      <vt:lpstr>Présentation PowerPoint</vt:lpstr>
      <vt:lpstr>La prises en charge éthique et/ou juridique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L’enjeu démocratique de la protection de la « vie privée »</vt:lpstr>
      <vt:lpstr>La surveillance numérique : une nouvelle donne</vt:lpstr>
      <vt:lpstr>La surveillance numérique</vt:lpstr>
      <vt:lpstr>Sociétés de contrôle et surveillance</vt:lpstr>
      <vt:lpstr>Présentation PowerPoint</vt:lpstr>
      <vt:lpstr>La collecte des données inhérentes au modèle publicitaire </vt:lpstr>
      <vt:lpstr>La collecte des données inhérentes au modèle publicitaire </vt:lpstr>
      <vt:lpstr>Le modèle économique de la publicité en ligne</vt:lpstr>
      <vt:lpstr>Présentation PowerPoint</vt:lpstr>
      <vt:lpstr>Des tendances sociétales vers la quantification et la notation généralisées</vt:lpstr>
      <vt:lpstr>Des tendances sociétales vers la quantification et la notation généralisées</vt:lpstr>
      <vt:lpstr>Enjeux ontologiques et idéologiques</vt:lpstr>
      <vt:lpstr>Présentation PowerPoint</vt:lpstr>
      <vt:lpstr>La régulation en France et en Europe</vt:lpstr>
      <vt:lpstr>La régulation juridique : des enjeux complexes</vt:lpstr>
      <vt:lpstr>Présentation PowerPoint</vt:lpstr>
      <vt:lpstr>La situation en Chine : le crédit social</vt:lpstr>
      <vt:lpstr>Présentation PowerPoint</vt:lpstr>
      <vt:lpstr>Présentation PowerPoint</vt:lpstr>
      <vt:lpstr>Présentation PowerPoint</vt:lpstr>
      <vt:lpstr>Présentation PowerPoint</vt:lpstr>
      <vt:lpstr>Présentation PowerPoint</vt:lpstr>
      <vt:lpstr>Que remarque-t-on dans cette photographie ? Où se situe la norme ? La « normalité » ?  </vt:lpstr>
      <vt:lpstr>Présentation PowerPoint</vt:lpstr>
      <vt:lpstr>Des excès dans l’usage des technologies numériques chez les jeunes</vt:lpstr>
      <vt:lpstr>Présentation PowerPoint</vt:lpstr>
      <vt:lpstr>Présentation PowerPoint</vt:lpstr>
      <vt:lpstr>En quoi consiste ce tableau ? Que remarquez-vous ? Que font les différents personnages ? Où va leur regard ?</vt:lpstr>
      <vt:lpstr>Présentation PowerPoint</vt:lpstr>
      <vt:lpstr>De l’économie à l’écologie de l’attention (1/3)</vt:lpstr>
      <vt:lpstr>De l’économie à l’écologie de l’attention (2/3)</vt:lpstr>
      <vt:lpstr>De l’économie à l’écologie de l’attention (3/3)</vt:lpstr>
      <vt:lpstr>Présentation PowerPoint</vt:lpstr>
      <vt:lpstr>Addictions, troubles psychiques et nouvelle « écologie de l’attention »</vt:lpstr>
      <vt:lpstr>Présentation PowerPoint</vt:lpstr>
      <vt:lpstr>Présentation PowerPoint</vt:lpstr>
      <vt:lpstr>L’excès de vitesse du contemporain technique : accélération et « disruption »</vt:lpstr>
      <vt:lpstr>Présentation PowerPoint</vt:lpstr>
      <vt:lpstr>L’excès de vitesse du contemporain technique : accélération et « disruption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Archives numériques, hypermnésie et « droit à l’oubli »</vt:lpstr>
      <vt:lpstr>Archives numériques, hypermnésie et « droit à l’oubli »</vt:lpstr>
      <vt:lpstr>Archives numériques, hypermnésie et « droit à l’oubli »</vt:lpstr>
      <vt:lpstr>Présentation PowerPoint</vt:lpstr>
      <vt:lpstr>Focus sur Gordon Bell et le « lifelog »</vt:lpstr>
      <vt:lpstr>Archives numériques, hypermnésie et « droit à l’oubli »</vt:lpstr>
      <vt:lpstr>Présentation PowerPoint</vt:lpstr>
      <vt:lpstr>Présentation PowerPoint</vt:lpstr>
      <vt:lpstr>La « spectralité » technologique, la mort et le numérique</vt:lpstr>
      <vt:lpstr>La « spectralité » technologique, la mort et le numérique</vt:lpstr>
      <vt:lpstr>Présentation PowerPoint</vt:lpstr>
      <vt:lpstr>Présentation PowerPoint</vt:lpstr>
      <vt:lpstr>Présentation PowerPoint</vt:lpstr>
      <vt:lpstr>Présentation PowerPoint</vt:lpstr>
      <vt:lpstr>Présentation PowerPoint</vt:lpstr>
      <vt:lpstr>Le numérique et l’environnement, un enjeu souvent minimisé</vt:lpstr>
      <vt:lpstr>Présentation PowerPoint</vt:lpstr>
      <vt:lpstr>Présentation PowerPoint</vt:lpstr>
      <vt:lpstr>Présentation PowerPoint</vt:lpstr>
      <vt:lpstr>Présentation PowerPoint</vt:lpstr>
      <vt:lpstr>Présentation PowerPoint</vt:lpstr>
      <vt:lpstr>Présentation PowerPoint</vt:lpstr>
      <vt:lpstr>Le techno-optimisme vs low tech</vt:lpstr>
      <vt:lpstr>Le « low-tech » et les « green techs », des différences d’approche</vt:lpstr>
      <vt:lpstr>Présentation PowerPoint</vt:lpstr>
      <vt:lpstr>Présentation PowerPoint</vt:lpstr>
      <vt:lpstr>Présentation PowerPoint</vt:lpstr>
      <vt:lpstr>Présentation PowerPoint</vt:lpstr>
      <vt:lpstr>Présentation PowerPoint</vt:lpstr>
      <vt:lpstr>Présentation PowerPoint</vt:lpstr>
      <vt:lpstr>Nouveau modèle économique des GAFAM et tendances monopolistiques</vt:lpstr>
      <vt:lpstr>Présentation PowerPoint</vt:lpstr>
      <vt:lpstr>Présentation PowerPoint</vt:lpstr>
      <vt:lpstr>Présentation PowerPoint</vt:lpstr>
      <vt:lpstr>Présentation PowerPoint</vt:lpstr>
      <vt:lpstr>Présentation PowerPoint</vt:lpstr>
      <vt:lpstr>Le digital labor et l’émergence de nouvelles formes de travail</vt:lpstr>
      <vt:lpstr>Présentation PowerPoint</vt:lpstr>
      <vt:lpstr>Présentation PowerPoint</vt:lpstr>
      <vt:lpstr>L’intelligence artificielle et l’automatisation et le travail</vt:lpstr>
      <vt:lpstr>Présentation PowerPoint</vt:lpstr>
      <vt:lpstr>Complémentarité ou substituabilité de la machine et de l’être humain ?</vt:lpstr>
      <vt:lpstr>Présentation PowerPoint</vt:lpstr>
      <vt:lpstr>Bibliographie sélective</vt:lpstr>
      <vt:lpstr>Cette bibliographie ne mentionne que quelques articles et ouvrages accessibles aux étudiants, parmi les nombreux documents cités.</vt:lpstr>
      <vt:lpstr>Présentation PowerPoint</vt:lpstr>
      <vt:lpstr>Annexes</vt:lpstr>
      <vt:lpstr>Notices biographiques</vt:lpstr>
      <vt:lpstr>Douglas Carl Engelbart</vt:lpstr>
      <vt:lpstr>Tim Berners-Lee</vt:lpstr>
      <vt:lpstr>Lawrence Lessig</vt:lpstr>
      <vt:lpstr>John Perry Barlow</vt:lpstr>
      <vt:lpstr>Richard Stallman</vt:lpstr>
      <vt:lpstr>Aaron Swartz</vt:lpstr>
      <vt:lpstr>Extraits de deux guides du lanceur d’alerte (Covéa, Défenseur des doits)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Repères de l’histoire d’Internet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aux SHS</dc:title>
  <dc:creator>Alexis Weinberg</dc:creator>
  <cp:lastModifiedBy>Alexis Weinberg</cp:lastModifiedBy>
  <cp:revision>410</cp:revision>
  <dcterms:created xsi:type="dcterms:W3CDTF">2021-08-26T15:29:45Z</dcterms:created>
  <dcterms:modified xsi:type="dcterms:W3CDTF">2023-11-16T22:15:08Z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0x0101000368752F1E70B64EA27820ECF0BC5103</vt:lpwstr>
  </property>
</Properties>
</file>